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569" r:id="rId2"/>
    <p:sldId id="570" r:id="rId3"/>
    <p:sldId id="809" r:id="rId4"/>
    <p:sldId id="494" r:id="rId5"/>
    <p:sldId id="495" r:id="rId6"/>
    <p:sldId id="496" r:id="rId7"/>
    <p:sldId id="502" r:id="rId8"/>
    <p:sldId id="503" r:id="rId9"/>
    <p:sldId id="497" r:id="rId10"/>
    <p:sldId id="501" r:id="rId11"/>
    <p:sldId id="504" r:id="rId12"/>
    <p:sldId id="505" r:id="rId13"/>
    <p:sldId id="506" r:id="rId14"/>
    <p:sldId id="508" r:id="rId15"/>
    <p:sldId id="518" r:id="rId16"/>
    <p:sldId id="519" r:id="rId17"/>
    <p:sldId id="509" r:id="rId18"/>
    <p:sldId id="514" r:id="rId19"/>
    <p:sldId id="515" r:id="rId20"/>
    <p:sldId id="516" r:id="rId21"/>
    <p:sldId id="535" r:id="rId22"/>
    <p:sldId id="528" r:id="rId23"/>
    <p:sldId id="536" r:id="rId24"/>
    <p:sldId id="534" r:id="rId25"/>
    <p:sldId id="533" r:id="rId26"/>
    <p:sldId id="532" r:id="rId27"/>
    <p:sldId id="537" r:id="rId28"/>
    <p:sldId id="520" r:id="rId29"/>
    <p:sldId id="510" r:id="rId30"/>
    <p:sldId id="525" r:id="rId31"/>
    <p:sldId id="526" r:id="rId32"/>
    <p:sldId id="527" r:id="rId33"/>
    <p:sldId id="529" r:id="rId34"/>
    <p:sldId id="538" r:id="rId35"/>
    <p:sldId id="539" r:id="rId36"/>
    <p:sldId id="521" r:id="rId37"/>
    <p:sldId id="511" r:id="rId38"/>
    <p:sldId id="540" r:id="rId39"/>
    <p:sldId id="541" r:id="rId40"/>
    <p:sldId id="542" r:id="rId41"/>
    <p:sldId id="544" r:id="rId42"/>
    <p:sldId id="543" r:id="rId43"/>
    <p:sldId id="545" r:id="rId44"/>
    <p:sldId id="546" r:id="rId45"/>
    <p:sldId id="547" r:id="rId46"/>
    <p:sldId id="522" r:id="rId47"/>
    <p:sldId id="512" r:id="rId48"/>
    <p:sldId id="549" r:id="rId49"/>
    <p:sldId id="548" r:id="rId50"/>
    <p:sldId id="551" r:id="rId51"/>
    <p:sldId id="550" r:id="rId52"/>
    <p:sldId id="552" r:id="rId53"/>
    <p:sldId id="523" r:id="rId54"/>
    <p:sldId id="513" r:id="rId55"/>
    <p:sldId id="554" r:id="rId56"/>
    <p:sldId id="553" r:id="rId57"/>
    <p:sldId id="557" r:id="rId58"/>
    <p:sldId id="559" r:id="rId59"/>
    <p:sldId id="555" r:id="rId60"/>
    <p:sldId id="558" r:id="rId61"/>
    <p:sldId id="560" r:id="rId62"/>
    <p:sldId id="556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568" r:id="rId71"/>
    <p:sldId id="524" r:id="rId72"/>
    <p:sldId id="517" r:id="rId73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ADCF4"/>
    <a:srgbClr val="FFCCFF"/>
    <a:srgbClr val="FF66FF"/>
    <a:srgbClr val="66FFCC"/>
    <a:srgbClr val="1BD2E5"/>
    <a:srgbClr val="99CCFF"/>
    <a:srgbClr val="CCFFCC"/>
    <a:srgbClr val="99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5501" autoAdjust="0"/>
  </p:normalViewPr>
  <p:slideViewPr>
    <p:cSldViewPr snapToGrid="0">
      <p:cViewPr varScale="1">
        <p:scale>
          <a:sx n="106" d="100"/>
          <a:sy n="106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C8635D-4B88-44FA-9982-AEC35018B75F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8A978-6D1B-4FFF-9307-7CFEB7D121F9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220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83568" y="-99392"/>
            <a:ext cx="7776864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90662"/>
            <a:ext cx="7776864" cy="49006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cs typeface="Q Aban" pitchFamily="50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>
            <a:lvl1pPr>
              <a:defRPr>
                <a:cs typeface="Q Khoramshahr" pitchFamily="50" charset="-78"/>
              </a:defRPr>
            </a:lvl1pPr>
            <a:lvl2pPr>
              <a:defRPr>
                <a:cs typeface="Q Khoramshahr" pitchFamily="50" charset="-78"/>
              </a:defRPr>
            </a:lvl2pPr>
            <a:lvl3pPr>
              <a:defRPr>
                <a:cs typeface="Q Khoramshahr" pitchFamily="50" charset="-78"/>
              </a:defRPr>
            </a:lvl3pPr>
            <a:lvl4pPr>
              <a:defRPr>
                <a:cs typeface="Q Khoramshahr" pitchFamily="50" charset="-78"/>
              </a:defRPr>
            </a:lvl4pPr>
            <a:lvl5pPr>
              <a:defRPr>
                <a:cs typeface="Q Khoramshahr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370384" cy="365125"/>
          </a:xfrm>
        </p:spPr>
        <p:txBody>
          <a:bodyPr/>
          <a:lstStyle>
            <a:lvl1pPr>
              <a:defRPr>
                <a:cs typeface="Q Khoramshahr" pitchFamily="50" charset="-78"/>
              </a:defRPr>
            </a:lvl1pPr>
          </a:lstStyle>
          <a:p>
            <a:fld id="{7D055DB8-9217-4C88-B1BE-D8052BCF94B9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42988" y="144463"/>
            <a:ext cx="6985000" cy="260350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Q Khoramshahr" pitchFamily="50" charset="-78"/>
              </a:defRPr>
            </a:lvl1pPr>
          </a:lstStyle>
          <a:p>
            <a:pPr lvl="0"/>
            <a:r>
              <a:rPr lang="fa-IR" dirty="0"/>
              <a:t>موضوع بخش</a:t>
            </a:r>
          </a:p>
        </p:txBody>
      </p:sp>
    </p:spTree>
    <p:extLst>
      <p:ext uri="{BB962C8B-B14F-4D97-AF65-F5344CB8AC3E}">
        <p14:creationId xmlns:p14="http://schemas.microsoft.com/office/powerpoint/2010/main" val="351085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9458CD-1340-46E9-8B6A-AECCC1ECA552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E0756-86AD-46FE-8BB3-DB6C961BD161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0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مباحث ویژه پیرامون 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فلسفه‌ی اینترنت (1)</a:t>
            </a:r>
            <a:br>
              <a:rPr lang="fa-IR" dirty="0"/>
            </a:br>
            <a:r>
              <a:rPr lang="fa-IR" sz="4400" dirty="0"/>
              <a:t>نگاه هیوبرت دریفوس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Philosophy of Internet (1): Hubert Dreyfus’s Viewpoint</a:t>
            </a:r>
            <a:endParaRPr lang="fa-I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9414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47" y="633105"/>
            <a:ext cx="3695700" cy="557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3058" y="3714587"/>
            <a:ext cx="33675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درباره‌ی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اينترنت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 (</a:t>
            </a:r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ويراست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 دوم)</a:t>
            </a:r>
            <a:endParaRPr lang="en-US" b="1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هيوبرت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دريفوس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مترجم:علي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فارسي‌نژاد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نشر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ساقي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192 صفحه -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رقعي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(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شوميز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)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چاپ اول: سال 1389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2200 نسخه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30000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ريال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شابک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: 3-87-5675-964-978</a:t>
            </a:r>
            <a:endParaRPr lang="en-US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5602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" r="425" b="1646"/>
          <a:stretch/>
        </p:blipFill>
        <p:spPr>
          <a:xfrm>
            <a:off x="191572" y="1612490"/>
            <a:ext cx="8952428" cy="39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9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5" y="452284"/>
            <a:ext cx="8429353" cy="60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0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b="53835"/>
          <a:stretch/>
        </p:blipFill>
        <p:spPr>
          <a:xfrm>
            <a:off x="226879" y="255637"/>
            <a:ext cx="8690242" cy="60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03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مقدمه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8727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289" y="1525891"/>
            <a:ext cx="68088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Extropianism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also referred to as the philosophy of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Extropy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an evolving framework of values and standards for continuously improving the human condition.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Extropians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believe that advances in science and technology will some day let people live indefinitely.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extropian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wish to contribute to this goal, e.g. by doing research and development or volunteering to test new technology.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1536" y="6164514"/>
            <a:ext cx="537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http://en.wikipedia.org/wiki/Extropianism</a:t>
            </a:r>
          </a:p>
        </p:txBody>
      </p:sp>
    </p:spTree>
    <p:extLst>
      <p:ext uri="{BB962C8B-B14F-4D97-AF65-F5344CB8AC3E}">
        <p14:creationId xmlns:p14="http://schemas.microsoft.com/office/powerpoint/2010/main" val="286379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602" y="742336"/>
            <a:ext cx="857842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چه خواهد شد اگر: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fa-IR" sz="30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اینترنت در زندگی ما نقش اصلی بازی کند؟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آروزهای </a:t>
            </a:r>
            <a:r>
              <a:rPr lang="fa-IR" sz="30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توسعه‌دهندگان</a:t>
            </a: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 «زندگی دوم» محقق شود؟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اینترنت، «فرهنگ ناگزیر جایگزین» </a:t>
            </a:r>
            <a:r>
              <a:rPr lang="fa-IR" sz="3000" baseline="30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(به تعبیر ژوزف نای) </a:t>
            </a: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شود؟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اینترنت به ما قابلیت دسترسی به «زندگی دوم </a:t>
            </a:r>
            <a:r>
              <a:rPr lang="fa-IR" sz="30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ویرچوآل</a:t>
            </a:r>
            <a:r>
              <a:rPr lang="fa-IR" sz="30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» را بدهد؟</a:t>
            </a:r>
            <a:endParaRPr lang="en-US" sz="30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89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Hype about Hyperlinks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جار و جنجال پیرامون </a:t>
            </a:r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ابرپیوندها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209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371725"/>
            <a:ext cx="2857500" cy="211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2" y="243349"/>
            <a:ext cx="2438400" cy="243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4414" y="262220"/>
            <a:ext cx="478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Hyperlink</a:t>
            </a:r>
          </a:p>
        </p:txBody>
      </p:sp>
    </p:spTree>
    <p:extLst>
      <p:ext uri="{BB962C8B-B14F-4D97-AF65-F5344CB8AC3E}">
        <p14:creationId xmlns:p14="http://schemas.microsoft.com/office/powerpoint/2010/main" val="1031044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37" y="585454"/>
            <a:ext cx="7206326" cy="58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اینترنت و وب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وب پر استفاده‌ترین بخش از اینترنت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83568" y="1772816"/>
            <a:ext cx="7776864" cy="40324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43608" y="2636912"/>
            <a:ext cx="4032448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World Wide Web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(WWW)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88024" y="2204864"/>
            <a:ext cx="2592288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E-mail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940152" y="3511860"/>
            <a:ext cx="21602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FTP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7944" y="4653136"/>
            <a:ext cx="187220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Telnet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7864" y="1988840"/>
            <a:ext cx="1440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Internet</a:t>
            </a:r>
            <a:endParaRPr lang="fa-I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076056" y="4005064"/>
            <a:ext cx="72008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Oval 43"/>
          <p:cNvSpPr/>
          <p:nvPr/>
        </p:nvSpPr>
        <p:spPr>
          <a:xfrm>
            <a:off x="2987824" y="4858308"/>
            <a:ext cx="72008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619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565303"/>
            <a:ext cx="7200000" cy="55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5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30936" y="406040"/>
            <a:ext cx="4082129" cy="6004938"/>
            <a:chOff x="2367833" y="268390"/>
            <a:chExt cx="4082129" cy="6004938"/>
          </a:xfrm>
        </p:grpSpPr>
        <p:sp>
          <p:nvSpPr>
            <p:cNvPr id="3" name="TextBox 2"/>
            <p:cNvSpPr txBox="1"/>
            <p:nvPr/>
          </p:nvSpPr>
          <p:spPr>
            <a:xfrm>
              <a:off x="2367834" y="5750108"/>
              <a:ext cx="4082128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Douglas Bruce 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Lenat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(born in 1950) </a:t>
              </a:r>
              <a:b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is the CEO of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Cycorp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Inc. of Austin, Texas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2" descr="http://images.techhive.com/images/idge/imported/article/ctw/2002/04/08/15tfwmemome_lenat_secondary-100408541-ori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833" y="268390"/>
              <a:ext cx="4082128" cy="5481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89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52" y="241505"/>
            <a:ext cx="5173151" cy="63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596" b="232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99356"/>
            <a:ext cx="51619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Terry Allen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Winograd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(born February 24, 1946)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American professor of computer science at Stanford University, </a:t>
            </a:r>
            <a:b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co-director of the Stanford Human-Computer Interaction Group.</a:t>
            </a:r>
          </a:p>
        </p:txBody>
      </p:sp>
    </p:spTree>
    <p:extLst>
      <p:ext uri="{BB962C8B-B14F-4D97-AF65-F5344CB8AC3E}">
        <p14:creationId xmlns:p14="http://schemas.microsoft.com/office/powerpoint/2010/main" val="319840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7" y="157317"/>
            <a:ext cx="8756733" cy="55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astseotips.com/wp-content/uploads/2013/02/Google-PageRa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6" y="280679"/>
            <a:ext cx="2666283" cy="20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2379099"/>
            <a:ext cx="90868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DgHP2w1fwhs/UZBROLTGPNI/AAAAAAAAA14/gGyJrX5BCPA/s1600/Screen+Shot+2013-05-12+at+10.25.35+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1" y="180869"/>
            <a:ext cx="8938530" cy="54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620" y="6150485"/>
            <a:ext cx="8204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http://www.nowherenearithaca.com/2013/05/exploring-convergence-of-pagerank.html</a:t>
            </a:r>
          </a:p>
        </p:txBody>
      </p:sp>
    </p:spTree>
    <p:extLst>
      <p:ext uri="{BB962C8B-B14F-4D97-AF65-F5344CB8AC3E}">
        <p14:creationId xmlns:p14="http://schemas.microsoft.com/office/powerpoint/2010/main" val="2474556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3" y="123364"/>
            <a:ext cx="3267075" cy="1400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7" y="1523539"/>
            <a:ext cx="8268314" cy="3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3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394" y="1745226"/>
            <a:ext cx="787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شکل و حرکت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بدن‌هایمان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نقشی حیاتی در درک دنیای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اطرافمان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دارند، </a:t>
            </a:r>
            <a:b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به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طوری‌که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عدم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تجسد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منجر به از دست رفتن توانایی تشخیص «مربوط بودن»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می‌شود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.</a:t>
            </a:r>
            <a:endParaRPr lang="en-US" sz="30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185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Far is Distance Learning from Education?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آموزش از راه دور </a:t>
            </a:r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چه‌قدر</a:t>
            </a: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 از تعلیم فاصله دارد؟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6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>
            <a:extLst>
              <a:ext uri="{FF2B5EF4-FFF2-40B4-BE49-F238E27FC236}">
                <a16:creationId xmlns:a16="http://schemas.microsoft.com/office/drawing/2014/main" id="{0AEAF85C-F2B5-4DB9-B4DD-E4EA2E64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D19BABCD-ABAF-49A4-8076-47DEDE55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EF17C68C-9C68-445A-9B10-18E50E75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5" name="AutoShape 3">
            <a:extLst>
              <a:ext uri="{FF2B5EF4-FFF2-40B4-BE49-F238E27FC236}">
                <a16:creationId xmlns:a16="http://schemas.microsoft.com/office/drawing/2014/main" id="{6F1B8B1C-68C9-4C45-B27A-A9729A4A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اینترنت به‌عنوان یک کاربرد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Bevel 26"/>
          <p:cNvSpPr/>
          <p:nvPr/>
        </p:nvSpPr>
        <p:spPr>
          <a:xfrm>
            <a:off x="2379518" y="3470612"/>
            <a:ext cx="1475080" cy="2391854"/>
          </a:xfrm>
          <a:prstGeom prst="bevel">
            <a:avLst>
              <a:gd name="adj" fmla="val 2813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2411093" y="4360311"/>
            <a:ext cx="1773685" cy="7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>
                <a:solidFill>
                  <a:schemeClr val="tx1"/>
                </a:solidFill>
                <a:cs typeface="Q Khoramshahr" panose="00000400000000000000" pitchFamily="50" charset="-78"/>
              </a:rPr>
              <a:t>اینـتـرنـت</a:t>
            </a:r>
          </a:p>
          <a:p>
            <a:pPr algn="ctr" rtl="1"/>
            <a:r>
              <a:rPr lang="en-US" sz="24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Internet</a:t>
            </a:r>
            <a:endParaRPr lang="en-US" sz="2000" b="1" i="1" dirty="0">
              <a:solidFill>
                <a:schemeClr val="tx1"/>
              </a:solidFill>
              <a:latin typeface="Times CE" panose="02040603030405090304" pitchFamily="18" charset="0"/>
              <a:cs typeface="Adobe Arabic" panose="02040503050201020203" pitchFamily="18" charset="-78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337729" y="3470612"/>
            <a:ext cx="2964607" cy="2391854"/>
          </a:xfrm>
          <a:prstGeom prst="bevel">
            <a:avLst>
              <a:gd name="adj" fmla="val 1944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19413" y="3500416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29" name="Group 28"/>
          <p:cNvGrpSpPr/>
          <p:nvPr/>
        </p:nvGrpSpPr>
        <p:grpSpPr>
          <a:xfrm flipH="1">
            <a:off x="3382757" y="3826648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61867" y="5084031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03539" y="5391362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Bevel 1">
            <a:extLst>
              <a:ext uri="{FF2B5EF4-FFF2-40B4-BE49-F238E27FC236}">
                <a16:creationId xmlns:a16="http://schemas.microsoft.com/office/drawing/2014/main" id="{8352AAD9-818D-4B71-BF93-F2186FEC4A98}"/>
              </a:ext>
            </a:extLst>
          </p:cNvPr>
          <p:cNvSpPr/>
          <p:nvPr/>
        </p:nvSpPr>
        <p:spPr>
          <a:xfrm>
            <a:off x="893566" y="3762457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400" dirty="0"/>
          </a:p>
        </p:txBody>
      </p:sp>
      <p:sp>
        <p:nvSpPr>
          <p:cNvPr id="57" name="Bevel 13">
            <a:extLst>
              <a:ext uri="{FF2B5EF4-FFF2-40B4-BE49-F238E27FC236}">
                <a16:creationId xmlns:a16="http://schemas.microsoft.com/office/drawing/2014/main" id="{416CC497-24F3-433C-863A-EC4F0C0767B0}"/>
              </a:ext>
            </a:extLst>
          </p:cNvPr>
          <p:cNvSpPr/>
          <p:nvPr/>
        </p:nvSpPr>
        <p:spPr>
          <a:xfrm>
            <a:off x="893618" y="4646688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400" dirty="0"/>
          </a:p>
        </p:txBody>
      </p:sp>
      <p:sp>
        <p:nvSpPr>
          <p:cNvPr id="58" name="Bevel 14">
            <a:extLst>
              <a:ext uri="{FF2B5EF4-FFF2-40B4-BE49-F238E27FC236}">
                <a16:creationId xmlns:a16="http://schemas.microsoft.com/office/drawing/2014/main" id="{836B8E8C-F359-4710-931D-2B93D8FEC9F3}"/>
              </a:ext>
            </a:extLst>
          </p:cNvPr>
          <p:cNvSpPr/>
          <p:nvPr/>
        </p:nvSpPr>
        <p:spPr>
          <a:xfrm>
            <a:off x="893618" y="4205102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400" dirty="0"/>
          </a:p>
        </p:txBody>
      </p:sp>
      <p:sp>
        <p:nvSpPr>
          <p:cNvPr id="59" name="Bevel 15">
            <a:extLst>
              <a:ext uri="{FF2B5EF4-FFF2-40B4-BE49-F238E27FC236}">
                <a16:creationId xmlns:a16="http://schemas.microsoft.com/office/drawing/2014/main" id="{FE965110-F56F-4429-9E93-C122D1BAF5E1}"/>
              </a:ext>
            </a:extLst>
          </p:cNvPr>
          <p:cNvSpPr/>
          <p:nvPr/>
        </p:nvSpPr>
        <p:spPr>
          <a:xfrm>
            <a:off x="896387" y="5089333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690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trainingpedia.com/wp-content/uploads/2014/05/Distance-learning-New-age-educ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 bwMode="auto">
          <a:xfrm>
            <a:off x="0" y="-1"/>
            <a:ext cx="9141616" cy="60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51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4.esc13.net/uploads/distance_learning/images/canstockphoto9529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81" y="151530"/>
            <a:ext cx="6371304" cy="63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6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537290"/>
            <a:ext cx="2571750" cy="1990725"/>
          </a:xfrm>
          <a:prstGeom prst="rect">
            <a:avLst/>
          </a:prstGeom>
        </p:spPr>
      </p:pic>
      <p:pic>
        <p:nvPicPr>
          <p:cNvPr id="6146" name="Picture 2" descr="global classroom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89468"/>
            <a:ext cx="5715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370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3033" y="1651818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1: NOVICE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53033" y="2227005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2: ADVANCED BEGINNER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3033" y="2802192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3: COMPETENCE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53033" y="3377379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4: PROFICIENCY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3033" y="3952566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5: EXPERTISE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53033" y="4527753"/>
            <a:ext cx="36379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6: MASTERY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53033" y="5102940"/>
            <a:ext cx="36379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STAGE 7: PRACTICAL WISDOM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53033" y="1077253"/>
            <a:ext cx="36379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Learning Stages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80806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24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8" y="1221165"/>
            <a:ext cx="7652664" cy="38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8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394" y="1745226"/>
            <a:ext cx="78705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نقش «موضوعیت داشتن» </a:t>
            </a:r>
            <a:b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در تعلیم و یادگیری:</a:t>
            </a:r>
          </a:p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شاگرد بودن نیاز به تقلید دارد؛</a:t>
            </a:r>
          </a:p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بدون دخالت و حضور، </a:t>
            </a:r>
            <a:b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نمی‌توان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مهارت کسب کرد.</a:t>
            </a:r>
          </a:p>
        </p:txBody>
      </p:sp>
    </p:spTree>
    <p:extLst>
      <p:ext uri="{BB962C8B-B14F-4D97-AF65-F5344CB8AC3E}">
        <p14:creationId xmlns:p14="http://schemas.microsoft.com/office/powerpoint/2010/main" val="2200542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Disembodied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Telepresence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Remoteness of the Real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حضور از راه دور و دور بودن واقعیت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197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113" y="0"/>
            <a:ext cx="5601774" cy="6856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113" y="6076337"/>
            <a:ext cx="416757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René Descartes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92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urice Merleau-Pon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90" y="0"/>
            <a:ext cx="4870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7158" y="6302479"/>
            <a:ext cx="416757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Maurice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Merleau-Ponty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(1908-1691)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4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oulNov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33" y="-1"/>
            <a:ext cx="5161935" cy="68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1033" y="6017343"/>
            <a:ext cx="51619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Hubert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Lederer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Dreyfus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(born October 15, 1929)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American philosopher and </a:t>
            </a:r>
            <a:b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philosophy at the 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4241150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12" y="0"/>
            <a:ext cx="4569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0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7806" y="1745226"/>
            <a:ext cx="712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Urdoxa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algn="ctr" rtl="1"/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باور ازلی به واقعیت دنیا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8758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14" cy="60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98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91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2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lecture_in_sl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60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394" y="1745226"/>
            <a:ext cx="7870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بدن: منبع درک ما از واقعیت.</a:t>
            </a:r>
          </a:p>
          <a:p>
            <a:pPr algn="ctr" rtl="1"/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فقدان 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زمینه‌ی</a:t>
            </a:r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انطباق و هماهنگی قومی برای حضور از راه دور:</a:t>
            </a:r>
            <a:b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منجر به نبود درک از واقعیت افراد و اشیا 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می‌شود</a:t>
            </a:r>
            <a:r>
              <a:rPr lang="fa-IR" sz="36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.</a:t>
            </a:r>
            <a:endParaRPr lang="en-US" sz="36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7725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441290"/>
            <a:ext cx="8578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Nihilism on the Information Highway: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Anonymity vs. Commitment in the Present 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نیهیلیسم در بزرگراه اطلاعات: </a:t>
            </a:r>
            <a:b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گمنامی در برابر تعهد در </a:t>
            </a:r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زمانه‌ی</a:t>
            </a: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معاصر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6055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758" y="820378"/>
            <a:ext cx="4228485" cy="50339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57758" y="5854289"/>
            <a:ext cx="422848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Søren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Kierkegaard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(1813-1855)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9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9" y="147482"/>
            <a:ext cx="4097069" cy="6563031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734" y="328765"/>
            <a:ext cx="1710812" cy="20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3" t="13605" r="26254" b="2623"/>
          <a:stretch/>
        </p:blipFill>
        <p:spPr>
          <a:xfrm>
            <a:off x="487399" y="323469"/>
            <a:ext cx="8169203" cy="6279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0667" y="342138"/>
            <a:ext cx="512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http://socrates.berkeley.edu/~hdreyfus/</a:t>
            </a:r>
          </a:p>
        </p:txBody>
      </p:sp>
    </p:spTree>
    <p:extLst>
      <p:ext uri="{BB962C8B-B14F-4D97-AF65-F5344CB8AC3E}">
        <p14:creationId xmlns:p14="http://schemas.microsoft.com/office/powerpoint/2010/main" val="359266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graphyha.com/wp-content/uploads/2015/01/J%C3%BCrgen-Habermas-biographya-co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42" y="137652"/>
            <a:ext cx="4598717" cy="65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2642" y="6145163"/>
            <a:ext cx="416757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Jürgen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Habermas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(1929-)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2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1" y="400665"/>
            <a:ext cx="4184547" cy="6142454"/>
          </a:xfrm>
          <a:prstGeom prst="rect">
            <a:avLst/>
          </a:prstGeom>
        </p:spPr>
      </p:pic>
      <p:pic>
        <p:nvPicPr>
          <p:cNvPr id="3" name="Picture 2" descr="http://biographyha.com/wp-content/uploads/2015/01/J%C3%BCrgen-Habermas-biographya-com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45" y="400665"/>
            <a:ext cx="1458807" cy="20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20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96" y="0"/>
            <a:ext cx="444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29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394" y="1745226"/>
            <a:ext cx="78705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معنا در زندگی ما نیاز به تعهد واقعی دارد،</a:t>
            </a:r>
            <a:b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و تعهد واقعی مستلزم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روبه‌رو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شدن با خطرهای واقعی است.</a:t>
            </a:r>
          </a:p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«گمنامی» و «امنیت تعهد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ویرچوآل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آن‌لاین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» به زندگی بدون معنا منجر خواهد شد.</a:t>
            </a:r>
            <a:endParaRPr lang="en-US" sz="30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3263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Embodiment: Myths of Meaning in Second Life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تجسد</a:t>
            </a: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 </a:t>
            </a:r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ویرچوآل</a:t>
            </a: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:</a:t>
            </a:r>
            <a:b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افسانه‌ی</a:t>
            </a:r>
            <a:r>
              <a:rPr lang="fa-IR" sz="3200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معنا در زندگی دوم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5195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3" y="447364"/>
            <a:ext cx="3800475" cy="5705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763" y="5814285"/>
            <a:ext cx="380047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 Rosedale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(1968-)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Linden Lab founder, secondlife.com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86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55"/>
          <a:stretch/>
        </p:blipFill>
        <p:spPr>
          <a:xfrm>
            <a:off x="0" y="-1"/>
            <a:ext cx="5566787" cy="6867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2" y="321545"/>
            <a:ext cx="2565799" cy="32122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4207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(1) Business ventures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جسارت کسب و کار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8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(2) Playing Second Life as a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زندگی دوم به عنوان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يک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بازی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561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7" y="2408903"/>
            <a:ext cx="8590436" cy="3946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52" y="864317"/>
            <a:ext cx="44672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37" b="1641"/>
          <a:stretch/>
        </p:blipFill>
        <p:spPr>
          <a:xfrm>
            <a:off x="293390" y="206477"/>
            <a:ext cx="4054161" cy="6459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03" y="367737"/>
            <a:ext cx="4488151" cy="6137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13" y="5686624"/>
            <a:ext cx="1813587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0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(3) Building a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ساختن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يک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دنيا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430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(4) Recovering a sense of enchantment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بازيافت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حس افسون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77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35" y="341669"/>
            <a:ext cx="4611330" cy="614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6335" y="5774950"/>
            <a:ext cx="461133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Edward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Castronova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Professor, Dept. of Telecommunications, Indiana University Bloomington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0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(5) Artistic creation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آفرينش هنری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1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(6) Finding new friends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يافتن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دوستان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جديد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211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(7) Living in an alternative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زندگی در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يک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دنيای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جايگزين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71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741" y="3775583"/>
            <a:ext cx="7044597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(7) Living in an alternative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741" y="4322743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زندگی در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يک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دنيای</a:t>
            </a:r>
            <a:r>
              <a:rPr lang="fa-IR" sz="3200" b="1" dirty="0">
                <a:latin typeface="Times New Roman" panose="02020603050405020304" pitchFamily="18" charset="0"/>
                <a:cs typeface="Badr LT Bold" panose="01000400000000000000" pitchFamily="2" charset="-78"/>
              </a:rPr>
              <a:t> </a:t>
            </a:r>
            <a:r>
              <a:rPr lang="fa-IR" sz="3200" b="1" dirty="0" err="1">
                <a:latin typeface="Times New Roman" panose="02020603050405020304" pitchFamily="18" charset="0"/>
                <a:cs typeface="Badr LT Bold" panose="01000400000000000000" pitchFamily="2" charset="-78"/>
              </a:rPr>
              <a:t>جايگزين</a:t>
            </a:r>
            <a:endParaRPr lang="en-US" sz="3200" b="1" dirty="0">
              <a:latin typeface="Times New Roman" panose="02020603050405020304" pitchFamily="18" charset="0"/>
              <a:cs typeface="Badr LT Bold" panose="010004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5741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740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361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023" y="3775583"/>
            <a:ext cx="704459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dobe Ming Std L" panose="02020300000000000000" pitchFamily="18" charset="-128"/>
                <a:ea typeface="Adobe Ming Std L" panose="02020300000000000000" pitchFamily="18" charset="-128"/>
                <a:cs typeface="Arial" panose="020B0604020202020204" pitchFamily="34" charset="0"/>
              </a:rPr>
              <a:t>THE EXISTENTIALIST CRITIQUE OF SECOND LIFE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8023" y="4244087"/>
            <a:ext cx="7044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Z Titr" panose="00000700000000000000" pitchFamily="2" charset="-78"/>
              </a:rPr>
              <a:t>نقد </a:t>
            </a:r>
            <a:r>
              <a:rPr lang="fa-IR" sz="40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اگزيستانسياليستی</a:t>
            </a:r>
            <a:r>
              <a:rPr lang="fa-IR" sz="4000" b="1" dirty="0">
                <a:latin typeface="Times New Roman" panose="02020603050405020304" pitchFamily="18" charset="0"/>
                <a:cs typeface="Z Titr" panose="00000700000000000000" pitchFamily="2" charset="-78"/>
              </a:rPr>
              <a:t> به زندگی دوم</a:t>
            </a:r>
            <a:endParaRPr lang="en-US" sz="4000" b="1" dirty="0">
              <a:latin typeface="Times New Roman" panose="02020603050405020304" pitchFamily="18" charset="0"/>
              <a:cs typeface="Z Titr" panose="000007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8023" y="3726423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08023" y="496651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652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023" y="3119419"/>
            <a:ext cx="704459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AN ALTERNATIVE WAY OF LIFE ENCOURAGED IN SECOND LIFE: EXPLORING NEW WORLDS THROUGH SAFE EXPERIMENTATION</a:t>
            </a:r>
            <a:endParaRPr lang="en-US" sz="1600" dirty="0">
              <a:latin typeface="Adobe Ming Std L" panose="02020300000000000000" pitchFamily="18" charset="-128"/>
              <a:ea typeface="Adobe Mi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023" y="3890126"/>
            <a:ext cx="704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0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شیوه‌ی</a:t>
            </a:r>
            <a:r>
              <a:rPr lang="fa-IR" sz="3000" b="1" dirty="0">
                <a:latin typeface="Times New Roman" panose="02020603050405020304" pitchFamily="18" charset="0"/>
                <a:cs typeface="Z Titr" panose="00000700000000000000" pitchFamily="2" charset="-78"/>
              </a:rPr>
              <a:t> زندگی جایگزین تشویق شده در زندگی دوم:</a:t>
            </a:r>
          </a:p>
          <a:p>
            <a:pPr algn="ctr" rtl="1"/>
            <a:r>
              <a:rPr lang="fa-IR" sz="3000" b="1" dirty="0">
                <a:latin typeface="Times New Roman" panose="02020603050405020304" pitchFamily="18" charset="0"/>
                <a:cs typeface="Z Titr" panose="00000700000000000000" pitchFamily="2" charset="-78"/>
              </a:rPr>
              <a:t>کاوش </a:t>
            </a:r>
            <a:r>
              <a:rPr lang="fa-IR" sz="30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دنیاهای</a:t>
            </a:r>
            <a:r>
              <a:rPr lang="fa-IR" sz="3000" b="1" dirty="0">
                <a:latin typeface="Times New Roman" panose="02020603050405020304" pitchFamily="18" charset="0"/>
                <a:cs typeface="Z Titr" panose="00000700000000000000" pitchFamily="2" charset="-78"/>
              </a:rPr>
              <a:t> جدید از طریق تجربه کردن ایمن</a:t>
            </a:r>
            <a:endParaRPr lang="en-US" sz="3000" b="1" dirty="0">
              <a:latin typeface="Times New Roman" panose="02020603050405020304" pitchFamily="18" charset="0"/>
              <a:cs typeface="Z Titr" panose="000007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8023" y="3057828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08023" y="5074662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980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023" y="3119419"/>
            <a:ext cx="704459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TWO RISKY WAYS OF LIFE DISCOURAGED IN SECOND LIFE:</a:t>
            </a:r>
          </a:p>
          <a:p>
            <a:pPr algn="ctr"/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BOLD EXPERIMENTATION AND UNCONDITIONAL</a:t>
            </a:r>
            <a:r>
              <a:rPr lang="fa-IR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 </a:t>
            </a:r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COMMITMENT</a:t>
            </a:r>
            <a:endParaRPr lang="en-US" sz="1600" dirty="0">
              <a:latin typeface="Adobe Ming Std L" panose="02020300000000000000" pitchFamily="18" charset="-128"/>
              <a:ea typeface="Adobe Mi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023" y="3890126"/>
            <a:ext cx="70445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900" b="1" dirty="0">
                <a:latin typeface="Times New Roman" panose="02020603050405020304" pitchFamily="18" charset="0"/>
                <a:cs typeface="Z Titr" panose="00000700000000000000" pitchFamily="2" charset="-78"/>
              </a:rPr>
              <a:t>دو </a:t>
            </a:r>
            <a:r>
              <a:rPr lang="fa-IR" sz="29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شیوه‌ی</a:t>
            </a:r>
            <a:r>
              <a:rPr lang="fa-IR" sz="2900" b="1" dirty="0">
                <a:latin typeface="Times New Roman" panose="02020603050405020304" pitchFamily="18" charset="0"/>
                <a:cs typeface="Z Titr" panose="00000700000000000000" pitchFamily="2" charset="-78"/>
              </a:rPr>
              <a:t> زندگی </a:t>
            </a:r>
            <a:r>
              <a:rPr lang="fa-IR" sz="29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ریسکی</a:t>
            </a:r>
            <a:r>
              <a:rPr lang="fa-IR" sz="2900" b="1" dirty="0">
                <a:latin typeface="Times New Roman" panose="02020603050405020304" pitchFamily="18" charset="0"/>
                <a:cs typeface="Z Titr" panose="00000700000000000000" pitchFamily="2" charset="-78"/>
              </a:rPr>
              <a:t> تشویق نشده در زندگی دوم: </a:t>
            </a:r>
          </a:p>
          <a:p>
            <a:pPr algn="ctr" rtl="1"/>
            <a:r>
              <a:rPr lang="fa-IR" sz="2900" b="1" dirty="0">
                <a:latin typeface="Times New Roman" panose="02020603050405020304" pitchFamily="18" charset="0"/>
                <a:cs typeface="Z Titr" panose="00000700000000000000" pitchFamily="2" charset="-78"/>
              </a:rPr>
              <a:t>تجربه کردن جسورانه و تعهد </a:t>
            </a:r>
            <a:r>
              <a:rPr lang="fa-IR" sz="2900" b="1" dirty="0" err="1">
                <a:latin typeface="Times New Roman" panose="02020603050405020304" pitchFamily="18" charset="0"/>
                <a:cs typeface="Z Titr" panose="00000700000000000000" pitchFamily="2" charset="-78"/>
              </a:rPr>
              <a:t>بی‌قید</a:t>
            </a:r>
            <a:r>
              <a:rPr lang="fa-IR" sz="2900" b="1" dirty="0">
                <a:latin typeface="Times New Roman" panose="02020603050405020304" pitchFamily="18" charset="0"/>
                <a:cs typeface="Z Titr" panose="00000700000000000000" pitchFamily="2" charset="-78"/>
              </a:rPr>
              <a:t> و شرط</a:t>
            </a:r>
            <a:endParaRPr lang="en-US" sz="2900" b="1" dirty="0">
              <a:latin typeface="Times New Roman" panose="02020603050405020304" pitchFamily="18" charset="0"/>
              <a:cs typeface="Z Titr" panose="000007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8023" y="3057828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08023" y="5074662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40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3058" y="3547438"/>
            <a:ext cx="33675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درباره‌ی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اينترنت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: </a:t>
            </a:r>
            <a:r>
              <a:rPr lang="fa-IR" sz="1600" b="1" dirty="0">
                <a:solidFill>
                  <a:srgbClr val="000000"/>
                </a:solidFill>
                <a:cs typeface="Z Mitra" panose="00000400000000000000" pitchFamily="2" charset="-78"/>
              </a:rPr>
              <a:t>نگاهی فلسفی به </a:t>
            </a:r>
            <a:r>
              <a:rPr lang="fa-IR" sz="1600" b="1" dirty="0" err="1">
                <a:solidFill>
                  <a:srgbClr val="000000"/>
                </a:solidFill>
                <a:cs typeface="Z Mitra" panose="00000400000000000000" pitchFamily="2" charset="-78"/>
              </a:rPr>
              <a:t>اينترنت</a:t>
            </a:r>
            <a:endParaRPr lang="en-US" sz="1600" b="1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هيوبرت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دريفوس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مترجم:علي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ملائکه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ناشر: گام نو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168 صفحه -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رقعي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(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شوميز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)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چاپ اول: سال 1383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17000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ريال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شابک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: 5-38-7387-964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41" y="753227"/>
            <a:ext cx="3559062" cy="53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3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023" y="3119419"/>
            <a:ext cx="704459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ARE ANY SOURCES OF MEANING NECESSARILY ABSENT</a:t>
            </a:r>
          </a:p>
          <a:p>
            <a:pPr algn="ctr"/>
            <a:r>
              <a:rPr lang="en-US" sz="1600" b="1" dirty="0">
                <a:latin typeface="Adobe Ming Std L" panose="02020300000000000000" pitchFamily="18" charset="-128"/>
                <a:ea typeface="Adobe Ming Std L" panose="02020300000000000000" pitchFamily="18" charset="-128"/>
              </a:rPr>
              <a:t>FROM SECOND LIFE?</a:t>
            </a:r>
            <a:endParaRPr lang="en-US" sz="1600" dirty="0">
              <a:latin typeface="Adobe Ming Std L" panose="02020300000000000000" pitchFamily="18" charset="-128"/>
              <a:ea typeface="Adobe Mi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022" y="3889688"/>
            <a:ext cx="70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>
                <a:latin typeface="Times New Roman" panose="02020603050405020304" pitchFamily="18" charset="0"/>
                <a:cs typeface="Z Titr" panose="00000700000000000000" pitchFamily="2" charset="-78"/>
              </a:rPr>
              <a:t>آیا منابع معنا در زندگی دوم لزوماً غایب هستند؟</a:t>
            </a:r>
            <a:endParaRPr lang="en-US" sz="3200" b="1" dirty="0">
              <a:latin typeface="Times New Roman" panose="02020603050405020304" pitchFamily="18" charset="0"/>
              <a:cs typeface="Z Titr" panose="000007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8023" y="3057828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08022" y="4543720"/>
            <a:ext cx="70445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38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394" y="1745226"/>
            <a:ext cx="78705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وقتی مردم در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دنیاهای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ویرچوآل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، حس و حال را تجربه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می‌کنند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، قادر به شرکت در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تجربه‌های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کانونی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به‌یادماندنی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نیستند، </a:t>
            </a:r>
            <a:b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</a:b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چه برسد که بخواهند </a:t>
            </a:r>
            <a:r>
              <a:rPr lang="fa-IR" sz="40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تجربه‌های</a:t>
            </a:r>
            <a:r>
              <a:rPr lang="fa-IR" sz="4000" b="1" dirty="0">
                <a:latin typeface="Times New Roman" panose="02020603050405020304" pitchFamily="18" charset="0"/>
                <a:cs typeface="Q Khoramshahr" panose="00000400000000000000" pitchFamily="50" charset="-78"/>
              </a:rPr>
              <a:t> معنادار را بیابند.</a:t>
            </a:r>
            <a:endParaRPr lang="en-US" sz="30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5168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6" y="243266"/>
            <a:ext cx="1862996" cy="295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435" y="3667432"/>
            <a:ext cx="857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35" y="4537587"/>
            <a:ext cx="85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مؤخره</a:t>
            </a:r>
            <a:endParaRPr lang="en-US" sz="3200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980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3058" y="3714587"/>
            <a:ext cx="33675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درباره‌ی</a:t>
            </a:r>
            <a:r>
              <a:rPr lang="fa-IR" b="1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000000"/>
                </a:solidFill>
                <a:cs typeface="Z Mitra" panose="00000400000000000000" pitchFamily="2" charset="-78"/>
              </a:rPr>
              <a:t>اينترنت</a:t>
            </a:r>
            <a:endParaRPr lang="en-US" b="1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هيوبرت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دريفوس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مترجم:علي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فارسي‌نژاد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نشر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ساقي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144 صفحه -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رقعي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 (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شوميز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)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چاپ اول: سال 1383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2200 نسخه 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30000 </a:t>
            </a:r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ريال</a:t>
            </a:r>
            <a:endParaRPr lang="fa-IR" dirty="0">
              <a:solidFill>
                <a:srgbClr val="000000"/>
              </a:solidFill>
              <a:cs typeface="Z Mitra" panose="00000400000000000000" pitchFamily="2" charset="-78"/>
            </a:endParaRPr>
          </a:p>
          <a:p>
            <a:pPr algn="r" rtl="1"/>
            <a:r>
              <a:rPr lang="fa-IR" dirty="0" err="1">
                <a:solidFill>
                  <a:srgbClr val="000000"/>
                </a:solidFill>
                <a:cs typeface="Z Mitra" panose="00000400000000000000" pitchFamily="2" charset="-78"/>
              </a:rPr>
              <a:t>شابک</a:t>
            </a:r>
            <a:r>
              <a:rPr lang="fa-IR" dirty="0">
                <a:solidFill>
                  <a:srgbClr val="000000"/>
                </a:solidFill>
                <a:cs typeface="Z Mitra" panose="00000400000000000000" pitchFamily="2" charset="-78"/>
              </a:rPr>
              <a:t>: 9 -49-5675-964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9" y="437420"/>
            <a:ext cx="4006556" cy="59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8" y="216309"/>
            <a:ext cx="4034508" cy="6420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862" y="216309"/>
            <a:ext cx="4119363" cy="6406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13" y="5686624"/>
            <a:ext cx="1813587" cy="8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31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12471</TotalTime>
  <Words>905</Words>
  <Application>Microsoft Office PowerPoint</Application>
  <PresentationFormat>On-screen Show (4:3)</PresentationFormat>
  <Paragraphs>136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Adobe Ming Std L</vt:lpstr>
      <vt:lpstr>Arial</vt:lpstr>
      <vt:lpstr>Calibri</vt:lpstr>
      <vt:lpstr>Calibri Light</vt:lpstr>
      <vt:lpstr>Consolas</vt:lpstr>
      <vt:lpstr>F_yaghot</vt:lpstr>
      <vt:lpstr>Helvetica World</vt:lpstr>
      <vt:lpstr>Qadi Linotype</vt:lpstr>
      <vt:lpstr>Times CE</vt:lpstr>
      <vt:lpstr>Times New Roman</vt:lpstr>
      <vt:lpstr>XB Niloofar</vt:lpstr>
      <vt:lpstr>Office Theme</vt:lpstr>
      <vt:lpstr>فلسفه‌ی اینترنت (1) نگاه هیوبرت دریفوس</vt:lpstr>
      <vt:lpstr>اینترنت و وب</vt:lpstr>
      <vt:lpstr>اینترنت به‌عنوان یک کاربرد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531</cp:revision>
  <cp:lastPrinted>2014-05-08T18:11:54Z</cp:lastPrinted>
  <dcterms:created xsi:type="dcterms:W3CDTF">2013-12-25T07:22:03Z</dcterms:created>
  <dcterms:modified xsi:type="dcterms:W3CDTF">2024-01-05T15:16:54Z</dcterms:modified>
</cp:coreProperties>
</file>