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8"/>
  </p:notesMasterIdLst>
  <p:sldIdLst>
    <p:sldId id="334" r:id="rId2"/>
    <p:sldId id="888" r:id="rId3"/>
    <p:sldId id="891" r:id="rId4"/>
    <p:sldId id="892" r:id="rId5"/>
    <p:sldId id="499" r:id="rId6"/>
    <p:sldId id="523" r:id="rId7"/>
    <p:sldId id="524" r:id="rId8"/>
    <p:sldId id="525" r:id="rId9"/>
    <p:sldId id="498" r:id="rId10"/>
    <p:sldId id="391" r:id="rId11"/>
    <p:sldId id="526" r:id="rId12"/>
    <p:sldId id="541" r:id="rId13"/>
    <p:sldId id="527" r:id="rId14"/>
    <p:sldId id="893" r:id="rId15"/>
    <p:sldId id="568" r:id="rId16"/>
    <p:sldId id="500" r:id="rId17"/>
    <p:sldId id="530" r:id="rId18"/>
    <p:sldId id="531" r:id="rId19"/>
    <p:sldId id="501" r:id="rId20"/>
    <p:sldId id="532" r:id="rId21"/>
    <p:sldId id="889" r:id="rId22"/>
    <p:sldId id="890" r:id="rId23"/>
    <p:sldId id="508" r:id="rId24"/>
    <p:sldId id="509" r:id="rId25"/>
    <p:sldId id="510" r:id="rId26"/>
    <p:sldId id="536" r:id="rId27"/>
    <p:sldId id="537" r:id="rId28"/>
    <p:sldId id="538" r:id="rId29"/>
    <p:sldId id="540" r:id="rId30"/>
    <p:sldId id="539" r:id="rId31"/>
    <p:sldId id="533" r:id="rId32"/>
    <p:sldId id="534" r:id="rId33"/>
    <p:sldId id="535" r:id="rId34"/>
    <p:sldId id="511" r:id="rId35"/>
    <p:sldId id="512" r:id="rId36"/>
    <p:sldId id="513" r:id="rId37"/>
    <p:sldId id="514" r:id="rId38"/>
    <p:sldId id="515" r:id="rId39"/>
    <p:sldId id="516" r:id="rId40"/>
    <p:sldId id="517" r:id="rId41"/>
    <p:sldId id="521" r:id="rId42"/>
    <p:sldId id="549" r:id="rId43"/>
    <p:sldId id="897" r:id="rId44"/>
    <p:sldId id="894" r:id="rId45"/>
    <p:sldId id="914" r:id="rId46"/>
    <p:sldId id="896" r:id="rId47"/>
    <p:sldId id="543" r:id="rId48"/>
    <p:sldId id="520" r:id="rId49"/>
    <p:sldId id="544" r:id="rId50"/>
    <p:sldId id="560" r:id="rId51"/>
    <p:sldId id="562" r:id="rId52"/>
    <p:sldId id="545" r:id="rId53"/>
    <p:sldId id="563" r:id="rId54"/>
    <p:sldId id="564" r:id="rId55"/>
    <p:sldId id="546" r:id="rId56"/>
    <p:sldId id="561" r:id="rId57"/>
    <p:sldId id="565" r:id="rId58"/>
    <p:sldId id="547" r:id="rId59"/>
    <p:sldId id="559" r:id="rId60"/>
    <p:sldId id="548" r:id="rId61"/>
    <p:sldId id="566" r:id="rId62"/>
    <p:sldId id="567" r:id="rId63"/>
    <p:sldId id="550" r:id="rId64"/>
    <p:sldId id="557" r:id="rId65"/>
    <p:sldId id="558" r:id="rId66"/>
    <p:sldId id="556" r:id="rId67"/>
    <p:sldId id="542" r:id="rId68"/>
    <p:sldId id="502" r:id="rId69"/>
    <p:sldId id="551" r:id="rId70"/>
    <p:sldId id="552" r:id="rId71"/>
    <p:sldId id="553" r:id="rId72"/>
    <p:sldId id="554" r:id="rId73"/>
    <p:sldId id="555" r:id="rId74"/>
    <p:sldId id="917" r:id="rId75"/>
    <p:sldId id="857" r:id="rId76"/>
    <p:sldId id="918" r:id="rId77"/>
    <p:sldId id="920" r:id="rId78"/>
    <p:sldId id="921" r:id="rId79"/>
    <p:sldId id="922" r:id="rId80"/>
    <p:sldId id="927" r:id="rId81"/>
    <p:sldId id="928" r:id="rId82"/>
    <p:sldId id="923" r:id="rId83"/>
    <p:sldId id="924" r:id="rId84"/>
    <p:sldId id="925" r:id="rId85"/>
    <p:sldId id="926" r:id="rId86"/>
    <p:sldId id="919" r:id="rId87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08A3"/>
    <a:srgbClr val="F828DA"/>
    <a:srgbClr val="FFCCFF"/>
    <a:srgbClr val="66FF33"/>
    <a:srgbClr val="379D13"/>
    <a:srgbClr val="0043C8"/>
    <a:srgbClr val="2C0227"/>
    <a:srgbClr val="7C65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1" autoAdjust="0"/>
    <p:restoredTop sz="90643" autoAdjust="0"/>
  </p:normalViewPr>
  <p:slideViewPr>
    <p:cSldViewPr snapToGrid="0">
      <p:cViewPr varScale="1">
        <p:scale>
          <a:sx n="100" d="100"/>
          <a:sy n="100" d="100"/>
        </p:scale>
        <p:origin x="2064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98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672" cy="5127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088" y="0"/>
            <a:ext cx="3076672" cy="5127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8AD839-4018-4C73-8C06-3BC4AFD322EB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279525"/>
            <a:ext cx="46037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39" y="4926086"/>
            <a:ext cx="5678824" cy="40292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68"/>
            <a:ext cx="3076672" cy="5127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088" y="9721868"/>
            <a:ext cx="3076672" cy="5127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653D9-8F39-4761-9F8C-D527CE3E3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979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tymonline.com/word/human?ref=etymonline_crossreference#etymonline_v_16039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etymonline.com/word/comedy?ref=etymonline_crossreference" TargetMode="External"/><Relationship Id="rId5" Type="http://schemas.openxmlformats.org/officeDocument/2006/relationships/hyperlink" Target="https://www.etymonline.com/word/*dhghem-?ref=etymonline_crossreference" TargetMode="External"/><Relationship Id="rId4" Type="http://schemas.openxmlformats.org/officeDocument/2006/relationships/hyperlink" Target="https://www.etymonline.com/word/bridegroom?ref=etymonline_crossreference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tymonline.com/word/secure?ref=etymonline_crossreference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human (n.)</a:t>
            </a:r>
          </a:p>
          <a:p>
            <a:r>
              <a:rPr lang="en-US" dirty="0"/>
              <a:t>"a human being," 1530s, from </a:t>
            </a:r>
            <a:r>
              <a:rPr lang="en-US" dirty="0">
                <a:hlinkClick r:id="rId3" tooltip="Etymology, meaning and definition of human "/>
              </a:rPr>
              <a:t>human</a:t>
            </a:r>
            <a:r>
              <a:rPr lang="en-US" dirty="0"/>
              <a:t> (adj.). Its Old English equivalent, </a:t>
            </a:r>
            <a:r>
              <a:rPr lang="en-US" dirty="0" err="1"/>
              <a:t>guma</a:t>
            </a:r>
            <a:r>
              <a:rPr lang="en-US" dirty="0"/>
              <a:t>, survives only in disguise in </a:t>
            </a:r>
            <a:r>
              <a:rPr lang="en-US" dirty="0">
                <a:hlinkClick r:id="rId4" tooltip="Etymology, meaning and definition of bridegroom "/>
              </a:rPr>
              <a:t>bridegroom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b="1" dirty="0"/>
              <a:t>human (adj.)</a:t>
            </a:r>
          </a:p>
          <a:p>
            <a:r>
              <a:rPr lang="en-US" dirty="0"/>
              <a:t>mid-15c., </a:t>
            </a:r>
            <a:r>
              <a:rPr lang="en-US" dirty="0" err="1"/>
              <a:t>humain</a:t>
            </a:r>
            <a:r>
              <a:rPr lang="en-US" dirty="0"/>
              <a:t>, </a:t>
            </a:r>
            <a:r>
              <a:rPr lang="en-US" dirty="0" err="1"/>
              <a:t>humaigne</a:t>
            </a:r>
            <a:r>
              <a:rPr lang="en-US" dirty="0"/>
              <a:t>, "human," from Old French </a:t>
            </a:r>
            <a:r>
              <a:rPr lang="en-US" dirty="0" err="1"/>
              <a:t>humain</a:t>
            </a:r>
            <a:r>
              <a:rPr lang="en-US" dirty="0"/>
              <a:t>, </a:t>
            </a:r>
            <a:r>
              <a:rPr lang="en-US" dirty="0" err="1"/>
              <a:t>umain</a:t>
            </a:r>
            <a:r>
              <a:rPr lang="en-US" dirty="0"/>
              <a:t> (adj.) "of or belonging to man" (12c.), from Latin </a:t>
            </a:r>
            <a:r>
              <a:rPr lang="en-US" dirty="0" err="1"/>
              <a:t>humanus</a:t>
            </a:r>
            <a:r>
              <a:rPr lang="en-US" dirty="0"/>
              <a:t> "of man, human," also "humane, philanthropic, kind, gentle, polite; learned, refined, civilized." This is in part from PIE *(dh)</a:t>
            </a:r>
            <a:r>
              <a:rPr lang="en-US" dirty="0" err="1"/>
              <a:t>ghomon</a:t>
            </a:r>
            <a:r>
              <a:rPr lang="en-US" dirty="0"/>
              <a:t>-, literally "earthling, earthly being," as opposed to the gods (from root </a:t>
            </a:r>
            <a:r>
              <a:rPr lang="en-US" dirty="0">
                <a:hlinkClick r:id="rId5" tooltip="Etymology, meaning and definition of *dhghem- "/>
              </a:rPr>
              <a:t>*</a:t>
            </a:r>
            <a:r>
              <a:rPr lang="en-US" dirty="0" err="1">
                <a:hlinkClick r:id="rId5" tooltip="Etymology, meaning and definition of *dhghem- "/>
              </a:rPr>
              <a:t>dhghem</a:t>
            </a:r>
            <a:r>
              <a:rPr lang="en-US" dirty="0">
                <a:hlinkClick r:id="rId5" tooltip="Etymology, meaning and definition of *dhghem- "/>
              </a:rPr>
              <a:t>-</a:t>
            </a:r>
            <a:r>
              <a:rPr lang="en-US" dirty="0"/>
              <a:t> "earth"), but there is no settled explanation of the sound changes involved. Compare Hebrew </a:t>
            </a:r>
            <a:r>
              <a:rPr lang="en-US" dirty="0" err="1"/>
              <a:t>adam</a:t>
            </a:r>
            <a:r>
              <a:rPr lang="en-US" dirty="0"/>
              <a:t> "man," from </a:t>
            </a:r>
            <a:r>
              <a:rPr lang="en-US" dirty="0" err="1"/>
              <a:t>adamah</a:t>
            </a:r>
            <a:r>
              <a:rPr lang="en-US" dirty="0"/>
              <a:t> "ground." Cognate with Old Lithuanian </a:t>
            </a:r>
            <a:r>
              <a:rPr lang="en-US" dirty="0" err="1"/>
              <a:t>žmuo</a:t>
            </a:r>
            <a:r>
              <a:rPr lang="en-US" dirty="0"/>
              <a:t> (accusative </a:t>
            </a:r>
            <a:r>
              <a:rPr lang="en-US" dirty="0" err="1"/>
              <a:t>žmuni</a:t>
            </a:r>
            <a:r>
              <a:rPr lang="en-US" dirty="0"/>
              <a:t>) "man, male person."</a:t>
            </a:r>
          </a:p>
          <a:p>
            <a:r>
              <a:rPr lang="en-US" b="1" dirty="0"/>
              <a:t>Human interest</a:t>
            </a:r>
            <a:r>
              <a:rPr lang="en-US" dirty="0"/>
              <a:t> is from 1824. </a:t>
            </a:r>
            <a:r>
              <a:rPr lang="en-US" b="1" dirty="0"/>
              <a:t>Human rights</a:t>
            </a:r>
            <a:r>
              <a:rPr lang="en-US" dirty="0"/>
              <a:t> attested by 1680s; </a:t>
            </a:r>
            <a:r>
              <a:rPr lang="en-US" b="1" dirty="0"/>
              <a:t>human being</a:t>
            </a:r>
            <a:r>
              <a:rPr lang="en-US" dirty="0"/>
              <a:t> by 1690s. </a:t>
            </a:r>
            <a:r>
              <a:rPr lang="en-US" b="1" dirty="0"/>
              <a:t>Human relations</a:t>
            </a:r>
            <a:r>
              <a:rPr lang="en-US" dirty="0"/>
              <a:t> is from 1916; </a:t>
            </a:r>
            <a:r>
              <a:rPr lang="en-US" b="1" dirty="0"/>
              <a:t>human resources</a:t>
            </a:r>
            <a:r>
              <a:rPr lang="en-US" dirty="0"/>
              <a:t> attested by 1907, American English, apparently originally among social Christians and based on natural resources. </a:t>
            </a:r>
            <a:r>
              <a:rPr lang="en-US" b="1" dirty="0"/>
              <a:t>Human comedy</a:t>
            </a:r>
            <a:r>
              <a:rPr lang="en-US" dirty="0"/>
              <a:t> "sum of human activities" translates French </a:t>
            </a:r>
            <a:r>
              <a:rPr lang="en-US" dirty="0" err="1"/>
              <a:t>comédie</a:t>
            </a:r>
            <a:r>
              <a:rPr lang="en-US" dirty="0"/>
              <a:t> </a:t>
            </a:r>
            <a:r>
              <a:rPr lang="en-US" dirty="0" err="1"/>
              <a:t>humaine</a:t>
            </a:r>
            <a:r>
              <a:rPr lang="en-US" dirty="0"/>
              <a:t> (Balzac); see </a:t>
            </a:r>
            <a:r>
              <a:rPr lang="en-US" dirty="0">
                <a:hlinkClick r:id="rId6" tooltip="Etymology, meaning and definition of comedy "/>
              </a:rPr>
              <a:t>comedy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https://www.etymonline.com/word/human#etymonline_v_16039</a:t>
            </a: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653D9-8F39-4761-9F8C-D527CE3E3AA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570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security (n.)</a:t>
            </a:r>
          </a:p>
          <a:p>
            <a:r>
              <a:rPr lang="en-US" dirty="0"/>
              <a:t>mid-15c., "condition of being secure," from Latin </a:t>
            </a:r>
            <a:r>
              <a:rPr lang="en-US" dirty="0" err="1"/>
              <a:t>securitas</a:t>
            </a:r>
            <a:r>
              <a:rPr lang="en-US" dirty="0"/>
              <a:t>, from </a:t>
            </a:r>
            <a:r>
              <a:rPr lang="en-US" dirty="0" err="1"/>
              <a:t>securus</a:t>
            </a:r>
            <a:r>
              <a:rPr lang="en-US" dirty="0"/>
              <a:t> "free from care" (see </a:t>
            </a:r>
            <a:r>
              <a:rPr lang="en-US" dirty="0">
                <a:hlinkClick r:id="rId3" tooltip="Etymology, meaning and definition of secure "/>
              </a:rPr>
              <a:t>secure</a:t>
            </a:r>
            <a:r>
              <a:rPr lang="en-US" dirty="0"/>
              <a:t>). Replacing </a:t>
            </a:r>
            <a:r>
              <a:rPr lang="en-US" dirty="0" err="1"/>
              <a:t>sikerte</a:t>
            </a:r>
            <a:r>
              <a:rPr lang="en-US" dirty="0"/>
              <a:t> (early 15c.), from an earlier borrowing from Latin; earlier in the sense "security" was </a:t>
            </a:r>
            <a:r>
              <a:rPr lang="en-US" dirty="0" err="1"/>
              <a:t>sikerhede</a:t>
            </a:r>
            <a:r>
              <a:rPr lang="en-US" dirty="0"/>
              <a:t> (early 13c.); </a:t>
            </a:r>
            <a:r>
              <a:rPr lang="en-US" dirty="0" err="1"/>
              <a:t>sikernesse</a:t>
            </a:r>
            <a:r>
              <a:rPr lang="en-US" dirty="0"/>
              <a:t> (c. 1200). </a:t>
            </a:r>
          </a:p>
          <a:p>
            <a:r>
              <a:rPr lang="en-US" dirty="0"/>
              <a:t>Meaning "something which secures" is from 1580s; "safety of a state, person, etc." is from 1941. Legal sense of "property in bonds" is from mid-15c.; that of "document held by a creditor" is from 1680s. Phrase security blanket in figurative sense is attested from 1966, in reference to the crib blanket carried by the character Linus in the "Peanuts" comic strip (1956).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653D9-8F39-4761-9F8C-D527CE3E3AA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479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dirty="0"/>
              <a:t>تبدیل تهدیدها به فرصت‌ها +</a:t>
            </a:r>
          </a:p>
          <a:p>
            <a:pPr algn="r" rtl="1"/>
            <a:r>
              <a:rPr lang="fa-IR" dirty="0"/>
              <a:t>حداقل کردن ضعف‌ها +</a:t>
            </a:r>
          </a:p>
          <a:p>
            <a:pPr algn="r" rtl="1"/>
            <a:r>
              <a:rPr lang="fa-IR" dirty="0"/>
              <a:t>حداکثر کردن قوت‌ها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653D9-8F39-4761-9F8C-D527CE3E3AA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255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653D9-8F39-4761-9F8C-D527CE3E3AA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01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8133" y="3108878"/>
            <a:ext cx="7772400" cy="990601"/>
          </a:xfrm>
        </p:spPr>
        <p:txBody>
          <a:bodyPr anchor="b"/>
          <a:lstStyle>
            <a:lvl1pPr algn="ctr" rtl="1">
              <a:defRPr sz="6000" b="1" baseline="0">
                <a:solidFill>
                  <a:srgbClr val="C00000"/>
                </a:solidFill>
                <a:cs typeface="Q Khoramshahr" panose="00000400000000000000" pitchFamily="50" charset="-78"/>
              </a:defRPr>
            </a:lvl1pPr>
          </a:lstStyle>
          <a:p>
            <a:r>
              <a:rPr lang="fa-IR" dirty="0"/>
              <a:t>عنوان مبحث در اینجا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85333" y="4279373"/>
            <a:ext cx="6858000" cy="601706"/>
          </a:xfrm>
        </p:spPr>
        <p:txBody>
          <a:bodyPr/>
          <a:lstStyle>
            <a:lvl1pPr marL="0" indent="0" algn="ctr">
              <a:buNone/>
              <a:defRPr sz="2400" b="1" baseline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English Title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828800" y="6231469"/>
            <a:ext cx="56388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u="none" strike="noStrike" kern="1200" baseline="0" dirty="0">
                <a:solidFill>
                  <a:srgbClr val="0000FF"/>
                </a:solidFill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http://courses.fouladi.ir/cyber</a:t>
            </a:r>
            <a:endParaRPr lang="en-US" sz="1600" dirty="0">
              <a:solidFill>
                <a:srgbClr val="0000F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841" y="676656"/>
            <a:ext cx="697181" cy="695792"/>
          </a:xfrm>
          <a:prstGeom prst="rect">
            <a:avLst/>
          </a:prstGeom>
        </p:spPr>
      </p:pic>
      <p:sp>
        <p:nvSpPr>
          <p:cNvPr id="13" name="Content Placeholder 12"/>
          <p:cNvSpPr>
            <a:spLocks noGrp="1"/>
          </p:cNvSpPr>
          <p:nvPr>
            <p:ph sz="quarter" idx="10" hasCustomPrompt="1"/>
          </p:nvPr>
        </p:nvSpPr>
        <p:spPr>
          <a:xfrm>
            <a:off x="3390900" y="2480205"/>
            <a:ext cx="2362200" cy="448778"/>
          </a:xfrm>
        </p:spPr>
        <p:txBody>
          <a:bodyPr>
            <a:noAutofit/>
          </a:bodyPr>
          <a:lstStyle>
            <a:lvl1pPr marL="0" indent="0" algn="ctr" rtl="1">
              <a:buNone/>
              <a:defRPr sz="3000" b="1" baseline="0">
                <a:effectLst/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dirty="0"/>
              <a:t>درس 1</a:t>
            </a:r>
            <a:endParaRPr lang="en-US" dirty="0"/>
          </a:p>
        </p:txBody>
      </p:sp>
      <p:pic>
        <p:nvPicPr>
          <p:cNvPr id="12" name="Picture 1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797" y="199700"/>
            <a:ext cx="1227270" cy="28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FD40813-2075-4EBF-8559-800E078C52A5}"/>
              </a:ext>
            </a:extLst>
          </p:cNvPr>
          <p:cNvSpPr txBox="1"/>
          <p:nvPr userDrawn="1"/>
        </p:nvSpPr>
        <p:spPr>
          <a:xfrm>
            <a:off x="3487552" y="1578593"/>
            <a:ext cx="2075760" cy="58477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fa-IR" sz="3200" baseline="0" dirty="0">
                <a:solidFill>
                  <a:schemeClr val="bg1"/>
                </a:solidFill>
                <a:cs typeface="Majid" panose="00000400000000000000" pitchFamily="2" charset="-78"/>
              </a:rPr>
              <a:t>فضای سایبر</a:t>
            </a:r>
            <a:endParaRPr lang="en-US" sz="3200" dirty="0">
              <a:solidFill>
                <a:schemeClr val="bg1"/>
              </a:solidFill>
              <a:cs typeface="Majid" panose="00000400000000000000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BADD85-6846-44FA-9DEA-B60A43617EF2}"/>
              </a:ext>
            </a:extLst>
          </p:cNvPr>
          <p:cNvSpPr txBox="1"/>
          <p:nvPr userDrawn="1"/>
        </p:nvSpPr>
        <p:spPr>
          <a:xfrm>
            <a:off x="2489200" y="5207003"/>
            <a:ext cx="4250266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fa-IR" dirty="0">
                <a:cs typeface="Q Khoramshahr" panose="00000400000000000000" pitchFamily="50" charset="-78"/>
              </a:rPr>
              <a:t>کاظم فولادی قلعه</a:t>
            </a:r>
          </a:p>
          <a:p>
            <a:pPr algn="ctr" rtl="1"/>
            <a:r>
              <a:rPr lang="fa-IR" dirty="0">
                <a:cs typeface="Q Khoramshahr" panose="00000400000000000000" pitchFamily="50" charset="-78"/>
              </a:rPr>
              <a:t>دانشکده</a:t>
            </a:r>
            <a:r>
              <a:rPr lang="fa-IR" baseline="0" dirty="0">
                <a:cs typeface="Q Khoramshahr" panose="00000400000000000000" pitchFamily="50" charset="-78"/>
              </a:rPr>
              <a:t> مهندسی، دانشکدگان فارابی</a:t>
            </a:r>
          </a:p>
          <a:p>
            <a:pPr algn="ctr" rtl="1"/>
            <a:r>
              <a:rPr lang="fa-IR" baseline="0" dirty="0">
                <a:cs typeface="Q Khoramshahr" panose="00000400000000000000" pitchFamily="50" charset="-78"/>
              </a:rPr>
              <a:t>دانشگاه تهران</a:t>
            </a:r>
            <a:endParaRPr lang="en-US" dirty="0"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26096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574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17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757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279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6169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976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539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714480" y="4857760"/>
            <a:ext cx="2328850" cy="215921"/>
          </a:xfrm>
          <a:prstGeom prst="rect">
            <a:avLst/>
          </a:prstGeom>
        </p:spPr>
        <p:txBody>
          <a:bodyPr/>
          <a:lstStyle/>
          <a:p>
            <a:fld id="{BF085C29-CEF2-48E3-9F3A-C4FCA20804E4}" type="datetimeFigureOut">
              <a:rPr lang="en-US" smtClean="0"/>
              <a:pPr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627432-AD9A-4BA7-9ECD-0AB42A12C0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5759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7368" y="459321"/>
            <a:ext cx="8189267" cy="335493"/>
          </a:xfr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  <a:tileRect/>
          </a:gradFill>
        </p:spPr>
        <p:txBody>
          <a:bodyPr>
            <a:normAutofit/>
          </a:bodyPr>
          <a:lstStyle>
            <a:lvl1pPr algn="ctr" rtl="1">
              <a:defRPr sz="2000" b="1">
                <a:solidFill>
                  <a:srgbClr val="0000FF"/>
                </a:solidFill>
                <a:cs typeface="Q Khoramshahr" panose="00000400000000000000" pitchFamily="50" charset="-78"/>
              </a:defRPr>
            </a:lvl1pPr>
          </a:lstStyle>
          <a:p>
            <a:r>
              <a:rPr lang="fa-IR" dirty="0"/>
              <a:t>متن عنوان در اینجا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368" y="1377683"/>
            <a:ext cx="8189267" cy="5056985"/>
          </a:xfrm>
        </p:spPr>
        <p:txBody>
          <a:bodyPr/>
          <a:lstStyle>
            <a:lvl1pPr algn="r" rtl="1">
              <a:defRPr>
                <a:cs typeface="Q Khoramshahr" panose="00000400000000000000" pitchFamily="50" charset="-78"/>
              </a:defRPr>
            </a:lvl1pPr>
            <a:lvl2pPr algn="r" rtl="1">
              <a:defRPr>
                <a:cs typeface="Q Khoramshahr" panose="00000400000000000000" pitchFamily="50" charset="-78"/>
              </a:defRPr>
            </a:lvl2pPr>
            <a:lvl3pPr algn="r" rtl="1">
              <a:defRPr>
                <a:cs typeface="Q Khoramshahr" panose="00000400000000000000" pitchFamily="50" charset="-78"/>
              </a:defRPr>
            </a:lvl3pPr>
            <a:lvl4pPr algn="r" rtl="1">
              <a:defRPr>
                <a:cs typeface="Q Khoramshahr" panose="00000400000000000000" pitchFamily="50" charset="-78"/>
              </a:defRPr>
            </a:lvl4pPr>
            <a:lvl5pPr algn="r" rtl="1">
              <a:defRPr>
                <a:cs typeface="Q Khoramshahr" panose="00000400000000000000" pitchFamily="50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1" y="6527800"/>
            <a:ext cx="3086100" cy="19367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77368" y="1112572"/>
            <a:ext cx="8189267" cy="205060"/>
          </a:xfrm>
        </p:spPr>
        <p:txBody>
          <a:bodyPr lIns="0">
            <a:noAutofit/>
          </a:bodyPr>
          <a:lstStyle>
            <a:lvl1pPr marL="0" indent="0">
              <a:buNone/>
              <a:defRPr sz="1600" b="0" i="0" u="sng" cap="small" baseline="0">
                <a:solidFill>
                  <a:srgbClr val="0000FF"/>
                </a:solidFill>
                <a:latin typeface="Times New Roman" panose="02020603050405020304" pitchFamily="18" charset="0"/>
                <a:ea typeface="Adobe Gothic Std B" panose="020B0800000000000000" pitchFamily="34" charset="-128"/>
              </a:defRPr>
            </a:lvl1pPr>
          </a:lstStyle>
          <a:p>
            <a:pPr lvl="0"/>
            <a:r>
              <a:rPr lang="en-US" dirty="0"/>
              <a:t>English Title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77368" y="849314"/>
            <a:ext cx="8189267" cy="265110"/>
          </a:xfrm>
        </p:spPr>
        <p:txBody>
          <a:bodyPr tIns="18000">
            <a:noAutofit/>
          </a:bodyPr>
          <a:lstStyle>
            <a:lvl1pPr marL="0" indent="0" algn="ctr" rtl="1">
              <a:buNone/>
              <a:defRPr sz="1600">
                <a:solidFill>
                  <a:srgbClr val="0000FF"/>
                </a:solidFill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dirty="0" err="1"/>
              <a:t>زیرعنوان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477368" y="823388"/>
            <a:ext cx="818926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144607" y="152358"/>
            <a:ext cx="604248" cy="221018"/>
          </a:xfrm>
          <a:prstGeom prst="rect">
            <a:avLst/>
          </a:prstGeom>
          <a:gradFill>
            <a:gsLst>
              <a:gs pos="99115">
                <a:srgbClr val="92D050"/>
              </a:gs>
              <a:gs pos="27000">
                <a:schemeClr val="accent4">
                  <a:lumMod val="5000"/>
                  <a:lumOff val="95000"/>
                </a:schemeClr>
              </a:gs>
            </a:gsLst>
            <a:lin ang="10800000" scaled="0"/>
          </a:gradFill>
        </p:spPr>
        <p:txBody>
          <a:bodyPr wrap="square" tIns="36000" bIns="0" rtlCol="0">
            <a:spAutoFit/>
          </a:bodyPr>
          <a:lstStyle/>
          <a:p>
            <a:pPr algn="l" rtl="1"/>
            <a:fld id="{F84679EA-28DD-4B3E-A532-C1B6448C48AC}" type="slidenum">
              <a:rPr lang="en-US" sz="1200" baseline="0" smtClean="0">
                <a:latin typeface="F_yaghot" pitchFamily="2" charset="0"/>
                <a:cs typeface="Z Yagut" panose="00000400000000000000" pitchFamily="2" charset="-78"/>
              </a:rPr>
              <a:pPr algn="l" rtl="1"/>
              <a:t>‹#›</a:t>
            </a:fld>
            <a:endParaRPr lang="en-US" sz="1200" baseline="0" dirty="0">
              <a:latin typeface="F_yaghot" pitchFamily="2" charset="0"/>
              <a:cs typeface="Z Yagut" panose="00000400000000000000" pitchFamily="2" charset="-78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 rot="16200000">
            <a:off x="-1475643" y="4512395"/>
            <a:ext cx="33305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900" baseline="0" dirty="0">
                <a:solidFill>
                  <a:srgbClr val="04A1E3"/>
                </a:solidFill>
                <a:latin typeface="HelveticaNeueLT Arabic 55 Roman" panose="020B0604020202020204" pitchFamily="34" charset="-78"/>
                <a:cs typeface="Q Khoramshahr" panose="00000400000000000000" pitchFamily="50" charset="-78"/>
              </a:rPr>
              <a:t>    |    آزمایشگاه پژوهشی فضای سایبر</a:t>
            </a:r>
            <a:r>
              <a:rPr lang="en-US" sz="800" baseline="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Cyberspace Research Lab.</a:t>
            </a:r>
            <a:endParaRPr lang="en-US" sz="800" dirty="0">
              <a:solidFill>
                <a:srgbClr val="04A1E3"/>
              </a:solidFill>
              <a:latin typeface="Helvetica World" panose="020B0500040000020004" pitchFamily="34" charset="0"/>
              <a:cs typeface="Helvetica World" panose="020B05000400000200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245958-EDE4-4C29-9CA1-F39BE0175EA9}"/>
              </a:ext>
            </a:extLst>
          </p:cNvPr>
          <p:cNvSpPr txBox="1"/>
          <p:nvPr userDrawn="1"/>
        </p:nvSpPr>
        <p:spPr>
          <a:xfrm>
            <a:off x="540641" y="6512391"/>
            <a:ext cx="13380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aseline="0" dirty="0">
                <a:solidFill>
                  <a:srgbClr val="04A1E3"/>
                </a:solidFill>
                <a:latin typeface="Consolas" panose="020B0609020204030204" pitchFamily="49" charset="0"/>
                <a:cs typeface="Helvetica World" panose="020B0500040000020004" pitchFamily="34" charset="0"/>
              </a:rPr>
              <a:t>http://cysp.ut.ac.ir</a:t>
            </a:r>
            <a:endParaRPr lang="en-US" sz="700" dirty="0">
              <a:solidFill>
                <a:srgbClr val="04A1E3"/>
              </a:solidFill>
              <a:latin typeface="Consolas" panose="020B0609020204030204" pitchFamily="49" charset="0"/>
              <a:cs typeface="Helvetica World" panose="020B0500040000020004" pitchFamily="34" charset="0"/>
            </a:endParaRPr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6EC847EB-A54C-44A2-956F-748036A022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83827" y="164073"/>
            <a:ext cx="1693863" cy="197591"/>
          </a:xfrm>
          <a:gradFill>
            <a:gsLst>
              <a:gs pos="100000">
                <a:srgbClr val="00B050"/>
              </a:gs>
              <a:gs pos="0">
                <a:schemeClr val="accent6">
                  <a:lumMod val="20000"/>
                  <a:lumOff val="80000"/>
                </a:schemeClr>
              </a:gs>
            </a:gsLst>
            <a:lin ang="0" scaled="0"/>
          </a:gradFill>
        </p:spPr>
        <p:txBody>
          <a:bodyPr tIns="36000" bIns="0">
            <a:noAutofit/>
          </a:bodyPr>
          <a:lstStyle>
            <a:lvl1pPr marL="0" indent="0" algn="r" rtl="1">
              <a:lnSpc>
                <a:spcPct val="75000"/>
              </a:lnSpc>
              <a:buNone/>
              <a:defRPr sz="1200" baseline="0">
                <a:solidFill>
                  <a:schemeClr val="tx1"/>
                </a:solidFill>
                <a:effectLst/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dirty="0"/>
              <a:t>دکترین جامع فضای سایبر</a:t>
            </a:r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9E5A88B-532B-4830-B69D-DEF87E4EF1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42" y="6224479"/>
            <a:ext cx="498207" cy="49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63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7367" y="459318"/>
            <a:ext cx="8189266" cy="335493"/>
          </a:xfr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  <a:tileRect/>
          </a:gradFill>
        </p:spPr>
        <p:txBody>
          <a:bodyPr>
            <a:normAutofit/>
          </a:bodyPr>
          <a:lstStyle>
            <a:lvl1pPr algn="ctr" rtl="1">
              <a:defRPr sz="2000" b="1">
                <a:solidFill>
                  <a:srgbClr val="0000FF"/>
                </a:solidFill>
                <a:cs typeface="Q Khoramshahr" panose="00000400000000000000" pitchFamily="50" charset="-78"/>
              </a:defRPr>
            </a:lvl1pPr>
          </a:lstStyle>
          <a:p>
            <a:r>
              <a:rPr lang="fa-IR" dirty="0"/>
              <a:t>متن عنوان در اینجا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367" y="1377682"/>
            <a:ext cx="8189266" cy="5056985"/>
          </a:xfrm>
        </p:spPr>
        <p:txBody>
          <a:bodyPr/>
          <a:lstStyle>
            <a:lvl1pPr algn="r" rtl="1">
              <a:defRPr>
                <a:cs typeface="Q Khoramshahr" panose="00000400000000000000" pitchFamily="50" charset="-78"/>
              </a:defRPr>
            </a:lvl1pPr>
            <a:lvl2pPr algn="r" rtl="1">
              <a:defRPr>
                <a:cs typeface="Q Khoramshahr" panose="00000400000000000000" pitchFamily="50" charset="-78"/>
              </a:defRPr>
            </a:lvl2pPr>
            <a:lvl3pPr algn="r" rtl="1">
              <a:defRPr>
                <a:cs typeface="Q Khoramshahr" panose="00000400000000000000" pitchFamily="50" charset="-78"/>
              </a:defRPr>
            </a:lvl3pPr>
            <a:lvl4pPr algn="r" rtl="1">
              <a:defRPr>
                <a:cs typeface="Q Khoramshahr" panose="00000400000000000000" pitchFamily="50" charset="-78"/>
              </a:defRPr>
            </a:lvl4pPr>
            <a:lvl5pPr algn="r" rtl="1">
              <a:defRPr>
                <a:cs typeface="Q Khoramshahr" panose="00000400000000000000" pitchFamily="50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527800"/>
            <a:ext cx="3086100" cy="19367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77367" y="1112572"/>
            <a:ext cx="8189266" cy="205060"/>
          </a:xfrm>
        </p:spPr>
        <p:txBody>
          <a:bodyPr lIns="0">
            <a:noAutofit/>
          </a:bodyPr>
          <a:lstStyle>
            <a:lvl1pPr marL="0" indent="0">
              <a:buNone/>
              <a:defRPr sz="1600" b="0" i="0" u="sng" cap="small" baseline="0">
                <a:solidFill>
                  <a:srgbClr val="0000FF"/>
                </a:solidFill>
                <a:latin typeface="Times New Roman" panose="02020603050405020304" pitchFamily="18" charset="0"/>
                <a:ea typeface="Adobe Gothic Std B" panose="020B0800000000000000" pitchFamily="34" charset="-128"/>
              </a:defRPr>
            </a:lvl1pPr>
          </a:lstStyle>
          <a:p>
            <a:pPr lvl="0"/>
            <a:r>
              <a:rPr lang="en-US" dirty="0"/>
              <a:t>English Title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77367" y="849314"/>
            <a:ext cx="8189266" cy="265110"/>
          </a:xfrm>
        </p:spPr>
        <p:txBody>
          <a:bodyPr tIns="18000">
            <a:noAutofit/>
          </a:bodyPr>
          <a:lstStyle>
            <a:lvl1pPr marL="0" indent="0" algn="ctr" rtl="1">
              <a:buNone/>
              <a:defRPr sz="1600">
                <a:solidFill>
                  <a:srgbClr val="0000FF"/>
                </a:solidFill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dirty="0" err="1"/>
              <a:t>زیرعنوان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477367" y="823388"/>
            <a:ext cx="818926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144607" y="185914"/>
            <a:ext cx="604249" cy="221018"/>
          </a:xfrm>
          <a:prstGeom prst="rect">
            <a:avLst/>
          </a:prstGeom>
          <a:gradFill>
            <a:gsLst>
              <a:gs pos="99115">
                <a:srgbClr val="92D050"/>
              </a:gs>
              <a:gs pos="27000">
                <a:schemeClr val="accent4">
                  <a:lumMod val="5000"/>
                  <a:lumOff val="95000"/>
                </a:schemeClr>
              </a:gs>
            </a:gsLst>
            <a:lin ang="10800000" scaled="0"/>
          </a:gradFill>
        </p:spPr>
        <p:txBody>
          <a:bodyPr wrap="square" tIns="36000" bIns="0" rtlCol="0">
            <a:spAutoFit/>
          </a:bodyPr>
          <a:lstStyle/>
          <a:p>
            <a:pPr algn="l" rtl="1"/>
            <a:fld id="{F84679EA-28DD-4B3E-A532-C1B6448C48AC}" type="slidenum">
              <a:rPr lang="en-US" sz="1200" baseline="0" smtClean="0">
                <a:latin typeface="F_yaghot" pitchFamily="2" charset="0"/>
                <a:cs typeface="Z Yagut" panose="00000400000000000000" pitchFamily="2" charset="-78"/>
              </a:rPr>
              <a:pPr algn="l" rtl="1"/>
              <a:t>‹#›</a:t>
            </a:fld>
            <a:endParaRPr lang="en-US" sz="1200" baseline="0" dirty="0">
              <a:latin typeface="F_yaghot" pitchFamily="2" charset="0"/>
              <a:cs typeface="Z Yagut" panose="00000400000000000000" pitchFamily="2" charset="-78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27" y="6315016"/>
            <a:ext cx="472004" cy="4896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35FF3AE-E578-4E16-B0BD-74B831786666}"/>
              </a:ext>
            </a:extLst>
          </p:cNvPr>
          <p:cNvSpPr/>
          <p:nvPr userDrawn="1"/>
        </p:nvSpPr>
        <p:spPr>
          <a:xfrm>
            <a:off x="8007409" y="186267"/>
            <a:ext cx="948209" cy="229131"/>
          </a:xfrm>
          <a:prstGeom prst="rect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36000" tIns="72000" rIns="36000" rtlCol="0" anchor="ctr"/>
          <a:lstStyle/>
          <a:p>
            <a:pPr algn="r"/>
            <a:r>
              <a:rPr lang="fa-IR" sz="1200" dirty="0">
                <a:latin typeface="Qadi Linotype" panose="02000000000000000000" pitchFamily="2" charset="-78"/>
                <a:cs typeface="Q Almas" pitchFamily="50" charset="-78"/>
              </a:rPr>
              <a:t> فضای</a:t>
            </a:r>
            <a:r>
              <a:rPr lang="fa-IR" sz="1200" baseline="0" dirty="0">
                <a:latin typeface="Qadi Linotype" panose="02000000000000000000" pitchFamily="2" charset="-78"/>
                <a:cs typeface="Q Almas" pitchFamily="50" charset="-78"/>
              </a:rPr>
              <a:t> سایبر</a:t>
            </a:r>
            <a:endParaRPr lang="en-US" sz="1200" dirty="0">
              <a:latin typeface="Qadi Linotype" panose="02000000000000000000" pitchFamily="2" charset="-78"/>
              <a:cs typeface="Q Almas" pitchFamily="50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6EC2F9-7CA3-4047-BAB3-5562B2ACC66F}"/>
              </a:ext>
            </a:extLst>
          </p:cNvPr>
          <p:cNvSpPr txBox="1"/>
          <p:nvPr userDrawn="1"/>
        </p:nvSpPr>
        <p:spPr>
          <a:xfrm rot="16200000">
            <a:off x="-1210139" y="4887532"/>
            <a:ext cx="27094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aseline="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Prepared by Kazim Fouladi   |   Fall 2023  |  </a:t>
            </a:r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4</a:t>
            </a:r>
            <a:r>
              <a:rPr lang="en-US" sz="800" baseline="300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th</a:t>
            </a:r>
            <a:r>
              <a:rPr lang="en-US" sz="800" baseline="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 Edition</a:t>
            </a:r>
            <a:endParaRPr lang="en-US" sz="800" dirty="0">
              <a:solidFill>
                <a:srgbClr val="04A1E3"/>
              </a:solidFill>
              <a:latin typeface="Helvetica World" panose="020B0500040000020004" pitchFamily="34" charset="0"/>
              <a:cs typeface="Helvetica World" panose="020B0500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062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313895" y="0"/>
            <a:ext cx="2557350" cy="6858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388027" y="175921"/>
            <a:ext cx="2409086" cy="307777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fa-IR" sz="1400" dirty="0">
                <a:solidFill>
                  <a:schemeClr val="bg1"/>
                </a:solidFill>
                <a:cs typeface="Majid" panose="00000400000000000000" pitchFamily="2" charset="-78"/>
              </a:rPr>
              <a:t>فضای سایبر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 hasCustomPrompt="1"/>
          </p:nvPr>
        </p:nvSpPr>
        <p:spPr>
          <a:xfrm>
            <a:off x="1473676" y="904875"/>
            <a:ext cx="2237789" cy="32024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aseline="0"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sz="1200" dirty="0">
                <a:cs typeface="Q Khoramshahr" panose="00000400000000000000" pitchFamily="50" charset="-78"/>
              </a:rPr>
              <a:t>عنوان مجموعه در اینجا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473676" y="1828801"/>
            <a:ext cx="2237789" cy="816746"/>
          </a:xfrm>
        </p:spPr>
        <p:txBody>
          <a:bodyPr>
            <a:normAutofit/>
          </a:bodyPr>
          <a:lstStyle>
            <a:lvl1pPr marL="0" indent="0" algn="ctr">
              <a:buNone/>
              <a:defRPr sz="6600" b="1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cs typeface="Z Mitra" panose="00000400000000000000" pitchFamily="2" charset="-78"/>
              </a:defRPr>
            </a:lvl1pPr>
          </a:lstStyle>
          <a:p>
            <a:pPr lvl="0"/>
            <a:r>
              <a:rPr lang="fa-IR" dirty="0"/>
              <a:t>1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1473676" y="3453414"/>
            <a:ext cx="2237789" cy="2432480"/>
          </a:xfrm>
        </p:spPr>
        <p:txBody>
          <a:bodyPr>
            <a:normAutofit/>
          </a:bodyPr>
          <a:lstStyle>
            <a:lvl1pPr marL="0" indent="0" algn="ctr">
              <a:buNone/>
              <a:defRPr sz="4000" b="1"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dirty="0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871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33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gradFill flip="none" rotWithShape="1">
          <a:gsLst>
            <a:gs pos="99115">
              <a:schemeClr val="accent2">
                <a:lumMod val="40000"/>
                <a:lumOff val="60000"/>
              </a:schemeClr>
            </a:gs>
            <a:gs pos="27000">
              <a:schemeClr val="accent4">
                <a:lumMod val="5000"/>
                <a:lumOff val="9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94196"/>
            <a:ext cx="7886700" cy="320674"/>
          </a:xfrm>
          <a:gradFill>
            <a:gsLst>
              <a:gs pos="99115">
                <a:schemeClr val="accent3">
                  <a:lumMod val="40000"/>
                  <a:lumOff val="60000"/>
                </a:schemeClr>
              </a:gs>
              <a:gs pos="19000">
                <a:schemeClr val="accent4">
                  <a:lumMod val="5000"/>
                  <a:lumOff val="95000"/>
                </a:schemeClr>
              </a:gs>
            </a:gsLst>
            <a:lin ang="5400000" scaled="0"/>
          </a:gradFill>
          <a:ln cmpd="sng">
            <a:noFill/>
            <a:round/>
          </a:ln>
        </p:spPr>
        <p:txBody>
          <a:bodyPr>
            <a:noAutofit/>
          </a:bodyPr>
          <a:lstStyle>
            <a:lvl1pPr algn="ctr" rtl="1">
              <a:defRPr sz="2000" b="1" baseline="0">
                <a:solidFill>
                  <a:srgbClr val="002060"/>
                </a:solidFill>
                <a:latin typeface="Times New Roman" panose="02020603050405020304" pitchFamily="18" charset="0"/>
                <a:cs typeface="Q Khoramshahr" panose="00000400000000000000" pitchFamily="50" charset="-78"/>
              </a:defRPr>
            </a:lvl1pPr>
          </a:lstStyle>
          <a:p>
            <a:r>
              <a:rPr lang="fa-IR" dirty="0"/>
              <a:t>عنوان صفحه در </a:t>
            </a:r>
            <a:r>
              <a:rPr lang="fa-IR" dirty="0" err="1"/>
              <a:t>اينجا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04818"/>
            <a:ext cx="7886700" cy="4946400"/>
          </a:xfrm>
        </p:spPr>
        <p:txBody>
          <a:bodyPr/>
          <a:lstStyle>
            <a:lvl1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1pPr>
            <a:lvl2pPr algn="r" rtl="1">
              <a:defRPr i="0" baseline="0">
                <a:latin typeface="Times New Roman" panose="02020603050405020304" pitchFamily="18" charset="0"/>
                <a:cs typeface="Nazanin" panose="00000400000000000000" pitchFamily="2" charset="-78"/>
              </a:defRPr>
            </a:lvl2pPr>
            <a:lvl3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3pPr>
            <a:lvl4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4pPr>
            <a:lvl5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/>
          <a:srcRect l="4473" t="3" r="4025" b="-4"/>
          <a:stretch/>
        </p:blipFill>
        <p:spPr>
          <a:xfrm>
            <a:off x="1749872" y="6560514"/>
            <a:ext cx="5644256" cy="16602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57096" y="106489"/>
            <a:ext cx="229809" cy="237684"/>
          </a:xfrm>
          <a:prstGeom prst="rect">
            <a:avLst/>
          </a:prstGeom>
        </p:spPr>
      </p:pic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814869"/>
            <a:ext cx="7886700" cy="247650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rgbClr val="002060"/>
                </a:solidFill>
                <a:latin typeface="Times New Roman" panose="02020603050405020304" pitchFamily="18" charset="0"/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dirty="0" err="1"/>
              <a:t>زيرعنوان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442083" y="600028"/>
            <a:ext cx="8284047" cy="334562"/>
          </a:xfrm>
          <a:prstGeom prst="rect">
            <a:avLst/>
          </a:prstGeom>
        </p:spPr>
      </p:pic>
      <p:sp>
        <p:nvSpPr>
          <p:cNvPr id="30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7283826" y="168676"/>
            <a:ext cx="1693862" cy="197591"/>
          </a:xfrm>
          <a:gradFill>
            <a:gsLst>
              <a:gs pos="100000">
                <a:schemeClr val="accent4">
                  <a:lumMod val="60000"/>
                  <a:lumOff val="40000"/>
                </a:schemeClr>
              </a:gs>
              <a:gs pos="0">
                <a:schemeClr val="accent4">
                  <a:lumMod val="5000"/>
                  <a:lumOff val="95000"/>
                </a:schemeClr>
              </a:gs>
            </a:gsLst>
            <a:lin ang="0" scaled="0"/>
          </a:gradFill>
        </p:spPr>
        <p:txBody>
          <a:bodyPr tIns="36000" bIns="0">
            <a:noAutofit/>
          </a:bodyPr>
          <a:lstStyle>
            <a:lvl1pPr marL="0" indent="0" algn="r" rtl="1">
              <a:lnSpc>
                <a:spcPct val="75000"/>
              </a:lnSpc>
              <a:buNone/>
              <a:defRPr sz="1200" baseline="0">
                <a:effectLst>
                  <a:glow rad="127000">
                    <a:schemeClr val="bg1"/>
                  </a:glow>
                </a:effectLst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dirty="0"/>
              <a:t>عنوان مبحث</a:t>
            </a:r>
            <a:endParaRPr lang="en-US" dirty="0"/>
          </a:p>
        </p:txBody>
      </p:sp>
      <p:sp>
        <p:nvSpPr>
          <p:cNvPr id="33" name="TextBox 32"/>
          <p:cNvSpPr txBox="1"/>
          <p:nvPr userDrawn="1"/>
        </p:nvSpPr>
        <p:spPr>
          <a:xfrm>
            <a:off x="166312" y="157162"/>
            <a:ext cx="604249" cy="221018"/>
          </a:xfrm>
          <a:prstGeom prst="rect">
            <a:avLst/>
          </a:prstGeom>
          <a:gradFill>
            <a:gsLst>
              <a:gs pos="99115">
                <a:schemeClr val="accent4">
                  <a:lumMod val="60000"/>
                  <a:lumOff val="40000"/>
                </a:schemeClr>
              </a:gs>
              <a:gs pos="27000">
                <a:schemeClr val="accent4">
                  <a:lumMod val="5000"/>
                  <a:lumOff val="95000"/>
                </a:schemeClr>
              </a:gs>
            </a:gsLst>
            <a:lin ang="10800000" scaled="0"/>
          </a:gradFill>
        </p:spPr>
        <p:txBody>
          <a:bodyPr wrap="square" tIns="36000" bIns="0" rtlCol="0">
            <a:spAutoFit/>
          </a:bodyPr>
          <a:lstStyle/>
          <a:p>
            <a:pPr algn="l" rtl="1"/>
            <a:fld id="{F84679EA-28DD-4B3E-A532-C1B6448C48AC}" type="slidenum">
              <a:rPr lang="en-US" sz="1200" baseline="0" smtClean="0">
                <a:latin typeface="F_yaghot" pitchFamily="2" charset="0"/>
                <a:cs typeface="Z Yagut" panose="00000400000000000000" pitchFamily="2" charset="-78"/>
              </a:rPr>
              <a:pPr algn="l" rtl="1"/>
              <a:t>‹#›</a:t>
            </a:fld>
            <a:endParaRPr lang="en-US" sz="1200" baseline="0" dirty="0">
              <a:latin typeface="F_yaghot" pitchFamily="2" charset="0"/>
              <a:cs typeface="Z Yagu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09058447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gradFill flip="none" rotWithShape="1">
          <a:gsLst>
            <a:gs pos="99115">
              <a:schemeClr val="accent2">
                <a:lumMod val="40000"/>
                <a:lumOff val="60000"/>
              </a:schemeClr>
            </a:gs>
            <a:gs pos="27000">
              <a:schemeClr val="accent4">
                <a:lumMod val="5000"/>
                <a:lumOff val="9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22277"/>
            <a:ext cx="7886700" cy="320674"/>
          </a:xfrm>
          <a:gradFill>
            <a:gsLst>
              <a:gs pos="99115">
                <a:schemeClr val="accent3">
                  <a:lumMod val="40000"/>
                  <a:lumOff val="60000"/>
                </a:schemeClr>
              </a:gs>
              <a:gs pos="19000">
                <a:schemeClr val="accent4">
                  <a:lumMod val="5000"/>
                  <a:lumOff val="95000"/>
                </a:schemeClr>
              </a:gs>
            </a:gsLst>
            <a:lin ang="5400000" scaled="0"/>
          </a:gradFill>
          <a:ln cmpd="sng">
            <a:noFill/>
            <a:round/>
          </a:ln>
        </p:spPr>
        <p:txBody>
          <a:bodyPr>
            <a:noAutofit/>
          </a:bodyPr>
          <a:lstStyle>
            <a:lvl1pPr algn="ctr" rtl="1">
              <a:defRPr sz="2000" b="1" baseline="0">
                <a:solidFill>
                  <a:srgbClr val="002060"/>
                </a:solidFill>
                <a:latin typeface="Times New Roman" panose="02020603050405020304" pitchFamily="18" charset="0"/>
                <a:cs typeface="Q Khoramshahr" panose="00000400000000000000" pitchFamily="50" charset="-78"/>
              </a:defRPr>
            </a:lvl1pPr>
          </a:lstStyle>
          <a:p>
            <a:r>
              <a:rPr lang="fa-IR" dirty="0"/>
              <a:t>عنوان صفحه در </a:t>
            </a:r>
            <a:r>
              <a:rPr lang="fa-IR" dirty="0" err="1"/>
              <a:t>اينجا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38250"/>
            <a:ext cx="7886700" cy="5012968"/>
          </a:xfrm>
        </p:spPr>
        <p:txBody>
          <a:bodyPr/>
          <a:lstStyle>
            <a:lvl1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1pPr>
            <a:lvl2pPr algn="r" rtl="1">
              <a:defRPr i="0" baseline="0">
                <a:latin typeface="Times New Roman" panose="02020603050405020304" pitchFamily="18" charset="0"/>
                <a:cs typeface="Nazanin" panose="00000400000000000000" pitchFamily="2" charset="-78"/>
              </a:defRPr>
            </a:lvl2pPr>
            <a:lvl3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3pPr>
            <a:lvl4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4pPr>
            <a:lvl5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/>
          <a:srcRect l="4473" t="3" r="4025" b="-4"/>
          <a:stretch/>
        </p:blipFill>
        <p:spPr>
          <a:xfrm>
            <a:off x="1423988" y="6498867"/>
            <a:ext cx="6326981" cy="18610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57096" y="106489"/>
            <a:ext cx="229809" cy="237684"/>
          </a:xfrm>
          <a:prstGeom prst="rect">
            <a:avLst/>
          </a:prstGeom>
        </p:spPr>
      </p:pic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742950"/>
            <a:ext cx="7886700" cy="247650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002060"/>
                </a:solidFill>
                <a:latin typeface="Times New Roman" panose="02020603050405020304" pitchFamily="18" charset="0"/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dirty="0" err="1"/>
              <a:t>زيرعنوان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2083" y="292720"/>
            <a:ext cx="8284047" cy="33456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442083" y="528109"/>
            <a:ext cx="8284047" cy="33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833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3059832" y="116632"/>
            <a:ext cx="3024336" cy="6021288"/>
          </a:xfrm>
          <a:prstGeom prst="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98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prstClr val="white"/>
              </a:solidFill>
              <a:cs typeface="Yagut" pitchFamily="2" charset="-7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96208" y="260648"/>
            <a:ext cx="2751584" cy="293117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  <a:cs typeface="Yagut" pitchFamily="2" charset="-78"/>
              </a:defRPr>
            </a:lvl1pPr>
          </a:lstStyle>
          <a:p>
            <a:pPr algn="ctr"/>
            <a:r>
              <a:rPr lang="fa-IR" dirty="0">
                <a:solidFill>
                  <a:prstClr val="white"/>
                </a:solidFill>
              </a:rPr>
              <a:t>عنوان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11860" y="908720"/>
            <a:ext cx="2520280" cy="936104"/>
          </a:xfrm>
        </p:spPr>
        <p:txBody>
          <a:bodyPr/>
          <a:lstStyle>
            <a:lvl1pPr algn="ctr">
              <a:defRPr>
                <a:cs typeface="Yagut" pitchFamily="2" charset="-78"/>
              </a:defRPr>
            </a:lvl1pPr>
          </a:lstStyle>
          <a:p>
            <a:r>
              <a:rPr lang="en-US" dirty="0"/>
              <a:t>1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06688" y="2060849"/>
            <a:ext cx="2530624" cy="3888432"/>
          </a:xfrm>
        </p:spPr>
        <p:txBody>
          <a:bodyPr>
            <a:normAutofit/>
          </a:bodyPr>
          <a:lstStyle>
            <a:lvl1pPr algn="ctr">
              <a:buNone/>
              <a:defRPr sz="5400" b="1">
                <a:latin typeface="XB Niloofar" pitchFamily="2" charset="-78"/>
                <a:cs typeface="Q Khoramshahr" panose="00000400000000000000" pitchFamily="50" charset="-78"/>
              </a:defRPr>
            </a:lvl1pPr>
            <a:lvl2pPr>
              <a:defRPr>
                <a:latin typeface="XB Niloofar" pitchFamily="2" charset="-78"/>
                <a:cs typeface="XB Niloofar" pitchFamily="2" charset="-78"/>
              </a:defRPr>
            </a:lvl2pPr>
            <a:lvl3pPr>
              <a:defRPr>
                <a:latin typeface="XB Niloofar" pitchFamily="2" charset="-78"/>
                <a:cs typeface="XB Niloofar" pitchFamily="2" charset="-78"/>
              </a:defRPr>
            </a:lvl3pPr>
            <a:lvl4pPr>
              <a:defRPr>
                <a:latin typeface="XB Niloofar" pitchFamily="2" charset="-78"/>
                <a:cs typeface="XB Niloofar" pitchFamily="2" charset="-78"/>
              </a:defRPr>
            </a:lvl4pPr>
            <a:lvl5pPr marL="0" indent="0">
              <a:defRPr>
                <a:latin typeface="XB Niloofar" pitchFamily="2" charset="-78"/>
                <a:cs typeface="XB Niloofar" pitchFamily="2" charset="-78"/>
              </a:defRPr>
            </a:lvl5pPr>
          </a:lstStyle>
          <a:p>
            <a:pPr lvl="0"/>
            <a:r>
              <a:rPr lang="fa-IR" dirty="0"/>
              <a:t>محور</a:t>
            </a:r>
          </a:p>
        </p:txBody>
      </p:sp>
    </p:spTree>
    <p:extLst>
      <p:ext uri="{BB962C8B-B14F-4D97-AF65-F5344CB8AC3E}">
        <p14:creationId xmlns:p14="http://schemas.microsoft.com/office/powerpoint/2010/main" val="4013653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497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027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669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61" r:id="rId4"/>
    <p:sldLayoutId id="2147483662" r:id="rId5"/>
    <p:sldLayoutId id="2147483672" r:id="rId6"/>
    <p:sldLayoutId id="2147483675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4" r:id="rId17"/>
    <p:sldLayoutId id="214748367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anchor="ctr">
            <a:noAutofit/>
          </a:bodyPr>
          <a:lstStyle/>
          <a:p>
            <a:r>
              <a:rPr lang="fa-IR" dirty="0"/>
              <a:t>فضای سایبر و امنیت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Cyberspace </a:t>
            </a:r>
            <a:r>
              <a:rPr lang="en-US" sz="2000"/>
              <a:t>and Security</a:t>
            </a:r>
            <a:endParaRPr lang="fa-IR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a-IR" dirty="0"/>
              <a:t>جلسه 25</a:t>
            </a:r>
          </a:p>
        </p:txBody>
      </p:sp>
    </p:spTree>
    <p:extLst>
      <p:ext uri="{BB962C8B-B14F-4D97-AF65-F5344CB8AC3E}">
        <p14:creationId xmlns:p14="http://schemas.microsoft.com/office/powerpoint/2010/main" val="2113380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8F3AB-809F-4620-99F4-1C7B047A2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امنیت یک سیستم / امنیت متأثر از یک سیستم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308E5A-BF95-400A-92C5-77610864C4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BACC9B-2A96-45DB-9BEE-03D74CA3C5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8A086E2-37B6-4EB8-9764-E22C054B7E89}"/>
              </a:ext>
            </a:extLst>
          </p:cNvPr>
          <p:cNvGrpSpPr/>
          <p:nvPr/>
        </p:nvGrpSpPr>
        <p:grpSpPr>
          <a:xfrm>
            <a:off x="4816332" y="2291470"/>
            <a:ext cx="3850302" cy="2818539"/>
            <a:chOff x="982301" y="1611522"/>
            <a:chExt cx="7179398" cy="525553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1925DB3-9975-4A26-AD6B-011A451018BE}"/>
                </a:ext>
              </a:extLst>
            </p:cNvPr>
            <p:cNvSpPr/>
            <p:nvPr/>
          </p:nvSpPr>
          <p:spPr>
            <a:xfrm>
              <a:off x="982301" y="1611522"/>
              <a:ext cx="7179398" cy="41645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 sz="9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D42B39D-09F6-4A1F-A350-32BC99A86F71}"/>
                </a:ext>
              </a:extLst>
            </p:cNvPr>
            <p:cNvSpPr/>
            <p:nvPr/>
          </p:nvSpPr>
          <p:spPr>
            <a:xfrm>
              <a:off x="982301" y="5889956"/>
              <a:ext cx="7179398" cy="977105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 rtl="1"/>
              <a:r>
                <a:rPr lang="fa-IR" sz="1200" dirty="0">
                  <a:cs typeface="Q Khoramshahr" panose="00000400000000000000" pitchFamily="50" charset="-78"/>
                </a:rPr>
                <a:t>مسئله، امنیت خود سیستم است.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F33112D-470D-47C9-9340-34FCD392BECF}"/>
                </a:ext>
              </a:extLst>
            </p:cNvPr>
            <p:cNvSpPr/>
            <p:nvPr/>
          </p:nvSpPr>
          <p:spPr>
            <a:xfrm>
              <a:off x="982301" y="1705079"/>
              <a:ext cx="864608" cy="476138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 rtl="1"/>
              <a:r>
                <a:rPr lang="fa-IR" sz="1000" b="1" dirty="0">
                  <a:cs typeface="Q Khoramshahr" panose="00000400000000000000" pitchFamily="50" charset="-78"/>
                </a:rPr>
                <a:t>محیط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D1137DA-B463-4C42-B7A7-53294AD36177}"/>
                </a:ext>
              </a:extLst>
            </p:cNvPr>
            <p:cNvGrpSpPr/>
            <p:nvPr/>
          </p:nvGrpSpPr>
          <p:grpSpPr>
            <a:xfrm>
              <a:off x="1294648" y="2295058"/>
              <a:ext cx="5911910" cy="2797521"/>
              <a:chOff x="1611517" y="2295058"/>
              <a:chExt cx="6247522" cy="2797521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41ECD46-F756-43CF-A6A7-6DD485766E3F}"/>
                  </a:ext>
                </a:extLst>
              </p:cNvPr>
              <p:cNvSpPr/>
              <p:nvPr/>
            </p:nvSpPr>
            <p:spPr>
              <a:xfrm>
                <a:off x="1611517" y="2295058"/>
                <a:ext cx="3920151" cy="279752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a-IR" sz="900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4BBDFC9-7F48-496E-AEBD-C0D041180355}"/>
                  </a:ext>
                </a:extLst>
              </p:cNvPr>
              <p:cNvSpPr/>
              <p:nvPr/>
            </p:nvSpPr>
            <p:spPr>
              <a:xfrm>
                <a:off x="2626959" y="2436231"/>
                <a:ext cx="1889266" cy="476138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algn="ctr" rtl="1"/>
                <a:r>
                  <a:rPr lang="fa-IR" sz="1100" b="1" dirty="0">
                    <a:solidFill>
                      <a:schemeClr val="accent6">
                        <a:lumMod val="50000"/>
                      </a:schemeClr>
                    </a:solidFill>
                    <a:cs typeface="Q Khoramshahr" panose="00000400000000000000" pitchFamily="50" charset="-78"/>
                  </a:rPr>
                  <a:t>سیستم</a:t>
                </a:r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139010C6-4258-4194-8A02-657CD0449319}"/>
                  </a:ext>
                </a:extLst>
              </p:cNvPr>
              <p:cNvGrpSpPr/>
              <p:nvPr/>
            </p:nvGrpSpPr>
            <p:grpSpPr>
              <a:xfrm>
                <a:off x="2919742" y="3386002"/>
                <a:ext cx="1303699" cy="615632"/>
                <a:chOff x="2919742" y="3657606"/>
                <a:chExt cx="1303699" cy="615632"/>
              </a:xfrm>
            </p:grpSpPr>
            <p:sp>
              <p:nvSpPr>
                <p:cNvPr id="17" name="Rounded Rectangle 16">
                  <a:extLst>
                    <a:ext uri="{FF2B5EF4-FFF2-40B4-BE49-F238E27FC236}">
                      <a16:creationId xmlns:a16="http://schemas.microsoft.com/office/drawing/2014/main" id="{18B9C9C0-533C-4450-BF86-C6629CF8D6D0}"/>
                    </a:ext>
                  </a:extLst>
                </p:cNvPr>
                <p:cNvSpPr/>
                <p:nvPr/>
              </p:nvSpPr>
              <p:spPr>
                <a:xfrm>
                  <a:off x="2919742" y="3657606"/>
                  <a:ext cx="1303699" cy="615632"/>
                </a:xfrm>
                <a:prstGeom prst="round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a-IR" sz="900"/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B6AB21F3-F743-471B-86E0-F073C293BB31}"/>
                    </a:ext>
                  </a:extLst>
                </p:cNvPr>
                <p:cNvSpPr/>
                <p:nvPr/>
              </p:nvSpPr>
              <p:spPr>
                <a:xfrm>
                  <a:off x="3139287" y="3763565"/>
                  <a:ext cx="864608" cy="476138"/>
                </a:xfrm>
                <a:prstGeom prst="rect">
                  <a:avLst/>
                </a:prstGeom>
              </p:spPr>
              <p:txBody>
                <a:bodyPr wrap="square">
                  <a:noAutofit/>
                </a:bodyPr>
                <a:lstStyle/>
                <a:p>
                  <a:pPr algn="ctr" rtl="1"/>
                  <a:r>
                    <a:rPr lang="fa-IR" sz="1000" b="1" dirty="0">
                      <a:cs typeface="Q Khoramshahr" panose="00000400000000000000" pitchFamily="50" charset="-78"/>
                    </a:rPr>
                    <a:t>آسیب</a:t>
                  </a:r>
                </a:p>
              </p:txBody>
            </p:sp>
          </p:grpSp>
          <p:sp>
            <p:nvSpPr>
              <p:cNvPr id="13" name="Left Arrow 12">
                <a:extLst>
                  <a:ext uri="{FF2B5EF4-FFF2-40B4-BE49-F238E27FC236}">
                    <a16:creationId xmlns:a16="http://schemas.microsoft.com/office/drawing/2014/main" id="{98F95B12-95FF-49F9-A461-6262A0376F1B}"/>
                  </a:ext>
                </a:extLst>
              </p:cNvPr>
              <p:cNvSpPr/>
              <p:nvPr/>
            </p:nvSpPr>
            <p:spPr>
              <a:xfrm>
                <a:off x="5554300" y="3030241"/>
                <a:ext cx="978408" cy="1327156"/>
              </a:xfrm>
              <a:prstGeom prst="leftArrow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a-IR" sz="900"/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D56F02F8-B89B-4621-91F3-8B1F36AFED62}"/>
                  </a:ext>
                </a:extLst>
              </p:cNvPr>
              <p:cNvGrpSpPr/>
              <p:nvPr/>
            </p:nvGrpSpPr>
            <p:grpSpPr>
              <a:xfrm>
                <a:off x="6555340" y="3367896"/>
                <a:ext cx="1303699" cy="615632"/>
                <a:chOff x="2919742" y="3657606"/>
                <a:chExt cx="1303699" cy="615632"/>
              </a:xfrm>
            </p:grpSpPr>
            <p:sp>
              <p:nvSpPr>
                <p:cNvPr id="15" name="Rounded Rectangle 14">
                  <a:extLst>
                    <a:ext uri="{FF2B5EF4-FFF2-40B4-BE49-F238E27FC236}">
                      <a16:creationId xmlns:a16="http://schemas.microsoft.com/office/drawing/2014/main" id="{9FAA2407-4537-4724-81F1-67794356CCC3}"/>
                    </a:ext>
                  </a:extLst>
                </p:cNvPr>
                <p:cNvSpPr/>
                <p:nvPr/>
              </p:nvSpPr>
              <p:spPr>
                <a:xfrm>
                  <a:off x="2919742" y="3657606"/>
                  <a:ext cx="1303699" cy="615632"/>
                </a:xfrm>
                <a:prstGeom prst="round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a-IR" sz="900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A837894E-568A-402D-A337-F12E36C94F6B}"/>
                    </a:ext>
                  </a:extLst>
                </p:cNvPr>
                <p:cNvSpPr/>
                <p:nvPr/>
              </p:nvSpPr>
              <p:spPr>
                <a:xfrm>
                  <a:off x="3139287" y="3763565"/>
                  <a:ext cx="864608" cy="476138"/>
                </a:xfrm>
                <a:prstGeom prst="rect">
                  <a:avLst/>
                </a:prstGeom>
              </p:spPr>
              <p:txBody>
                <a:bodyPr wrap="square">
                  <a:noAutofit/>
                </a:bodyPr>
                <a:lstStyle/>
                <a:p>
                  <a:pPr algn="ctr" rtl="1"/>
                  <a:r>
                    <a:rPr lang="fa-IR" sz="1000" b="1" dirty="0">
                      <a:solidFill>
                        <a:schemeClr val="bg1"/>
                      </a:solidFill>
                      <a:cs typeface="Q Khoramshahr" panose="00000400000000000000" pitchFamily="50" charset="-78"/>
                    </a:rPr>
                    <a:t>تهدید</a:t>
                  </a:r>
                </a:p>
              </p:txBody>
            </p:sp>
          </p:grp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3D80948-8374-4EBC-BC03-6ABBE9CD4285}"/>
              </a:ext>
            </a:extLst>
          </p:cNvPr>
          <p:cNvGrpSpPr/>
          <p:nvPr/>
        </p:nvGrpSpPr>
        <p:grpSpPr>
          <a:xfrm>
            <a:off x="477367" y="2291470"/>
            <a:ext cx="3850302" cy="2818539"/>
            <a:chOff x="982301" y="1611522"/>
            <a:chExt cx="7179398" cy="525553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0812DEC-6AEC-4FF3-8367-9248EC1598E7}"/>
                </a:ext>
              </a:extLst>
            </p:cNvPr>
            <p:cNvSpPr/>
            <p:nvPr/>
          </p:nvSpPr>
          <p:spPr>
            <a:xfrm>
              <a:off x="982301" y="1611522"/>
              <a:ext cx="7179398" cy="41645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 sz="90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20DC5AA-BFB4-4DDA-81E3-9E62686EB55E}"/>
                </a:ext>
              </a:extLst>
            </p:cNvPr>
            <p:cNvSpPr/>
            <p:nvPr/>
          </p:nvSpPr>
          <p:spPr>
            <a:xfrm>
              <a:off x="982301" y="5889956"/>
              <a:ext cx="7179398" cy="977105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 rtl="1"/>
              <a:r>
                <a:rPr lang="fa-IR" sz="1200" dirty="0">
                  <a:cs typeface="Q Khoramshahr" panose="00000400000000000000" pitchFamily="50" charset="-78"/>
                </a:rPr>
                <a:t>مسئله امنیت سیستم دیگر (سیستم هدف) است </a:t>
              </a:r>
              <a:br>
                <a:rPr lang="fa-IR" sz="1200" dirty="0">
                  <a:cs typeface="Q Khoramshahr" panose="00000400000000000000" pitchFamily="50" charset="-78"/>
                </a:rPr>
              </a:br>
              <a:r>
                <a:rPr lang="fa-IR" sz="1200" dirty="0">
                  <a:cs typeface="Q Khoramshahr" panose="00000400000000000000" pitchFamily="50" charset="-78"/>
                </a:rPr>
                <a:t>که با تهدیدی از سوی سیستم مورد مطالعه مواجه می‌شود.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F974E8F-0CF2-44E8-ACF6-EC52ED6433B1}"/>
                </a:ext>
              </a:extLst>
            </p:cNvPr>
            <p:cNvSpPr/>
            <p:nvPr/>
          </p:nvSpPr>
          <p:spPr>
            <a:xfrm>
              <a:off x="982301" y="1705079"/>
              <a:ext cx="864608" cy="476138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 rtl="1"/>
              <a:r>
                <a:rPr lang="fa-IR" sz="1000" b="1" dirty="0">
                  <a:cs typeface="Q Khoramshahr" panose="00000400000000000000" pitchFamily="50" charset="-78"/>
                </a:rPr>
                <a:t>محیط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A192DBE-D628-45BE-A632-6061B1A36018}"/>
                </a:ext>
              </a:extLst>
            </p:cNvPr>
            <p:cNvSpPr/>
            <p:nvPr/>
          </p:nvSpPr>
          <p:spPr>
            <a:xfrm>
              <a:off x="1294648" y="2295058"/>
              <a:ext cx="3709564" cy="279752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a-IR" sz="90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46ADAD3-107B-42A6-8BC3-49AD667E58C8}"/>
                </a:ext>
              </a:extLst>
            </p:cNvPr>
            <p:cNvSpPr/>
            <p:nvPr/>
          </p:nvSpPr>
          <p:spPr>
            <a:xfrm>
              <a:off x="2423975" y="2436232"/>
              <a:ext cx="1450908" cy="476138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 rtl="1"/>
              <a:r>
                <a:rPr lang="fa-IR" sz="1050" dirty="0">
                  <a:cs typeface="Q Khoramshahr" panose="00000400000000000000" pitchFamily="50" charset="-78"/>
                </a:rPr>
                <a:t>سیستم</a:t>
              </a:r>
              <a:br>
                <a:rPr lang="fa-IR" sz="1050" dirty="0">
                  <a:cs typeface="Q Khoramshahr" panose="00000400000000000000" pitchFamily="50" charset="-78"/>
                </a:rPr>
              </a:br>
              <a:r>
                <a:rPr lang="fa-IR" sz="1050" dirty="0">
                  <a:cs typeface="Q Khoramshahr" panose="00000400000000000000" pitchFamily="50" charset="-78"/>
                </a:rPr>
                <a:t>مورد مطالعه</a:t>
              </a:r>
            </a:p>
          </p:txBody>
        </p:sp>
        <p:sp>
          <p:nvSpPr>
            <p:cNvPr id="24" name="Left Arrow 10">
              <a:extLst>
                <a:ext uri="{FF2B5EF4-FFF2-40B4-BE49-F238E27FC236}">
                  <a16:creationId xmlns:a16="http://schemas.microsoft.com/office/drawing/2014/main" id="{9675ED81-E3A4-4202-A565-EFA5685939BC}"/>
                </a:ext>
              </a:extLst>
            </p:cNvPr>
            <p:cNvSpPr/>
            <p:nvPr/>
          </p:nvSpPr>
          <p:spPr>
            <a:xfrm flipH="1">
              <a:off x="4734941" y="3030241"/>
              <a:ext cx="1216535" cy="1327156"/>
            </a:xfrm>
            <a:prstGeom prst="leftArrow">
              <a:avLst>
                <a:gd name="adj1" fmla="val 50000"/>
                <a:gd name="adj2" fmla="val 40325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a-IR" sz="900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415C26D-8684-406D-841C-B923631116B5}"/>
                </a:ext>
              </a:extLst>
            </p:cNvPr>
            <p:cNvGrpSpPr/>
            <p:nvPr/>
          </p:nvGrpSpPr>
          <p:grpSpPr>
            <a:xfrm>
              <a:off x="3558510" y="3386002"/>
              <a:ext cx="1233665" cy="615632"/>
              <a:chOff x="2919742" y="3657606"/>
              <a:chExt cx="1303699" cy="615632"/>
            </a:xfrm>
          </p:grpSpPr>
          <p:sp>
            <p:nvSpPr>
              <p:cNvPr id="26" name="Rounded Rectangle 12">
                <a:extLst>
                  <a:ext uri="{FF2B5EF4-FFF2-40B4-BE49-F238E27FC236}">
                    <a16:creationId xmlns:a16="http://schemas.microsoft.com/office/drawing/2014/main" id="{D113CD3B-827F-46D0-BF5F-0DF0754FF207}"/>
                  </a:ext>
                </a:extLst>
              </p:cNvPr>
              <p:cNvSpPr/>
              <p:nvPr/>
            </p:nvSpPr>
            <p:spPr>
              <a:xfrm>
                <a:off x="2919742" y="3657606"/>
                <a:ext cx="1303699" cy="615632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a-IR" sz="900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B8BC1C4-D55A-4912-8DB6-96E33C2D085A}"/>
                  </a:ext>
                </a:extLst>
              </p:cNvPr>
              <p:cNvSpPr/>
              <p:nvPr/>
            </p:nvSpPr>
            <p:spPr>
              <a:xfrm>
                <a:off x="3139287" y="3763565"/>
                <a:ext cx="864608" cy="476138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algn="ctr" rtl="1"/>
                <a:r>
                  <a:rPr lang="fa-IR" sz="1000" b="1" dirty="0">
                    <a:solidFill>
                      <a:schemeClr val="bg1"/>
                    </a:solidFill>
                    <a:cs typeface="Q Khoramshahr" panose="00000400000000000000" pitchFamily="50" charset="-78"/>
                  </a:rPr>
                  <a:t>تهدید</a:t>
                </a:r>
              </a:p>
            </p:txBody>
          </p:sp>
        </p:grp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823232E-2A27-4EFB-8ED7-2DCE72F0980C}"/>
                </a:ext>
              </a:extLst>
            </p:cNvPr>
            <p:cNvSpPr/>
            <p:nvPr/>
          </p:nvSpPr>
          <p:spPr>
            <a:xfrm>
              <a:off x="5951476" y="2295058"/>
              <a:ext cx="1933430" cy="279752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a-IR" sz="900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A474818-28A3-4376-83D8-C588E534A4FD}"/>
                </a:ext>
              </a:extLst>
            </p:cNvPr>
            <p:cNvGrpSpPr/>
            <p:nvPr/>
          </p:nvGrpSpPr>
          <p:grpSpPr>
            <a:xfrm>
              <a:off x="6301358" y="3422214"/>
              <a:ext cx="1233665" cy="615632"/>
              <a:chOff x="2919742" y="3657606"/>
              <a:chExt cx="1303699" cy="615632"/>
            </a:xfrm>
          </p:grpSpPr>
          <p:sp>
            <p:nvSpPr>
              <p:cNvPr id="30" name="Rounded Rectangle 16">
                <a:extLst>
                  <a:ext uri="{FF2B5EF4-FFF2-40B4-BE49-F238E27FC236}">
                    <a16:creationId xmlns:a16="http://schemas.microsoft.com/office/drawing/2014/main" id="{32E7D35C-E6CD-4885-9161-6EAA55CDDDAF}"/>
                  </a:ext>
                </a:extLst>
              </p:cNvPr>
              <p:cNvSpPr/>
              <p:nvPr/>
            </p:nvSpPr>
            <p:spPr>
              <a:xfrm>
                <a:off x="2919742" y="3657606"/>
                <a:ext cx="1303699" cy="615632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a-IR" sz="900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B22654-3C8A-4644-8722-1F53553E6288}"/>
                  </a:ext>
                </a:extLst>
              </p:cNvPr>
              <p:cNvSpPr/>
              <p:nvPr/>
            </p:nvSpPr>
            <p:spPr>
              <a:xfrm>
                <a:off x="3139287" y="3763565"/>
                <a:ext cx="864608" cy="476138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algn="ctr" rtl="1"/>
                <a:r>
                  <a:rPr lang="fa-IR" sz="1000" b="1" dirty="0">
                    <a:cs typeface="Q Khoramshahr" panose="00000400000000000000" pitchFamily="50" charset="-78"/>
                  </a:rPr>
                  <a:t>آسیب</a:t>
                </a:r>
              </a:p>
            </p:txBody>
          </p:sp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917FA96-0F32-49C1-BD4D-7E07DF60530D}"/>
                </a:ext>
              </a:extLst>
            </p:cNvPr>
            <p:cNvSpPr/>
            <p:nvPr/>
          </p:nvSpPr>
          <p:spPr>
            <a:xfrm>
              <a:off x="6301357" y="2429206"/>
              <a:ext cx="1233667" cy="601034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 rtl="1"/>
              <a:r>
                <a:rPr lang="fa-IR" sz="900" b="1" dirty="0">
                  <a:cs typeface="Q Khoramshahr" panose="00000400000000000000" pitchFamily="50" charset="-78"/>
                </a:rPr>
                <a:t>سیستم</a:t>
              </a:r>
              <a:br>
                <a:rPr lang="fa-IR" sz="900" b="1" dirty="0">
                  <a:cs typeface="Q Khoramshahr" panose="00000400000000000000" pitchFamily="50" charset="-78"/>
                </a:rPr>
              </a:br>
              <a:r>
                <a:rPr lang="fa-IR" sz="900" dirty="0">
                  <a:cs typeface="Q Khoramshahr" panose="00000400000000000000" pitchFamily="50" charset="-78"/>
                </a:rPr>
                <a:t>هدف</a:t>
              </a:r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E6F8810-BA60-4C49-8BF9-D81C1140DB67}"/>
              </a:ext>
            </a:extLst>
          </p:cNvPr>
          <p:cNvCxnSpPr/>
          <p:nvPr/>
        </p:nvCxnSpPr>
        <p:spPr>
          <a:xfrm>
            <a:off x="4572000" y="1457325"/>
            <a:ext cx="0" cy="43148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6095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امنیت یک سیستم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Rectangle 2"/>
          <p:cNvSpPr/>
          <p:nvPr/>
        </p:nvSpPr>
        <p:spPr>
          <a:xfrm>
            <a:off x="982301" y="1611522"/>
            <a:ext cx="7179398" cy="41645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" name="Rectangle 7"/>
          <p:cNvSpPr/>
          <p:nvPr/>
        </p:nvSpPr>
        <p:spPr>
          <a:xfrm>
            <a:off x="982301" y="5889957"/>
            <a:ext cx="7179398" cy="31892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1"/>
            <a:r>
              <a:rPr lang="fa-IR" sz="1600" dirty="0">
                <a:cs typeface="Q Khoramshahr" panose="00000400000000000000" pitchFamily="50" charset="-78"/>
              </a:rPr>
              <a:t>مسئله، امنیت خود سیستم است.</a:t>
            </a:r>
          </a:p>
        </p:txBody>
      </p:sp>
      <p:sp>
        <p:nvSpPr>
          <p:cNvPr id="9" name="Rectangle 8"/>
          <p:cNvSpPr/>
          <p:nvPr/>
        </p:nvSpPr>
        <p:spPr>
          <a:xfrm>
            <a:off x="982301" y="1705079"/>
            <a:ext cx="864608" cy="47613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1"/>
            <a:r>
              <a:rPr lang="fa-IR" sz="2000" b="1" dirty="0">
                <a:cs typeface="Q Khoramshahr" panose="00000400000000000000" pitchFamily="50" charset="-78"/>
              </a:rPr>
              <a:t>محیط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294648" y="2295058"/>
            <a:ext cx="5911910" cy="2797521"/>
            <a:chOff x="1611517" y="2295058"/>
            <a:chExt cx="6247522" cy="2797521"/>
          </a:xfrm>
        </p:grpSpPr>
        <p:sp>
          <p:nvSpPr>
            <p:cNvPr id="7" name="Oval 6"/>
            <p:cNvSpPr/>
            <p:nvPr/>
          </p:nvSpPr>
          <p:spPr>
            <a:xfrm>
              <a:off x="1611517" y="2295058"/>
              <a:ext cx="3920151" cy="279752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a-IR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139288" y="2436232"/>
              <a:ext cx="864608" cy="476138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 rtl="1"/>
              <a:r>
                <a:rPr lang="fa-IR" sz="2000" b="1" dirty="0">
                  <a:cs typeface="Q Khoramshahr" panose="00000400000000000000" pitchFamily="50" charset="-78"/>
                </a:rPr>
                <a:t>سیستم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2919742" y="3386002"/>
              <a:ext cx="1303699" cy="615632"/>
              <a:chOff x="2919742" y="3657606"/>
              <a:chExt cx="1303699" cy="615632"/>
            </a:xfrm>
          </p:grpSpPr>
          <p:sp>
            <p:nvSpPr>
              <p:cNvPr id="12" name="Rounded Rectangle 11"/>
              <p:cNvSpPr/>
              <p:nvPr/>
            </p:nvSpPr>
            <p:spPr>
              <a:xfrm>
                <a:off x="2919742" y="3657606"/>
                <a:ext cx="1303699" cy="615632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a-IR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139287" y="3763565"/>
                <a:ext cx="864608" cy="476138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algn="ctr" rtl="1"/>
                <a:r>
                  <a:rPr lang="fa-IR" sz="2000" b="1" dirty="0">
                    <a:cs typeface="Q Khoramshahr" panose="00000400000000000000" pitchFamily="50" charset="-78"/>
                  </a:rPr>
                  <a:t>آسیب</a:t>
                </a:r>
              </a:p>
            </p:txBody>
          </p:sp>
        </p:grpSp>
        <p:sp>
          <p:nvSpPr>
            <p:cNvPr id="15" name="Left Arrow 14"/>
            <p:cNvSpPr/>
            <p:nvPr/>
          </p:nvSpPr>
          <p:spPr>
            <a:xfrm>
              <a:off x="5554300" y="3030241"/>
              <a:ext cx="978408" cy="1327156"/>
            </a:xfrm>
            <a:prstGeom prst="lef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a-IR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6555340" y="3367896"/>
              <a:ext cx="1303699" cy="615632"/>
              <a:chOff x="2919742" y="3657606"/>
              <a:chExt cx="1303699" cy="615632"/>
            </a:xfrm>
          </p:grpSpPr>
          <p:sp>
            <p:nvSpPr>
              <p:cNvPr id="17" name="Rounded Rectangle 16"/>
              <p:cNvSpPr/>
              <p:nvPr/>
            </p:nvSpPr>
            <p:spPr>
              <a:xfrm>
                <a:off x="2919742" y="3657606"/>
                <a:ext cx="1303699" cy="615632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a-IR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3139287" y="3763565"/>
                <a:ext cx="864608" cy="476138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algn="ctr" rtl="1"/>
                <a:r>
                  <a:rPr lang="fa-IR" sz="2000" b="1" dirty="0">
                    <a:solidFill>
                      <a:schemeClr val="bg1"/>
                    </a:solidFill>
                    <a:cs typeface="Q Khoramshahr" panose="00000400000000000000" pitchFamily="50" charset="-78"/>
                  </a:rPr>
                  <a:t>تهدید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13788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امنیت متأثر از یک سیستم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Rectangle 2"/>
          <p:cNvSpPr/>
          <p:nvPr/>
        </p:nvSpPr>
        <p:spPr>
          <a:xfrm>
            <a:off x="982301" y="1611522"/>
            <a:ext cx="7179398" cy="41645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" name="Rectangle 7"/>
          <p:cNvSpPr/>
          <p:nvPr/>
        </p:nvSpPr>
        <p:spPr>
          <a:xfrm>
            <a:off x="982301" y="5889957"/>
            <a:ext cx="7179398" cy="31892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1"/>
            <a:r>
              <a:rPr lang="fa-IR" sz="1600" dirty="0">
                <a:cs typeface="Q Khoramshahr" panose="00000400000000000000" pitchFamily="50" charset="-78"/>
              </a:rPr>
              <a:t>مسئله امنیت سیستم دیگر (سیستم هدف) است که با تهدیدی از سوی سیستم مورد مطالعه مواجه می‌شود.</a:t>
            </a:r>
          </a:p>
        </p:txBody>
      </p:sp>
      <p:sp>
        <p:nvSpPr>
          <p:cNvPr id="9" name="Rectangle 8"/>
          <p:cNvSpPr/>
          <p:nvPr/>
        </p:nvSpPr>
        <p:spPr>
          <a:xfrm>
            <a:off x="982301" y="1705079"/>
            <a:ext cx="864608" cy="47613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1"/>
            <a:r>
              <a:rPr lang="fa-IR" sz="2000" b="1" dirty="0">
                <a:cs typeface="Q Khoramshahr" panose="00000400000000000000" pitchFamily="50" charset="-78"/>
              </a:rPr>
              <a:t>محیط</a:t>
            </a:r>
          </a:p>
        </p:txBody>
      </p:sp>
      <p:sp>
        <p:nvSpPr>
          <p:cNvPr id="7" name="Oval 6"/>
          <p:cNvSpPr/>
          <p:nvPr/>
        </p:nvSpPr>
        <p:spPr>
          <a:xfrm>
            <a:off x="1294648" y="2295058"/>
            <a:ext cx="3709564" cy="279752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/>
          </a:p>
        </p:txBody>
      </p:sp>
      <p:sp>
        <p:nvSpPr>
          <p:cNvPr id="10" name="Rectangle 9"/>
          <p:cNvSpPr/>
          <p:nvPr/>
        </p:nvSpPr>
        <p:spPr>
          <a:xfrm>
            <a:off x="2423975" y="2436232"/>
            <a:ext cx="1450908" cy="47613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1"/>
            <a:r>
              <a:rPr lang="fa-IR" sz="2000" b="1" dirty="0">
                <a:cs typeface="Q Khoramshahr" panose="00000400000000000000" pitchFamily="50" charset="-78"/>
              </a:rPr>
              <a:t>سیستم</a:t>
            </a:r>
            <a:br>
              <a:rPr lang="fa-IR" sz="2000" b="1" dirty="0">
                <a:cs typeface="Q Khoramshahr" panose="00000400000000000000" pitchFamily="50" charset="-78"/>
              </a:rPr>
            </a:br>
            <a:r>
              <a:rPr lang="fa-IR" sz="2000" dirty="0">
                <a:cs typeface="Q Khoramshahr" panose="00000400000000000000" pitchFamily="50" charset="-78"/>
              </a:rPr>
              <a:t>مورد مطالعه</a:t>
            </a:r>
          </a:p>
        </p:txBody>
      </p:sp>
      <p:sp>
        <p:nvSpPr>
          <p:cNvPr id="15" name="Left Arrow 14"/>
          <p:cNvSpPr/>
          <p:nvPr/>
        </p:nvSpPr>
        <p:spPr>
          <a:xfrm flipH="1">
            <a:off x="4734941" y="3030241"/>
            <a:ext cx="1216535" cy="1327156"/>
          </a:xfrm>
          <a:prstGeom prst="leftArrow">
            <a:avLst>
              <a:gd name="adj1" fmla="val 50000"/>
              <a:gd name="adj2" fmla="val 4032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/>
          </a:p>
        </p:txBody>
      </p:sp>
      <p:grpSp>
        <p:nvGrpSpPr>
          <p:cNvPr id="16" name="Group 15"/>
          <p:cNvGrpSpPr/>
          <p:nvPr/>
        </p:nvGrpSpPr>
        <p:grpSpPr>
          <a:xfrm>
            <a:off x="3558510" y="3386002"/>
            <a:ext cx="1233665" cy="615632"/>
            <a:chOff x="2919742" y="3657606"/>
            <a:chExt cx="1303699" cy="615632"/>
          </a:xfrm>
        </p:grpSpPr>
        <p:sp>
          <p:nvSpPr>
            <p:cNvPr id="17" name="Rounded Rectangle 16"/>
            <p:cNvSpPr/>
            <p:nvPr/>
          </p:nvSpPr>
          <p:spPr>
            <a:xfrm>
              <a:off x="2919742" y="3657606"/>
              <a:ext cx="1303699" cy="615632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a-IR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39287" y="3763565"/>
              <a:ext cx="864608" cy="476138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 rtl="1"/>
              <a:r>
                <a:rPr lang="fa-IR" sz="2000" b="1" dirty="0">
                  <a:solidFill>
                    <a:schemeClr val="bg1"/>
                  </a:solidFill>
                  <a:cs typeface="Q Khoramshahr" panose="00000400000000000000" pitchFamily="50" charset="-78"/>
                </a:rPr>
                <a:t>تهدید</a:t>
              </a:r>
            </a:p>
          </p:txBody>
        </p:sp>
      </p:grpSp>
      <p:sp>
        <p:nvSpPr>
          <p:cNvPr id="20" name="Oval 19"/>
          <p:cNvSpPr/>
          <p:nvPr/>
        </p:nvSpPr>
        <p:spPr>
          <a:xfrm>
            <a:off x="5951476" y="2295058"/>
            <a:ext cx="1933430" cy="279752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/>
          </a:p>
        </p:txBody>
      </p:sp>
      <p:grpSp>
        <p:nvGrpSpPr>
          <p:cNvPr id="14" name="Group 13"/>
          <p:cNvGrpSpPr/>
          <p:nvPr/>
        </p:nvGrpSpPr>
        <p:grpSpPr>
          <a:xfrm>
            <a:off x="6301358" y="3422214"/>
            <a:ext cx="1233665" cy="615632"/>
            <a:chOff x="2919742" y="3657606"/>
            <a:chExt cx="1303699" cy="615632"/>
          </a:xfrm>
        </p:grpSpPr>
        <p:sp>
          <p:nvSpPr>
            <p:cNvPr id="12" name="Rounded Rectangle 11"/>
            <p:cNvSpPr/>
            <p:nvPr/>
          </p:nvSpPr>
          <p:spPr>
            <a:xfrm>
              <a:off x="2919742" y="3657606"/>
              <a:ext cx="1303699" cy="615632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a-IR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139287" y="3763565"/>
              <a:ext cx="864608" cy="476138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 rtl="1"/>
              <a:r>
                <a:rPr lang="fa-IR" sz="2000" b="1" dirty="0">
                  <a:cs typeface="Q Khoramshahr" panose="00000400000000000000" pitchFamily="50" charset="-78"/>
                </a:rPr>
                <a:t>آسیب</a:t>
              </a:r>
            </a:p>
          </p:txBody>
        </p:sp>
      </p:grpSp>
      <p:sp>
        <p:nvSpPr>
          <p:cNvPr id="21" name="Rectangle 20"/>
          <p:cNvSpPr/>
          <p:nvPr/>
        </p:nvSpPr>
        <p:spPr>
          <a:xfrm>
            <a:off x="6509109" y="2429207"/>
            <a:ext cx="818162" cy="60103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1"/>
            <a:r>
              <a:rPr lang="fa-IR" sz="2000" b="1" dirty="0">
                <a:cs typeface="Q Khoramshahr" panose="00000400000000000000" pitchFamily="50" charset="-78"/>
              </a:rPr>
              <a:t>سیستم</a:t>
            </a:r>
            <a:br>
              <a:rPr lang="fa-IR" sz="2000" b="1" dirty="0">
                <a:cs typeface="Q Khoramshahr" panose="00000400000000000000" pitchFamily="50" charset="-78"/>
              </a:rPr>
            </a:br>
            <a:r>
              <a:rPr lang="fa-IR" sz="2000" dirty="0">
                <a:cs typeface="Q Khoramshahr" panose="00000400000000000000" pitchFamily="50" charset="-78"/>
              </a:rPr>
              <a:t>هدف</a:t>
            </a:r>
          </a:p>
        </p:txBody>
      </p:sp>
    </p:spTree>
    <p:extLst>
      <p:ext uri="{BB962C8B-B14F-4D97-AF65-F5344CB8AC3E}">
        <p14:creationId xmlns:p14="http://schemas.microsoft.com/office/powerpoint/2010/main" val="10286544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امنیت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به‌عنوان یک خاصیت غیرکارکردی سیستم</a:t>
            </a:r>
          </a:p>
        </p:txBody>
      </p:sp>
      <p:sp>
        <p:nvSpPr>
          <p:cNvPr id="6" name="Rectangle 5"/>
          <p:cNvSpPr/>
          <p:nvPr/>
        </p:nvSpPr>
        <p:spPr>
          <a:xfrm>
            <a:off x="1059255" y="2801745"/>
            <a:ext cx="7025490" cy="1634453"/>
          </a:xfrm>
          <a:prstGeom prst="rect">
            <a:avLst/>
          </a:prstGeom>
          <a:solidFill>
            <a:srgbClr val="99FFCC"/>
          </a:solidFill>
        </p:spPr>
        <p:txBody>
          <a:bodyPr wrap="square" anchor="ctr">
            <a:noAutofit/>
          </a:bodyPr>
          <a:lstStyle/>
          <a:p>
            <a:pPr algn="ctr" rtl="1"/>
            <a:r>
              <a:rPr lang="fa-IR" sz="2400" b="1" dirty="0">
                <a:cs typeface="Q Khoramshahr" panose="00000400000000000000" pitchFamily="50" charset="-78"/>
              </a:rPr>
              <a:t>امنیت یک خاصیت غیرکارکردی یک سیستم است.</a:t>
            </a:r>
            <a:br>
              <a:rPr lang="fa-IR" sz="2400" b="1" dirty="0">
                <a:cs typeface="Q Khoramshahr" panose="00000400000000000000" pitchFamily="50" charset="-78"/>
              </a:rPr>
            </a:br>
            <a:r>
              <a:rPr lang="fa-IR" dirty="0">
                <a:cs typeface="Q Khoramshahr" panose="00000400000000000000" pitchFamily="50" charset="-78"/>
              </a:rPr>
              <a:t>یعنی یک جزء سیستمی متولی تولید و حفظ آن نیست</a:t>
            </a:r>
            <a:br>
              <a:rPr lang="fa-IR" dirty="0">
                <a:cs typeface="Q Khoramshahr" panose="00000400000000000000" pitchFamily="50" charset="-78"/>
              </a:rPr>
            </a:br>
            <a:r>
              <a:rPr lang="fa-IR" dirty="0">
                <a:cs typeface="Q Khoramshahr" panose="00000400000000000000" pitchFamily="50" charset="-78"/>
              </a:rPr>
              <a:t>بلکه کل سیستم به‌مثابه یک کل واجد این خاصیت می‌شود.</a:t>
            </a:r>
            <a:endParaRPr lang="fa-IR" sz="2400" b="1" dirty="0">
              <a:cs typeface="Q Khoramshahr" panose="00000400000000000000" pitchFamily="50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59255" y="5442994"/>
            <a:ext cx="7025490" cy="477318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algn="ctr" rtl="1"/>
            <a:r>
              <a:rPr lang="fa-IR" dirty="0">
                <a:cs typeface="Q Khoramshahr" panose="00000400000000000000" pitchFamily="50" charset="-78"/>
              </a:rPr>
              <a:t>نظریه‌های امنیت ذیل نظریه‌ی سیستم‌ها تعریف می‌شوند.</a:t>
            </a:r>
          </a:p>
        </p:txBody>
      </p:sp>
    </p:spTree>
    <p:extLst>
      <p:ext uri="{BB962C8B-B14F-4D97-AF65-F5344CB8AC3E}">
        <p14:creationId xmlns:p14="http://schemas.microsoft.com/office/powerpoint/2010/main" val="45421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a-IR" dirty="0"/>
              <a:t>فضای سایبر و امنیت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a-IR" dirty="0"/>
              <a:t>2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a-IR" dirty="0"/>
              <a:t>مکتب‌های امنیتی</a:t>
            </a:r>
          </a:p>
        </p:txBody>
      </p:sp>
    </p:spTree>
    <p:extLst>
      <p:ext uri="{BB962C8B-B14F-4D97-AF65-F5344CB8AC3E}">
        <p14:creationId xmlns:p14="http://schemas.microsoft.com/office/powerpoint/2010/main" val="1043899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امنیت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مکاتب امنیتی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995082" y="2311978"/>
            <a:ext cx="5153836" cy="1103880"/>
            <a:chOff x="1940645" y="2311978"/>
            <a:chExt cx="5153836" cy="1103880"/>
          </a:xfrm>
        </p:grpSpPr>
        <p:sp>
          <p:nvSpPr>
            <p:cNvPr id="6" name="Bevel 5"/>
            <p:cNvSpPr/>
            <p:nvPr/>
          </p:nvSpPr>
          <p:spPr>
            <a:xfrm>
              <a:off x="4517563" y="2863918"/>
              <a:ext cx="2576918" cy="551940"/>
            </a:xfrm>
            <a:prstGeom prst="bevel">
              <a:avLst>
                <a:gd name="adj" fmla="val 6729"/>
              </a:avLst>
            </a:prstGeom>
            <a:solidFill>
              <a:srgbClr val="B5B4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r>
                <a:rPr lang="fa-IR" sz="2400" b="1" dirty="0" err="1">
                  <a:solidFill>
                    <a:schemeClr val="tx1"/>
                  </a:solidFill>
                  <a:cs typeface="Q Khoramshahr" panose="00000400000000000000" pitchFamily="50" charset="-78"/>
                </a:rPr>
                <a:t>آسـيـب</a:t>
              </a:r>
              <a:endParaRPr lang="fa-IR" sz="2400" b="1" dirty="0">
                <a:solidFill>
                  <a:schemeClr val="tx1"/>
                </a:solidFill>
                <a:cs typeface="Q Khoramshahr" panose="00000400000000000000" pitchFamily="50" charset="-78"/>
              </a:endParaRPr>
            </a:p>
          </p:txBody>
        </p:sp>
        <p:sp>
          <p:nvSpPr>
            <p:cNvPr id="7" name="Bevel 6"/>
            <p:cNvSpPr/>
            <p:nvPr/>
          </p:nvSpPr>
          <p:spPr>
            <a:xfrm>
              <a:off x="1940645" y="2863918"/>
              <a:ext cx="2576918" cy="551940"/>
            </a:xfrm>
            <a:prstGeom prst="bevel">
              <a:avLst>
                <a:gd name="adj" fmla="val 6729"/>
              </a:avLst>
            </a:prstGeom>
            <a:solidFill>
              <a:srgbClr val="C311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r>
                <a:rPr lang="fa-IR" sz="2400" b="1" dirty="0" err="1">
                  <a:solidFill>
                    <a:schemeClr val="bg1"/>
                  </a:solidFill>
                  <a:cs typeface="Q Khoramshahr" panose="00000400000000000000" pitchFamily="50" charset="-78"/>
                </a:rPr>
                <a:t>تهـديـد</a:t>
              </a:r>
              <a:endParaRPr lang="fa-IR" sz="2400" b="1" dirty="0">
                <a:solidFill>
                  <a:schemeClr val="bg1"/>
                </a:solidFill>
                <a:cs typeface="Q Khoramshahr" panose="00000400000000000000" pitchFamily="50" charset="-78"/>
              </a:endParaRPr>
            </a:p>
          </p:txBody>
        </p:sp>
        <p:sp>
          <p:nvSpPr>
            <p:cNvPr id="8" name="Bevel 7"/>
            <p:cNvSpPr/>
            <p:nvPr/>
          </p:nvSpPr>
          <p:spPr>
            <a:xfrm>
              <a:off x="1940645" y="2311978"/>
              <a:ext cx="5153836" cy="551940"/>
            </a:xfrm>
            <a:prstGeom prst="bevel">
              <a:avLst>
                <a:gd name="adj" fmla="val 6729"/>
              </a:avLst>
            </a:prstGeom>
            <a:solidFill>
              <a:srgbClr val="612E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r>
                <a:rPr lang="fa-IR" sz="2400" b="1" dirty="0" err="1">
                  <a:solidFill>
                    <a:schemeClr val="bg1"/>
                  </a:solidFill>
                  <a:cs typeface="Q Khoramshahr" panose="00000400000000000000" pitchFamily="50" charset="-78"/>
                </a:rPr>
                <a:t>امنيت</a:t>
              </a:r>
              <a:endParaRPr lang="fa-IR" sz="2400" b="1" dirty="0">
                <a:solidFill>
                  <a:schemeClr val="bg1"/>
                </a:solidFill>
                <a:cs typeface="Q Khoramshahr" panose="00000400000000000000" pitchFamily="50" charset="-78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303698" y="4466552"/>
            <a:ext cx="6536604" cy="36933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1"/>
            <a:r>
              <a:rPr lang="fa-IR" sz="2400" dirty="0">
                <a:cs typeface="Q Khoramshahr" panose="00000400000000000000" pitchFamily="50" charset="-78"/>
              </a:rPr>
              <a:t>امنیت حاصل از توازن میان </a:t>
            </a:r>
            <a:r>
              <a:rPr lang="fa-IR" sz="2400" dirty="0">
                <a:solidFill>
                  <a:schemeClr val="accent6">
                    <a:lumMod val="75000"/>
                  </a:schemeClr>
                </a:solidFill>
                <a:cs typeface="Q Khoramshahr" panose="00000400000000000000" pitchFamily="50" charset="-78"/>
              </a:rPr>
              <a:t>آسیب</a:t>
            </a:r>
            <a:r>
              <a:rPr lang="fa-IR" sz="2400" dirty="0">
                <a:cs typeface="Q Khoramshahr" panose="00000400000000000000" pitchFamily="50" charset="-78"/>
              </a:rPr>
              <a:t> و </a:t>
            </a:r>
            <a:r>
              <a:rPr lang="fa-IR" sz="2400" dirty="0">
                <a:solidFill>
                  <a:srgbClr val="FF0000"/>
                </a:solidFill>
                <a:cs typeface="Q Khoramshahr" panose="00000400000000000000" pitchFamily="50" charset="-78"/>
              </a:rPr>
              <a:t>تهدید</a:t>
            </a:r>
            <a:r>
              <a:rPr lang="fa-IR" sz="2400" dirty="0">
                <a:cs typeface="Q Khoramshahr" panose="00000400000000000000" pitchFamily="50" charset="-78"/>
              </a:rPr>
              <a:t> است.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03698" y="5517246"/>
            <a:ext cx="6536604" cy="61195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1"/>
            <a:r>
              <a:rPr lang="fa-IR" dirty="0">
                <a:cs typeface="Q Khoramshahr" panose="00000400000000000000" pitchFamily="50" charset="-78"/>
              </a:rPr>
              <a:t>چگونگی ایجاد این توازن، مکاتب مختلف امنیتی را پدید می‌آورد.</a:t>
            </a:r>
          </a:p>
        </p:txBody>
      </p:sp>
    </p:spTree>
    <p:extLst>
      <p:ext uri="{BB962C8B-B14F-4D97-AF65-F5344CB8AC3E}">
        <p14:creationId xmlns:p14="http://schemas.microsoft.com/office/powerpoint/2010/main" val="2010740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مکتب آسیب‌محور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430" y="3434457"/>
            <a:ext cx="3241140" cy="21891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7367" y="2059361"/>
            <a:ext cx="8189266" cy="61141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noAutofit/>
          </a:bodyPr>
          <a:lstStyle/>
          <a:p>
            <a:pPr algn="ctr" rtl="1"/>
            <a:r>
              <a:rPr lang="fa-IR" sz="3200" b="1" dirty="0">
                <a:cs typeface="Q Khoramshahr" panose="00000400000000000000" pitchFamily="50" charset="-78"/>
              </a:rPr>
              <a:t>باید آسیب‌ها را پوشش داد.</a:t>
            </a:r>
          </a:p>
        </p:txBody>
      </p:sp>
      <p:sp>
        <p:nvSpPr>
          <p:cNvPr id="7" name="Rectangle 6"/>
          <p:cNvSpPr/>
          <p:nvPr/>
        </p:nvSpPr>
        <p:spPr>
          <a:xfrm>
            <a:off x="477367" y="1668115"/>
            <a:ext cx="8189266" cy="38233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noAutofit/>
          </a:bodyPr>
          <a:lstStyle/>
          <a:p>
            <a:pPr algn="ctr" rtl="1"/>
            <a:r>
              <a:rPr lang="fa-IR" sz="2000" b="1" dirty="0">
                <a:solidFill>
                  <a:schemeClr val="bg1"/>
                </a:solidFill>
                <a:cs typeface="Q Khoramshahr" panose="00000400000000000000" pitchFamily="50" charset="-78"/>
              </a:rPr>
              <a:t>دکترین مکتب امنیتی آسیب‌محور</a:t>
            </a:r>
          </a:p>
        </p:txBody>
      </p:sp>
    </p:spTree>
    <p:extLst>
      <p:ext uri="{BB962C8B-B14F-4D97-AF65-F5344CB8AC3E}">
        <p14:creationId xmlns:p14="http://schemas.microsoft.com/office/powerpoint/2010/main" val="156832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مکتب آسیب‌محور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000" y="1317632"/>
            <a:ext cx="6480000" cy="43766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7367" y="5889957"/>
            <a:ext cx="8189266" cy="31892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1"/>
            <a:r>
              <a:rPr lang="fa-IR" sz="1600" dirty="0">
                <a:cs typeface="Q Khoramshahr" panose="00000400000000000000" pitchFamily="50" charset="-78"/>
              </a:rPr>
              <a:t>در این مکتب، مبتنی بر نقاط قوت سیستم، اصالت با تلاش برای پوشاندن آسیب است نه از میان برداشتن تهدید.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CC6D64-A4D8-47DE-8C51-A80796225377}"/>
              </a:ext>
            </a:extLst>
          </p:cNvPr>
          <p:cNvSpPr txBox="1"/>
          <p:nvPr/>
        </p:nvSpPr>
        <p:spPr>
          <a:xfrm>
            <a:off x="533106" y="6548584"/>
            <a:ext cx="81892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Ref: http://www.kolbeh-keramat.ir</a:t>
            </a:r>
          </a:p>
        </p:txBody>
      </p:sp>
    </p:spTree>
    <p:extLst>
      <p:ext uri="{BB962C8B-B14F-4D97-AF65-F5344CB8AC3E}">
        <p14:creationId xmlns:p14="http://schemas.microsoft.com/office/powerpoint/2010/main" val="26823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مکتب تهدیدمحور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Rectangle 5"/>
          <p:cNvSpPr/>
          <p:nvPr/>
        </p:nvSpPr>
        <p:spPr>
          <a:xfrm>
            <a:off x="477367" y="2059361"/>
            <a:ext cx="8189266" cy="61141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noAutofit/>
          </a:bodyPr>
          <a:lstStyle/>
          <a:p>
            <a:pPr algn="ctr" rtl="1"/>
            <a:r>
              <a:rPr lang="fa-IR" sz="3200" b="1" dirty="0">
                <a:cs typeface="Q Khoramshahr" panose="00000400000000000000" pitchFamily="50" charset="-78"/>
              </a:rPr>
              <a:t>باید تهدید را از منشأ نابود کرد.</a:t>
            </a:r>
          </a:p>
        </p:txBody>
      </p:sp>
      <p:sp>
        <p:nvSpPr>
          <p:cNvPr id="7" name="Rectangle 6"/>
          <p:cNvSpPr/>
          <p:nvPr/>
        </p:nvSpPr>
        <p:spPr>
          <a:xfrm>
            <a:off x="477367" y="1668115"/>
            <a:ext cx="8189266" cy="38233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noAutofit/>
          </a:bodyPr>
          <a:lstStyle/>
          <a:p>
            <a:pPr algn="ctr" rtl="1"/>
            <a:r>
              <a:rPr lang="fa-IR" sz="2000" b="1" dirty="0">
                <a:solidFill>
                  <a:schemeClr val="bg1"/>
                </a:solidFill>
                <a:cs typeface="Q Khoramshahr" panose="00000400000000000000" pitchFamily="50" charset="-78"/>
              </a:rPr>
              <a:t>دکترین مکتب امنیتی تهدید‌محور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430" y="3434457"/>
            <a:ext cx="3241140" cy="219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6345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مکتب تهدیدمحور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000" y="1317632"/>
            <a:ext cx="6480000" cy="43876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7367" y="5889957"/>
            <a:ext cx="8189266" cy="31892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1"/>
            <a:r>
              <a:rPr lang="fa-IR" sz="1600" dirty="0">
                <a:cs typeface="Q Khoramshahr" panose="00000400000000000000" pitchFamily="50" charset="-78"/>
              </a:rPr>
              <a:t>در این مکتب، امکان کاهش آسیب از درون وجود ندارد، بلکه باید تهدید را در بیرون خنثی کرد.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3E44F3-A2C8-4D38-BDE7-6EA84AE20D62}"/>
              </a:ext>
            </a:extLst>
          </p:cNvPr>
          <p:cNvSpPr txBox="1"/>
          <p:nvPr/>
        </p:nvSpPr>
        <p:spPr>
          <a:xfrm>
            <a:off x="533106" y="6548584"/>
            <a:ext cx="81892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Ref: http://www.kolbeh-keramat.ir</a:t>
            </a:r>
          </a:p>
        </p:txBody>
      </p:sp>
    </p:spTree>
    <p:extLst>
      <p:ext uri="{BB962C8B-B14F-4D97-AF65-F5344CB8AC3E}">
        <p14:creationId xmlns:p14="http://schemas.microsoft.com/office/powerpoint/2010/main" val="45034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a-IR" dirty="0"/>
              <a:t>فضای سایبر و امنیت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a-IR" dirty="0"/>
              <a:t>1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a-IR" dirty="0"/>
              <a:t>امنیت</a:t>
            </a:r>
          </a:p>
        </p:txBody>
      </p:sp>
    </p:spTree>
    <p:extLst>
      <p:ext uri="{BB962C8B-B14F-4D97-AF65-F5344CB8AC3E}">
        <p14:creationId xmlns:p14="http://schemas.microsoft.com/office/powerpoint/2010/main" val="6657260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مکتب فرصت‌طلب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Rectangle 5"/>
          <p:cNvSpPr/>
          <p:nvPr/>
        </p:nvSpPr>
        <p:spPr>
          <a:xfrm>
            <a:off x="477367" y="2059361"/>
            <a:ext cx="8189266" cy="61141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noAutofit/>
          </a:bodyPr>
          <a:lstStyle/>
          <a:p>
            <a:pPr algn="ctr" rtl="1"/>
            <a:r>
              <a:rPr lang="fa-IR" sz="3200" b="1" dirty="0">
                <a:cs typeface="Q Khoramshahr" panose="00000400000000000000" pitchFamily="50" charset="-78"/>
              </a:rPr>
              <a:t>باید تهدید را به فرصت تبدیل کرد.</a:t>
            </a:r>
          </a:p>
        </p:txBody>
      </p:sp>
      <p:sp>
        <p:nvSpPr>
          <p:cNvPr id="7" name="Rectangle 6"/>
          <p:cNvSpPr/>
          <p:nvPr/>
        </p:nvSpPr>
        <p:spPr>
          <a:xfrm>
            <a:off x="477367" y="1668115"/>
            <a:ext cx="8189266" cy="38233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noAutofit/>
          </a:bodyPr>
          <a:lstStyle/>
          <a:p>
            <a:pPr algn="ctr" rtl="1"/>
            <a:r>
              <a:rPr lang="fa-IR" sz="2000" b="1" dirty="0">
                <a:solidFill>
                  <a:schemeClr val="bg1"/>
                </a:solidFill>
                <a:cs typeface="Q Khoramshahr" panose="00000400000000000000" pitchFamily="50" charset="-78"/>
              </a:rPr>
              <a:t>دکترین مکتب امنیتی فرصت‌طلب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430" y="3434456"/>
            <a:ext cx="3241140" cy="218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9066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مکتب فرصت‌طلب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000" y="1317632"/>
            <a:ext cx="6480000" cy="43840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7367" y="5889957"/>
            <a:ext cx="8189266" cy="31892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1"/>
            <a:r>
              <a:rPr lang="fa-IR" sz="1600" dirty="0">
                <a:cs typeface="Q Khoramshahr" panose="00000400000000000000" pitchFamily="50" charset="-78"/>
              </a:rPr>
              <a:t>در این مکتب، ابتدا تهدید برآورد می‌شود و سپس آن را به فرصت تبدیل می‌کنند.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5D7BA2-8600-4AEE-9442-13A3971B73AB}"/>
              </a:ext>
            </a:extLst>
          </p:cNvPr>
          <p:cNvSpPr txBox="1"/>
          <p:nvPr/>
        </p:nvSpPr>
        <p:spPr>
          <a:xfrm>
            <a:off x="533106" y="6548584"/>
            <a:ext cx="81892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Ref: http://www.kolbeh-keramat.ir</a:t>
            </a:r>
          </a:p>
        </p:txBody>
      </p:sp>
    </p:spTree>
    <p:extLst>
      <p:ext uri="{BB962C8B-B14F-4D97-AF65-F5344CB8AC3E}">
        <p14:creationId xmlns:p14="http://schemas.microsoft.com/office/powerpoint/2010/main" val="28040536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مکتب فرصت‌طلب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گام یکم پروژه در مکتب امنیتی فرصت‌طلب: تولید تهدید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000" y="1317632"/>
            <a:ext cx="6480000" cy="43986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7367" y="5889957"/>
            <a:ext cx="8189266" cy="31892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1"/>
            <a:r>
              <a:rPr lang="fa-IR" sz="1600" dirty="0">
                <a:cs typeface="Q Khoramshahr" panose="00000400000000000000" pitchFamily="50" charset="-78"/>
              </a:rPr>
              <a:t>1) ابتدا به ساکن، </a:t>
            </a:r>
            <a:r>
              <a:rPr lang="fa-IR" sz="1600" dirty="0">
                <a:solidFill>
                  <a:srgbClr val="0000FF"/>
                </a:solidFill>
                <a:cs typeface="Q Khoramshahr" panose="00000400000000000000" pitchFamily="50" charset="-78"/>
              </a:rPr>
              <a:t>اراده‌ای</a:t>
            </a:r>
            <a:r>
              <a:rPr lang="fa-IR" sz="1600" dirty="0">
                <a:cs typeface="Q Khoramshahr" panose="00000400000000000000" pitchFamily="50" charset="-78"/>
              </a:rPr>
              <a:t> به صورت </a:t>
            </a:r>
            <a:r>
              <a:rPr lang="fa-IR" sz="1600" b="1" dirty="0">
                <a:cs typeface="Q Khoramshahr" panose="00000400000000000000" pitchFamily="50" charset="-78"/>
              </a:rPr>
              <a:t>تهدید</a:t>
            </a:r>
            <a:r>
              <a:rPr lang="fa-IR" sz="1600" dirty="0">
                <a:cs typeface="Q Khoramshahr" panose="00000400000000000000" pitchFamily="50" charset="-78"/>
              </a:rPr>
              <a:t> علیه سیستم به‌وجود می‌آید: باید تهدید را تبیین و تدقیق نمود.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6E0527-C586-4B05-9937-B339E8110858}"/>
              </a:ext>
            </a:extLst>
          </p:cNvPr>
          <p:cNvSpPr txBox="1"/>
          <p:nvPr/>
        </p:nvSpPr>
        <p:spPr>
          <a:xfrm>
            <a:off x="533106" y="6548584"/>
            <a:ext cx="81892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Ref: http://www.kolbeh-keramat.ir</a:t>
            </a:r>
          </a:p>
        </p:txBody>
      </p:sp>
    </p:spTree>
    <p:extLst>
      <p:ext uri="{BB962C8B-B14F-4D97-AF65-F5344CB8AC3E}">
        <p14:creationId xmlns:p14="http://schemas.microsoft.com/office/powerpoint/2010/main" val="10473693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مکتب فرصت‌طلب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گام دوم پروژه در مکتب امنیتی فرصت‌طلب: تبدیل تهدید به فرصت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000" y="1317632"/>
            <a:ext cx="6480000" cy="44033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7367" y="5889957"/>
            <a:ext cx="8189266" cy="31892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1"/>
            <a:r>
              <a:rPr lang="fa-IR" sz="1600" dirty="0">
                <a:cs typeface="Q Khoramshahr" panose="00000400000000000000" pitchFamily="50" charset="-78"/>
              </a:rPr>
              <a:t>2) در گام بعدی، با توجه به ماهیت تهدید، </a:t>
            </a:r>
            <a:r>
              <a:rPr lang="fa-IR" sz="1600" b="1" dirty="0">
                <a:cs typeface="Q Khoramshahr" panose="00000400000000000000" pitchFamily="50" charset="-78"/>
              </a:rPr>
              <a:t>فرصتی</a:t>
            </a:r>
            <a:r>
              <a:rPr lang="fa-IR" sz="1600" dirty="0">
                <a:cs typeface="Q Khoramshahr" panose="00000400000000000000" pitchFamily="50" charset="-78"/>
              </a:rPr>
              <a:t> تعریف می‌شود که معطوف به </a:t>
            </a:r>
            <a:r>
              <a:rPr lang="fa-IR" sz="1600" dirty="0">
                <a:solidFill>
                  <a:srgbClr val="0000FF"/>
                </a:solidFill>
                <a:cs typeface="Q Khoramshahr" panose="00000400000000000000" pitchFamily="50" charset="-78"/>
              </a:rPr>
              <a:t>قوت</a:t>
            </a:r>
            <a:r>
              <a:rPr lang="fa-IR" sz="1600" dirty="0">
                <a:cs typeface="Q Khoramshahr" panose="00000400000000000000" pitchFamily="50" charset="-78"/>
              </a:rPr>
              <a:t> سیستم خواهد بود.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0C1F5E-A236-47CC-9F87-C343D5C34C55}"/>
              </a:ext>
            </a:extLst>
          </p:cNvPr>
          <p:cNvSpPr txBox="1"/>
          <p:nvPr/>
        </p:nvSpPr>
        <p:spPr>
          <a:xfrm>
            <a:off x="533106" y="6548584"/>
            <a:ext cx="81892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Ref: http://www.kolbeh-keramat.ir</a:t>
            </a:r>
          </a:p>
        </p:txBody>
      </p:sp>
    </p:spTree>
    <p:extLst>
      <p:ext uri="{BB962C8B-B14F-4D97-AF65-F5344CB8AC3E}">
        <p14:creationId xmlns:p14="http://schemas.microsoft.com/office/powerpoint/2010/main" val="38288618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مکتب فرصت‌طلب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گام سوم پروژه در مکتب امنیتی فرصت‌طلب: خنثی شدن تهدید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000" y="1317632"/>
            <a:ext cx="6480000" cy="436952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7367" y="5889957"/>
            <a:ext cx="8189266" cy="31892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1"/>
            <a:r>
              <a:rPr lang="fa-IR" sz="1600" dirty="0">
                <a:cs typeface="Q Khoramshahr" panose="00000400000000000000" pitchFamily="50" charset="-78"/>
              </a:rPr>
              <a:t>3) در نهایت، تهدید خنثی می‌شود و فرصت ایجاد شده برای سیستم سبب تقویت آن می‌شود.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823ED6-E5C0-4E60-B86B-C1D8850D45CC}"/>
              </a:ext>
            </a:extLst>
          </p:cNvPr>
          <p:cNvSpPr txBox="1"/>
          <p:nvPr/>
        </p:nvSpPr>
        <p:spPr>
          <a:xfrm>
            <a:off x="533106" y="6548584"/>
            <a:ext cx="81892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Ref: http://www.kolbeh-keramat.ir</a:t>
            </a:r>
          </a:p>
        </p:txBody>
      </p:sp>
    </p:spTree>
    <p:extLst>
      <p:ext uri="{BB962C8B-B14F-4D97-AF65-F5344CB8AC3E}">
        <p14:creationId xmlns:p14="http://schemas.microsoft.com/office/powerpoint/2010/main" val="34094044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مکتب فرصت‌طلب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تحلیل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SWOT</a:t>
            </a:r>
            <a:endParaRPr lang="fa-I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516" y="1317632"/>
            <a:ext cx="5458968" cy="49255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F8C01F-0C1D-42A6-A48A-FC6C8432B34E}"/>
              </a:ext>
            </a:extLst>
          </p:cNvPr>
          <p:cNvSpPr txBox="1"/>
          <p:nvPr/>
        </p:nvSpPr>
        <p:spPr>
          <a:xfrm>
            <a:off x="533106" y="6548584"/>
            <a:ext cx="81892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Ref: http://www.kolbeh-keramat.ir</a:t>
            </a:r>
          </a:p>
        </p:txBody>
      </p:sp>
    </p:spTree>
    <p:extLst>
      <p:ext uri="{BB962C8B-B14F-4D97-AF65-F5344CB8AC3E}">
        <p14:creationId xmlns:p14="http://schemas.microsoft.com/office/powerpoint/2010/main" val="36255934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1430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7333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11" b="25529"/>
          <a:stretch/>
        </p:blipFill>
        <p:spPr>
          <a:xfrm>
            <a:off x="2428875" y="5393603"/>
            <a:ext cx="4286250" cy="6337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167" y="942002"/>
            <a:ext cx="5531667" cy="287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1592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thumb/0/0b/SWOT_en.svg/910px-SWOT_en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709" y="488617"/>
            <a:ext cx="5178582" cy="5832070"/>
          </a:xfrm>
          <a:prstGeom prst="rect">
            <a:avLst/>
          </a:prstGeom>
          <a:noFill/>
          <a:ln>
            <a:solidFill>
              <a:srgbClr val="99FF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8373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762" y="942975"/>
            <a:ext cx="5324475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181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D6396C9-FE2D-40CB-81F7-3049F1548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اتیمولوژی «سکیوریتی»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F48979A-6B44-4AE9-AAFD-C62E460D6D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Etymology of “Security”</a:t>
            </a:r>
            <a:endParaRPr lang="fa-IR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A6879F3-9B6F-4B04-B0F5-C785275E84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(امنیت)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835FE6-3A54-441F-B444-BE8AE016A5C3}"/>
              </a:ext>
            </a:extLst>
          </p:cNvPr>
          <p:cNvSpPr txBox="1"/>
          <p:nvPr/>
        </p:nvSpPr>
        <p:spPr>
          <a:xfrm>
            <a:off x="533106" y="6548584"/>
            <a:ext cx="81892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Ref: https://www.google.com/search?q=security+etymology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A7848D-B76B-4CBD-ADD3-EC87DB951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137" y="2609850"/>
            <a:ext cx="3133725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924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025" y="1204912"/>
            <a:ext cx="4933950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8152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مکتب موقعیت‌طلب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Rectangle 5"/>
          <p:cNvSpPr/>
          <p:nvPr/>
        </p:nvSpPr>
        <p:spPr>
          <a:xfrm>
            <a:off x="477367" y="2059361"/>
            <a:ext cx="8189266" cy="61141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noAutofit/>
          </a:bodyPr>
          <a:lstStyle/>
          <a:p>
            <a:pPr algn="ctr" rtl="1"/>
            <a:r>
              <a:rPr lang="fa-IR" sz="3200" b="1" dirty="0">
                <a:cs typeface="Q Khoramshahr" panose="00000400000000000000" pitchFamily="50" charset="-78"/>
              </a:rPr>
              <a:t>باید از تهدید موقعیت متعالی به‌دست آورد.</a:t>
            </a:r>
          </a:p>
        </p:txBody>
      </p:sp>
      <p:sp>
        <p:nvSpPr>
          <p:cNvPr id="7" name="Rectangle 6"/>
          <p:cNvSpPr/>
          <p:nvPr/>
        </p:nvSpPr>
        <p:spPr>
          <a:xfrm>
            <a:off x="477367" y="1668115"/>
            <a:ext cx="8189266" cy="38233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noAutofit/>
          </a:bodyPr>
          <a:lstStyle/>
          <a:p>
            <a:pPr algn="ctr" rtl="1"/>
            <a:r>
              <a:rPr lang="fa-IR" sz="2000" b="1" dirty="0">
                <a:solidFill>
                  <a:schemeClr val="bg1"/>
                </a:solidFill>
                <a:cs typeface="Q Khoramshahr" panose="00000400000000000000" pitchFamily="50" charset="-78"/>
              </a:rPr>
              <a:t>دکترین مکتب امنیتی موقعیت‌طلب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430" y="3434456"/>
            <a:ext cx="3241140" cy="219281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211E5EC-3CE8-443B-A1BE-7E5108D5CEEB}"/>
              </a:ext>
            </a:extLst>
          </p:cNvPr>
          <p:cNvSpPr/>
          <p:nvPr/>
        </p:nvSpPr>
        <p:spPr>
          <a:xfrm>
            <a:off x="477367" y="5889957"/>
            <a:ext cx="8189266" cy="31892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1"/>
            <a:r>
              <a:rPr lang="fa-IR" sz="1600" b="1" dirty="0">
                <a:cs typeface="Q Khoramshahr" panose="00000400000000000000" pitchFamily="50" charset="-78"/>
              </a:rPr>
              <a:t>باید تهدید را هضم کرد و ماهیت آن را دگرگون ساخت.</a:t>
            </a:r>
          </a:p>
        </p:txBody>
      </p:sp>
    </p:spTree>
    <p:extLst>
      <p:ext uri="{BB962C8B-B14F-4D97-AF65-F5344CB8AC3E}">
        <p14:creationId xmlns:p14="http://schemas.microsoft.com/office/powerpoint/2010/main" val="24605914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79" y="71774"/>
            <a:ext cx="7423842" cy="671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9990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48" y="1190677"/>
            <a:ext cx="8111904" cy="447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048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مکتب موقعیت‌طلب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000" y="1317632"/>
            <a:ext cx="6480000" cy="43876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7367" y="5889957"/>
            <a:ext cx="8189266" cy="31892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1"/>
            <a:r>
              <a:rPr lang="fa-IR" sz="1600" dirty="0">
                <a:cs typeface="Q Khoramshahr" panose="00000400000000000000" pitchFamily="50" charset="-78"/>
              </a:rPr>
              <a:t>در این مکتب، امنیت از طریق تبیین تهدید، و مصادره و هضم آن برای ایجاد موقعیت متعالی‌تر سیستم شکل می‌گیرد.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D75110-97A6-4DB9-9844-56C1B75169C7}"/>
              </a:ext>
            </a:extLst>
          </p:cNvPr>
          <p:cNvSpPr txBox="1"/>
          <p:nvPr/>
        </p:nvSpPr>
        <p:spPr>
          <a:xfrm>
            <a:off x="533106" y="6548584"/>
            <a:ext cx="81892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Ref: http://www.kolbeh-keramat.ir</a:t>
            </a:r>
          </a:p>
        </p:txBody>
      </p:sp>
    </p:spTree>
    <p:extLst>
      <p:ext uri="{BB962C8B-B14F-4D97-AF65-F5344CB8AC3E}">
        <p14:creationId xmlns:p14="http://schemas.microsoft.com/office/powerpoint/2010/main" val="10232353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مکتب موقعیت‌طلب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گام اول پروسه در مکتب امنیتی موقعیت‌طلب: روند اعمال تهدید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000" y="1317632"/>
            <a:ext cx="6480000" cy="439508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7367" y="5889957"/>
            <a:ext cx="8189266" cy="31892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1"/>
            <a:r>
              <a:rPr lang="fa-IR" sz="1600" dirty="0">
                <a:cs typeface="Q Khoramshahr" panose="00000400000000000000" pitchFamily="50" charset="-78"/>
              </a:rPr>
              <a:t>1) در میدان کنشی امنیتی، </a:t>
            </a:r>
            <a:r>
              <a:rPr lang="fa-IR" sz="1600" b="1" dirty="0">
                <a:cs typeface="Q Khoramshahr" panose="00000400000000000000" pitchFamily="50" charset="-78"/>
              </a:rPr>
              <a:t>تهدیدی</a:t>
            </a:r>
            <a:r>
              <a:rPr lang="fa-IR" sz="1600" dirty="0">
                <a:cs typeface="Q Khoramshahr" panose="00000400000000000000" pitchFamily="50" charset="-78"/>
              </a:rPr>
              <a:t> به‌وجود می‌آید.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9749C5-2032-4ACC-87DE-26FDCEC4D8DA}"/>
              </a:ext>
            </a:extLst>
          </p:cNvPr>
          <p:cNvSpPr txBox="1"/>
          <p:nvPr/>
        </p:nvSpPr>
        <p:spPr>
          <a:xfrm>
            <a:off x="533106" y="6548584"/>
            <a:ext cx="81892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Ref: http://www.kolbeh-keramat.ir</a:t>
            </a:r>
          </a:p>
        </p:txBody>
      </p:sp>
    </p:spTree>
    <p:extLst>
      <p:ext uri="{BB962C8B-B14F-4D97-AF65-F5344CB8AC3E}">
        <p14:creationId xmlns:p14="http://schemas.microsoft.com/office/powerpoint/2010/main" val="17497283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مکتب موقعیت‌طلب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گام دوم پروسه در مکتب امنیتی موقعیت‌طلب: روند اعمال فشار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000" y="1317632"/>
            <a:ext cx="6480000" cy="43731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7367" y="5889957"/>
            <a:ext cx="8189266" cy="31892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1"/>
            <a:r>
              <a:rPr lang="fa-IR" sz="1600" dirty="0">
                <a:cs typeface="Q Khoramshahr" panose="00000400000000000000" pitchFamily="50" charset="-78"/>
              </a:rPr>
              <a:t>2) تهدید بیرونی، از سویی سبب ایجاد </a:t>
            </a:r>
            <a:r>
              <a:rPr lang="fa-IR" sz="1600" dirty="0">
                <a:solidFill>
                  <a:srgbClr val="0000FF"/>
                </a:solidFill>
                <a:cs typeface="Q Khoramshahr" panose="00000400000000000000" pitchFamily="50" charset="-78"/>
              </a:rPr>
              <a:t>فشار بر نقاط ضعف </a:t>
            </a:r>
            <a:r>
              <a:rPr lang="fa-IR" sz="1600" dirty="0">
                <a:cs typeface="Q Khoramshahr" panose="00000400000000000000" pitchFamily="50" charset="-78"/>
              </a:rPr>
              <a:t>سیستم می‌شود و از سوی دیگر موجب </a:t>
            </a:r>
            <a:r>
              <a:rPr lang="fa-IR" sz="1600" dirty="0">
                <a:solidFill>
                  <a:srgbClr val="0000FF"/>
                </a:solidFill>
                <a:cs typeface="Q Khoramshahr" panose="00000400000000000000" pitchFamily="50" charset="-78"/>
              </a:rPr>
              <a:t>آسیب</a:t>
            </a:r>
            <a:r>
              <a:rPr lang="fa-IR" sz="1600" dirty="0">
                <a:cs typeface="Q Khoramshahr" panose="00000400000000000000" pitchFamily="50" charset="-78"/>
              </a:rPr>
              <a:t> می‌شود.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B9CF63-9828-4537-8247-09577F9E6F6C}"/>
              </a:ext>
            </a:extLst>
          </p:cNvPr>
          <p:cNvSpPr txBox="1"/>
          <p:nvPr/>
        </p:nvSpPr>
        <p:spPr>
          <a:xfrm>
            <a:off x="533106" y="6548584"/>
            <a:ext cx="81892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Ref: http://www.kolbeh-keramat.ir</a:t>
            </a:r>
          </a:p>
        </p:txBody>
      </p:sp>
    </p:spTree>
    <p:extLst>
      <p:ext uri="{BB962C8B-B14F-4D97-AF65-F5344CB8AC3E}">
        <p14:creationId xmlns:p14="http://schemas.microsoft.com/office/powerpoint/2010/main" val="34853887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مکتب موقعیت‌طلب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گام سوم پروسه در مکتب امنیتی موقعیت‌طلب: روند اعمال اراده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000" y="1317632"/>
            <a:ext cx="6480000" cy="43947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7367" y="5889957"/>
            <a:ext cx="8189266" cy="31892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1"/>
            <a:r>
              <a:rPr lang="fa-IR" sz="1600" dirty="0">
                <a:cs typeface="Q Khoramshahr" panose="00000400000000000000" pitchFamily="50" charset="-78"/>
              </a:rPr>
              <a:t>3) آسیب صورت گرفته، اراده‌ی سیستم را برای واکنش علیه تهدید صورت گرفته، شکل می‌دهد.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FCE16C-72F7-4EDA-8966-0CA9DF6FB60E}"/>
              </a:ext>
            </a:extLst>
          </p:cNvPr>
          <p:cNvSpPr txBox="1"/>
          <p:nvPr/>
        </p:nvSpPr>
        <p:spPr>
          <a:xfrm>
            <a:off x="533106" y="6548584"/>
            <a:ext cx="81892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Ref: http://www.kolbeh-keramat.ir</a:t>
            </a:r>
          </a:p>
        </p:txBody>
      </p:sp>
    </p:spTree>
    <p:extLst>
      <p:ext uri="{BB962C8B-B14F-4D97-AF65-F5344CB8AC3E}">
        <p14:creationId xmlns:p14="http://schemas.microsoft.com/office/powerpoint/2010/main" val="17354879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مکتب موقعیت‌طلب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گام چهارم پروسه در مکتب امنیتی موقعیت‌طلب: روند اعمال قدرت مبتنی بر قوت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000" y="1317632"/>
            <a:ext cx="6480000" cy="43840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0780" y="5889956"/>
            <a:ext cx="8202440" cy="54705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1"/>
            <a:r>
              <a:rPr lang="fa-IR" sz="1600" dirty="0">
                <a:cs typeface="Q Khoramshahr" panose="00000400000000000000" pitchFamily="50" charset="-78"/>
              </a:rPr>
              <a:t>4) قوت و توانایی ذاتی سیستم، سبب می‌شود ارزش و موقعیت سیستم در مواجهه با تهدید بیرونی با هضم آن  تهدید بالاتر رود.</a:t>
            </a:r>
            <a:br>
              <a:rPr lang="fa-IR" sz="1600" dirty="0">
                <a:cs typeface="Q Khoramshahr" panose="00000400000000000000" pitchFamily="50" charset="-78"/>
              </a:rPr>
            </a:br>
            <a:r>
              <a:rPr lang="fa-IR" sz="1600" dirty="0">
                <a:cs typeface="Q Khoramshahr" panose="00000400000000000000" pitchFamily="50" charset="-78"/>
              </a:rPr>
              <a:t>(با وجود ایجاد آسیب)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5F424A-8667-47C2-88E1-7783E1754750}"/>
              </a:ext>
            </a:extLst>
          </p:cNvPr>
          <p:cNvSpPr txBox="1"/>
          <p:nvPr/>
        </p:nvSpPr>
        <p:spPr>
          <a:xfrm>
            <a:off x="533106" y="6548584"/>
            <a:ext cx="81892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Ref: http://www.kolbeh-keramat.ir</a:t>
            </a:r>
          </a:p>
        </p:txBody>
      </p:sp>
    </p:spTree>
    <p:extLst>
      <p:ext uri="{BB962C8B-B14F-4D97-AF65-F5344CB8AC3E}">
        <p14:creationId xmlns:p14="http://schemas.microsoft.com/office/powerpoint/2010/main" val="210474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صورت‌بندی مکاتب امنیتی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grpSp>
        <p:nvGrpSpPr>
          <p:cNvPr id="15" name="Group 14"/>
          <p:cNvGrpSpPr/>
          <p:nvPr/>
        </p:nvGrpSpPr>
        <p:grpSpPr>
          <a:xfrm>
            <a:off x="1933179" y="1317632"/>
            <a:ext cx="5277642" cy="5059507"/>
            <a:chOff x="1484768" y="1317632"/>
            <a:chExt cx="5277642" cy="505950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1590" y="1317632"/>
              <a:ext cx="4380820" cy="5059507"/>
            </a:xfrm>
            <a:prstGeom prst="rect">
              <a:avLst/>
            </a:prstGeom>
          </p:spPr>
        </p:pic>
        <p:grpSp>
          <p:nvGrpSpPr>
            <p:cNvPr id="14" name="Group 13"/>
            <p:cNvGrpSpPr/>
            <p:nvPr/>
          </p:nvGrpSpPr>
          <p:grpSpPr>
            <a:xfrm>
              <a:off x="1484768" y="1978858"/>
              <a:ext cx="966254" cy="4282629"/>
              <a:chOff x="1484768" y="1978858"/>
              <a:chExt cx="966254" cy="4282629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1484768" y="1978858"/>
                <a:ext cx="966254" cy="1054053"/>
              </a:xfrm>
              <a:prstGeom prst="rect">
                <a:avLst/>
              </a:prstGeom>
              <a:solidFill>
                <a:srgbClr val="66FFCC"/>
              </a:solidFill>
            </p:spPr>
            <p:txBody>
              <a:bodyPr wrap="square" anchor="ctr">
                <a:noAutofit/>
              </a:bodyPr>
              <a:lstStyle/>
              <a:p>
                <a:pPr algn="r" rtl="1"/>
                <a:r>
                  <a:rPr lang="fa-IR" sz="1600" b="1" dirty="0">
                    <a:cs typeface="Q Khoramshahr" panose="00000400000000000000" pitchFamily="50" charset="-78"/>
                  </a:rPr>
                  <a:t>درون‌گرا</a:t>
                </a:r>
                <a:br>
                  <a:rPr lang="fa-IR" sz="1600" dirty="0">
                    <a:cs typeface="Q Khoramshahr" panose="00000400000000000000" pitchFamily="50" charset="-78"/>
                  </a:rPr>
                </a:br>
                <a:endParaRPr lang="fa-IR" sz="1600" dirty="0">
                  <a:cs typeface="Q Khoramshahr" panose="00000400000000000000" pitchFamily="50" charset="-78"/>
                </a:endParaRPr>
              </a:p>
              <a:p>
                <a:pPr algn="r" rtl="1"/>
                <a:r>
                  <a:rPr lang="fa-IR" sz="1600" dirty="0">
                    <a:cs typeface="Q Khoramshahr" panose="00000400000000000000" pitchFamily="50" charset="-78"/>
                  </a:rPr>
                  <a:t>ضربه ‌دومی</a:t>
                </a: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484768" y="3055050"/>
                <a:ext cx="966254" cy="1054053"/>
              </a:xfrm>
              <a:prstGeom prst="rect">
                <a:avLst/>
              </a:prstGeom>
              <a:solidFill>
                <a:srgbClr val="66FFCC"/>
              </a:solidFill>
            </p:spPr>
            <p:txBody>
              <a:bodyPr wrap="square" anchor="ctr">
                <a:noAutofit/>
              </a:bodyPr>
              <a:lstStyle/>
              <a:p>
                <a:pPr algn="r" rtl="1"/>
                <a:r>
                  <a:rPr lang="fa-IR" sz="1600" b="1" dirty="0">
                    <a:cs typeface="Q Khoramshahr" panose="00000400000000000000" pitchFamily="50" charset="-78"/>
                  </a:rPr>
                  <a:t>برون‌گرا</a:t>
                </a:r>
                <a:br>
                  <a:rPr lang="fa-IR" sz="1600" dirty="0">
                    <a:cs typeface="Q Khoramshahr" panose="00000400000000000000" pitchFamily="50" charset="-78"/>
                  </a:rPr>
                </a:br>
                <a:endParaRPr lang="fa-IR" sz="1600" dirty="0">
                  <a:cs typeface="Q Khoramshahr" panose="00000400000000000000" pitchFamily="50" charset="-78"/>
                </a:endParaRPr>
              </a:p>
              <a:p>
                <a:pPr algn="r" rtl="1"/>
                <a:r>
                  <a:rPr lang="fa-IR" sz="1600" dirty="0">
                    <a:cs typeface="Q Khoramshahr" panose="00000400000000000000" pitchFamily="50" charset="-78"/>
                  </a:rPr>
                  <a:t>ضربه اولی</a:t>
                </a: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1484768" y="4131242"/>
                <a:ext cx="966254" cy="1054053"/>
              </a:xfrm>
              <a:prstGeom prst="rect">
                <a:avLst/>
              </a:prstGeom>
              <a:solidFill>
                <a:srgbClr val="66FFCC"/>
              </a:solidFill>
            </p:spPr>
            <p:txBody>
              <a:bodyPr wrap="square" anchor="ctr">
                <a:noAutofit/>
              </a:bodyPr>
              <a:lstStyle/>
              <a:p>
                <a:pPr algn="r" rtl="1"/>
                <a:r>
                  <a:rPr lang="fa-IR" sz="1600" b="1" dirty="0">
                    <a:cs typeface="Q Khoramshahr" panose="00000400000000000000" pitchFamily="50" charset="-78"/>
                  </a:rPr>
                  <a:t>برون‌گرا</a:t>
                </a:r>
                <a:br>
                  <a:rPr lang="fa-IR" sz="1600" dirty="0">
                    <a:cs typeface="Q Khoramshahr" panose="00000400000000000000" pitchFamily="50" charset="-78"/>
                  </a:rPr>
                </a:br>
                <a:endParaRPr lang="fa-IR" sz="1600" dirty="0">
                  <a:cs typeface="Q Khoramshahr" panose="00000400000000000000" pitchFamily="50" charset="-78"/>
                </a:endParaRPr>
              </a:p>
              <a:p>
                <a:pPr algn="r" rtl="1"/>
                <a:r>
                  <a:rPr lang="fa-IR" sz="1200" dirty="0">
                    <a:cs typeface="Q Khoramshahr" panose="00000400000000000000" pitchFamily="50" charset="-78"/>
                  </a:rPr>
                  <a:t>ضربه اولی &gt; ضربه دومی</a:t>
                </a: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484768" y="5207434"/>
                <a:ext cx="966254" cy="1054053"/>
              </a:xfrm>
              <a:prstGeom prst="rect">
                <a:avLst/>
              </a:prstGeom>
              <a:solidFill>
                <a:srgbClr val="66FFCC"/>
              </a:solidFill>
            </p:spPr>
            <p:txBody>
              <a:bodyPr wrap="square" anchor="ctr">
                <a:noAutofit/>
              </a:bodyPr>
              <a:lstStyle/>
              <a:p>
                <a:pPr algn="r" rtl="1"/>
                <a:r>
                  <a:rPr lang="fa-IR" sz="1600" b="1" dirty="0">
                    <a:cs typeface="Q Khoramshahr" panose="00000400000000000000" pitchFamily="50" charset="-78"/>
                  </a:rPr>
                  <a:t>درون‌گرا</a:t>
                </a:r>
                <a:br>
                  <a:rPr lang="fa-IR" sz="1600" dirty="0">
                    <a:cs typeface="Q Khoramshahr" panose="00000400000000000000" pitchFamily="50" charset="-78"/>
                  </a:rPr>
                </a:br>
                <a:endParaRPr lang="fa-IR" sz="1600" dirty="0">
                  <a:cs typeface="Q Khoramshahr" panose="00000400000000000000" pitchFamily="50" charset="-78"/>
                </a:endParaRPr>
              </a:p>
              <a:p>
                <a:pPr algn="r" rtl="1"/>
                <a:r>
                  <a:rPr lang="fa-IR" sz="1600" dirty="0">
                    <a:cs typeface="Q Khoramshahr" panose="00000400000000000000" pitchFamily="50" charset="-78"/>
                  </a:rPr>
                  <a:t>ضربه ‌دومی</a:t>
                </a: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0306E0F-3415-4928-89D2-94AA3ED184DA}"/>
              </a:ext>
            </a:extLst>
          </p:cNvPr>
          <p:cNvSpPr txBox="1"/>
          <p:nvPr/>
        </p:nvSpPr>
        <p:spPr>
          <a:xfrm>
            <a:off x="533106" y="6548584"/>
            <a:ext cx="81892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Ref: http://www.kolbeh-keramat.ir</a:t>
            </a:r>
          </a:p>
        </p:txBody>
      </p:sp>
    </p:spTree>
    <p:extLst>
      <p:ext uri="{BB962C8B-B14F-4D97-AF65-F5344CB8AC3E}">
        <p14:creationId xmlns:p14="http://schemas.microsoft.com/office/powerpoint/2010/main" val="1614512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8406A4-9F65-44BB-B491-EC41BA43E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75" y="2205037"/>
            <a:ext cx="7334250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8756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دکترین امنیت در نسبت با مکاتب امنیتی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67" y="1357003"/>
            <a:ext cx="8189266" cy="48104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FCDB58-7438-4421-9C3E-514355B0959F}"/>
              </a:ext>
            </a:extLst>
          </p:cNvPr>
          <p:cNvSpPr txBox="1"/>
          <p:nvPr/>
        </p:nvSpPr>
        <p:spPr>
          <a:xfrm>
            <a:off x="533106" y="6548584"/>
            <a:ext cx="81892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Ref: http://www.kolbeh-keramat.ir</a:t>
            </a:r>
          </a:p>
        </p:txBody>
      </p:sp>
    </p:spTree>
    <p:extLst>
      <p:ext uri="{BB962C8B-B14F-4D97-AF65-F5344CB8AC3E}">
        <p14:creationId xmlns:p14="http://schemas.microsoft.com/office/powerpoint/2010/main" val="25293408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a-IR" dirty="0"/>
              <a:t>فضای سایبر و امنیت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a-IR" dirty="0"/>
              <a:t>3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a-IR" dirty="0"/>
              <a:t>امنیت فضای سایبر</a:t>
            </a:r>
          </a:p>
        </p:txBody>
      </p:sp>
    </p:spTree>
    <p:extLst>
      <p:ext uri="{BB962C8B-B14F-4D97-AF65-F5344CB8AC3E}">
        <p14:creationId xmlns:p14="http://schemas.microsoft.com/office/powerpoint/2010/main" val="40711520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امنیت فضای سایبر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فراتر از امنیت اطلاعات و امنیت شبکه</a:t>
            </a:r>
          </a:p>
        </p:txBody>
      </p:sp>
      <p:sp>
        <p:nvSpPr>
          <p:cNvPr id="6" name="Rectangle 5"/>
          <p:cNvSpPr/>
          <p:nvPr/>
        </p:nvSpPr>
        <p:spPr>
          <a:xfrm>
            <a:off x="1059255" y="3028083"/>
            <a:ext cx="7025490" cy="118177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/>
          <a:p>
            <a:pPr algn="ctr" rtl="1"/>
            <a:r>
              <a:rPr lang="fa-IR" sz="2400" b="1" dirty="0">
                <a:cs typeface="Q Khoramshahr" panose="00000400000000000000" pitchFamily="50" charset="-78"/>
              </a:rPr>
              <a:t>امنیت فضای سایبر</a:t>
            </a:r>
            <a:br>
              <a:rPr lang="fa-IR" sz="2400" b="1" dirty="0">
                <a:cs typeface="Q Khoramshahr" panose="00000400000000000000" pitchFamily="50" charset="-78"/>
              </a:rPr>
            </a:br>
            <a:r>
              <a:rPr lang="fa-IR" sz="2400" b="1" dirty="0">
                <a:cs typeface="Q Khoramshahr" panose="00000400000000000000" pitchFamily="50" charset="-78"/>
              </a:rPr>
              <a:t>چیزی فراتر از امنیت اطلاعات و امنیت شبکه است.</a:t>
            </a:r>
          </a:p>
        </p:txBody>
      </p:sp>
    </p:spTree>
    <p:extLst>
      <p:ext uri="{BB962C8B-B14F-4D97-AF65-F5344CB8AC3E}">
        <p14:creationId xmlns:p14="http://schemas.microsoft.com/office/powerpoint/2010/main" val="13432000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4CF41-0C44-444F-82B5-F49982C87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مدل پیشنهادی مطالعه‌ی فضای سایبر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E3517D-19E0-4B0E-B738-C1025DB7D3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B2ECBE-7443-4BB5-A82B-5C44476F14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AutoShape 3">
            <a:extLst>
              <a:ext uri="{FF2B5EF4-FFF2-40B4-BE49-F238E27FC236}">
                <a16:creationId xmlns:a16="http://schemas.microsoft.com/office/drawing/2014/main" id="{35B9AF96-E5C7-4E45-B8C5-89DB4D72A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5172" y="4474279"/>
            <a:ext cx="3813656" cy="717176"/>
          </a:xfrm>
          <a:prstGeom prst="bevel">
            <a:avLst>
              <a:gd name="adj" fmla="val 5959"/>
            </a:avLst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زیرساخت</a:t>
            </a:r>
          </a:p>
          <a:p>
            <a:pPr marL="0" marR="0" lvl="0" indent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Infrastructure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935666F7-A76A-4E0C-A8F1-98EF037D82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5172" y="3728528"/>
            <a:ext cx="3813656" cy="717176"/>
          </a:xfrm>
          <a:prstGeom prst="bevel">
            <a:avLst>
              <a:gd name="adj" fmla="val 5959"/>
            </a:avLst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کاربرد</a:t>
            </a:r>
          </a:p>
          <a:p>
            <a:pPr marL="0" marR="0" lvl="0" indent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Application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9CE69494-D9A7-4230-8E81-BD5767DB8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5172" y="2982777"/>
            <a:ext cx="3813656" cy="717176"/>
          </a:xfrm>
          <a:prstGeom prst="bevel">
            <a:avLst>
              <a:gd name="adj" fmla="val 5959"/>
            </a:avLst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انسان</a:t>
            </a:r>
          </a:p>
          <a:p>
            <a:pPr marL="0" marR="0" lvl="0" indent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Human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9" name="AutoShape 3">
            <a:extLst>
              <a:ext uri="{FF2B5EF4-FFF2-40B4-BE49-F238E27FC236}">
                <a16:creationId xmlns:a16="http://schemas.microsoft.com/office/drawing/2014/main" id="{15EA086C-B5B5-4D8A-96D5-A517DA883D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5172" y="2237026"/>
            <a:ext cx="3813656" cy="717176"/>
          </a:xfrm>
          <a:prstGeom prst="bevel">
            <a:avLst>
              <a:gd name="adj" fmla="val 5959"/>
            </a:avLst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دنیا</a:t>
            </a:r>
          </a:p>
          <a:p>
            <a:pPr marL="0" marR="0" lvl="0" indent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World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33526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4CF41-0C44-444F-82B5-F49982C87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مدل پیشنهادی مطالعه‌ی فضای سایبر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E3517D-19E0-4B0E-B738-C1025DB7D3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B2ECBE-7443-4BB5-A82B-5C44476F14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نقش «امنیت»</a:t>
            </a:r>
          </a:p>
        </p:txBody>
      </p:sp>
      <p:sp>
        <p:nvSpPr>
          <p:cNvPr id="6" name="AutoShape 3">
            <a:extLst>
              <a:ext uri="{FF2B5EF4-FFF2-40B4-BE49-F238E27FC236}">
                <a16:creationId xmlns:a16="http://schemas.microsoft.com/office/drawing/2014/main" id="{35B9AF96-E5C7-4E45-B8C5-89DB4D72A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5172" y="4474279"/>
            <a:ext cx="3813656" cy="717176"/>
          </a:xfrm>
          <a:prstGeom prst="bevel">
            <a:avLst>
              <a:gd name="adj" fmla="val 5959"/>
            </a:avLst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زیرساخت</a:t>
            </a:r>
          </a:p>
          <a:p>
            <a:pPr marL="0" marR="0" lvl="0" indent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Infrastructure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935666F7-A76A-4E0C-A8F1-98EF037D82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5172" y="3728528"/>
            <a:ext cx="3813656" cy="717176"/>
          </a:xfrm>
          <a:prstGeom prst="bevel">
            <a:avLst>
              <a:gd name="adj" fmla="val 5959"/>
            </a:avLst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کاربرد</a:t>
            </a:r>
          </a:p>
          <a:p>
            <a:pPr marL="0" marR="0" lvl="0" indent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Application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9CE69494-D9A7-4230-8E81-BD5767DB8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5172" y="2982777"/>
            <a:ext cx="3813656" cy="717176"/>
          </a:xfrm>
          <a:prstGeom prst="bevel">
            <a:avLst>
              <a:gd name="adj" fmla="val 5959"/>
            </a:avLst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انسان</a:t>
            </a:r>
          </a:p>
          <a:p>
            <a:pPr marL="0" marR="0" lvl="0" indent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Human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9" name="AutoShape 3">
            <a:extLst>
              <a:ext uri="{FF2B5EF4-FFF2-40B4-BE49-F238E27FC236}">
                <a16:creationId xmlns:a16="http://schemas.microsoft.com/office/drawing/2014/main" id="{15EA086C-B5B5-4D8A-96D5-A517DA883D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5172" y="2237026"/>
            <a:ext cx="3813656" cy="717176"/>
          </a:xfrm>
          <a:prstGeom prst="bevel">
            <a:avLst>
              <a:gd name="adj" fmla="val 5959"/>
            </a:avLst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دنیا</a:t>
            </a:r>
          </a:p>
          <a:p>
            <a:pPr marL="0" marR="0" lvl="0" indent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World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A18AF1-C54C-44CC-B4C4-07E27FC7ED26}"/>
              </a:ext>
            </a:extLst>
          </p:cNvPr>
          <p:cNvSpPr txBox="1"/>
          <p:nvPr/>
        </p:nvSpPr>
        <p:spPr>
          <a:xfrm>
            <a:off x="600075" y="2334004"/>
            <a:ext cx="1935941" cy="5232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fa-IR" sz="1400" b="1" dirty="0">
                <a:cs typeface="Z Mitra" panose="00000400000000000000" pitchFamily="2" charset="-78"/>
              </a:rPr>
              <a:t>امنیت</a:t>
            </a:r>
            <a:br>
              <a:rPr lang="fa-IR" sz="1400" b="1" dirty="0">
                <a:cs typeface="Z Mitra" panose="00000400000000000000" pitchFamily="2" charset="-78"/>
              </a:rPr>
            </a:br>
            <a:r>
              <a:rPr lang="fa-IR" sz="1400" b="1" dirty="0">
                <a:cs typeface="Z Mitra" panose="00000400000000000000" pitchFamily="2" charset="-78"/>
              </a:rPr>
              <a:t>در نسبت با «دنیا»</a:t>
            </a:r>
            <a:endParaRPr lang="en-US" sz="1400" b="1" dirty="0">
              <a:cs typeface="Z Mitra" panose="00000400000000000000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2FF977-B51D-436D-A6F9-AE078B8A2838}"/>
              </a:ext>
            </a:extLst>
          </p:cNvPr>
          <p:cNvSpPr txBox="1"/>
          <p:nvPr/>
        </p:nvSpPr>
        <p:spPr>
          <a:xfrm>
            <a:off x="600075" y="3079755"/>
            <a:ext cx="1935941" cy="5232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fa-IR" sz="1400" b="1" dirty="0">
                <a:cs typeface="Z Mitra" panose="00000400000000000000" pitchFamily="2" charset="-78"/>
              </a:rPr>
              <a:t>امنیت</a:t>
            </a:r>
            <a:br>
              <a:rPr lang="fa-IR" sz="1400" b="1" dirty="0">
                <a:cs typeface="Z Mitra" panose="00000400000000000000" pitchFamily="2" charset="-78"/>
              </a:rPr>
            </a:br>
            <a:r>
              <a:rPr lang="fa-IR" sz="1400" b="1" dirty="0">
                <a:cs typeface="Z Mitra" panose="00000400000000000000" pitchFamily="2" charset="-78"/>
              </a:rPr>
              <a:t>در نسبت با «انسان»</a:t>
            </a:r>
            <a:endParaRPr lang="en-US" sz="1400" b="1" dirty="0">
              <a:cs typeface="Z Mitra" panose="000004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66117F-C63D-4E39-8108-08EB755A6624}"/>
              </a:ext>
            </a:extLst>
          </p:cNvPr>
          <p:cNvSpPr txBox="1"/>
          <p:nvPr/>
        </p:nvSpPr>
        <p:spPr>
          <a:xfrm>
            <a:off x="600075" y="3825506"/>
            <a:ext cx="1935941" cy="5232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fa-IR" sz="1400" b="1" dirty="0">
                <a:cs typeface="Z Mitra" panose="00000400000000000000" pitchFamily="2" charset="-78"/>
              </a:rPr>
              <a:t>امنیت</a:t>
            </a:r>
            <a:br>
              <a:rPr lang="fa-IR" sz="1400" b="1" dirty="0">
                <a:cs typeface="Z Mitra" panose="00000400000000000000" pitchFamily="2" charset="-78"/>
              </a:rPr>
            </a:br>
            <a:r>
              <a:rPr lang="fa-IR" sz="1400" b="1" dirty="0">
                <a:cs typeface="Z Mitra" panose="00000400000000000000" pitchFamily="2" charset="-78"/>
              </a:rPr>
              <a:t>در نسبت با «کاربرد»</a:t>
            </a:r>
            <a:endParaRPr lang="en-US" sz="1400" b="1" dirty="0">
              <a:cs typeface="Z Mitra" panose="00000400000000000000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0A64C1-F77C-420E-BD8C-BD926189666E}"/>
              </a:ext>
            </a:extLst>
          </p:cNvPr>
          <p:cNvSpPr txBox="1"/>
          <p:nvPr/>
        </p:nvSpPr>
        <p:spPr>
          <a:xfrm>
            <a:off x="600074" y="4571257"/>
            <a:ext cx="1935941" cy="5232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fa-IR" sz="1400" b="1" dirty="0">
                <a:cs typeface="Z Mitra" panose="00000400000000000000" pitchFamily="2" charset="-78"/>
              </a:rPr>
              <a:t>امنیت</a:t>
            </a:r>
            <a:br>
              <a:rPr lang="fa-IR" sz="1400" b="1" dirty="0">
                <a:cs typeface="Z Mitra" panose="00000400000000000000" pitchFamily="2" charset="-78"/>
              </a:rPr>
            </a:br>
            <a:r>
              <a:rPr lang="fa-IR" sz="1400" b="1" dirty="0">
                <a:cs typeface="Z Mitra" panose="00000400000000000000" pitchFamily="2" charset="-78"/>
              </a:rPr>
              <a:t>در نسبت با «زیرساخت»</a:t>
            </a:r>
            <a:endParaRPr lang="en-US" sz="1400" b="1" dirty="0">
              <a:cs typeface="Z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479279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7BE05-C9D0-4A75-9E5D-F968BF407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امنیت در نسبت </a:t>
            </a:r>
            <a:r>
              <a:rPr lang="fa-IR"/>
              <a:t>با زیرساخت</a:t>
            </a:r>
            <a:endParaRPr lang="fa-IR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5C8880-B7B7-47CD-9AD1-2C73174008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DD5724-E4D7-4C2B-B1BC-E5A1BA194F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AutoShape 3">
            <a:extLst>
              <a:ext uri="{FF2B5EF4-FFF2-40B4-BE49-F238E27FC236}">
                <a16:creationId xmlns:a16="http://schemas.microsoft.com/office/drawing/2014/main" id="{2BE1F33B-586B-4571-864B-F3ADDA759B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6348" y="4017158"/>
            <a:ext cx="1598132" cy="399615"/>
          </a:xfrm>
          <a:prstGeom prst="bevel">
            <a:avLst>
              <a:gd name="adj" fmla="val 11943"/>
            </a:avLst>
          </a:prstGeom>
          <a:solidFill>
            <a:srgbClr val="C0000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>
                <a:solidFill>
                  <a:schemeClr val="bg1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امنیت محاسبات</a:t>
            </a:r>
            <a:endParaRPr lang="fa-IR" sz="1100" b="1" dirty="0">
              <a:solidFill>
                <a:schemeClr val="bg1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11D42613-AC7D-4165-AA41-2560BA6D60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0738" y="4013559"/>
            <a:ext cx="1598132" cy="399615"/>
          </a:xfrm>
          <a:prstGeom prst="bevel">
            <a:avLst>
              <a:gd name="adj" fmla="val 11943"/>
            </a:avLst>
          </a:prstGeom>
          <a:solidFill>
            <a:srgbClr val="C0000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>
                <a:solidFill>
                  <a:schemeClr val="bg1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امنیت ارتباطات</a:t>
            </a:r>
            <a:endParaRPr lang="fa-IR" sz="1100" b="1" dirty="0">
              <a:solidFill>
                <a:schemeClr val="bg1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8E56F515-8825-4040-9EDF-175F7908F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5128" y="4009960"/>
            <a:ext cx="1598132" cy="399615"/>
          </a:xfrm>
          <a:prstGeom prst="bevel">
            <a:avLst>
              <a:gd name="adj" fmla="val 11943"/>
            </a:avLst>
          </a:prstGeom>
          <a:solidFill>
            <a:srgbClr val="C0000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>
                <a:solidFill>
                  <a:schemeClr val="bg1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امنیت کنترل</a:t>
            </a:r>
            <a:endParaRPr lang="fa-IR" sz="1100" b="1" dirty="0">
              <a:solidFill>
                <a:schemeClr val="bg1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9" name="AutoShape 3">
            <a:extLst>
              <a:ext uri="{FF2B5EF4-FFF2-40B4-BE49-F238E27FC236}">
                <a16:creationId xmlns:a16="http://schemas.microsoft.com/office/drawing/2014/main" id="{6B4242BC-7EA8-4AE7-B6FA-E01578667C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518" y="4006361"/>
            <a:ext cx="1598132" cy="399615"/>
          </a:xfrm>
          <a:prstGeom prst="bevel">
            <a:avLst>
              <a:gd name="adj" fmla="val 11943"/>
            </a:avLst>
          </a:prstGeom>
          <a:solidFill>
            <a:srgbClr val="C0000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>
                <a:solidFill>
                  <a:schemeClr val="bg1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امنیت اطلاعات</a:t>
            </a:r>
            <a:endParaRPr lang="fa-IR" sz="1100" b="1" dirty="0">
              <a:solidFill>
                <a:schemeClr val="bg1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47590CB-9931-4F82-B0BB-A60290B90B40}"/>
              </a:ext>
            </a:extLst>
          </p:cNvPr>
          <p:cNvCxnSpPr>
            <a:cxnSpLocks/>
          </p:cNvCxnSpPr>
          <p:nvPr/>
        </p:nvCxnSpPr>
        <p:spPr>
          <a:xfrm flipH="1">
            <a:off x="7064342" y="3567777"/>
            <a:ext cx="4242" cy="438584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5331554-462B-4166-9618-96D9EED3F44B}"/>
              </a:ext>
            </a:extLst>
          </p:cNvPr>
          <p:cNvCxnSpPr>
            <a:cxnSpLocks/>
          </p:cNvCxnSpPr>
          <p:nvPr/>
        </p:nvCxnSpPr>
        <p:spPr>
          <a:xfrm flipH="1">
            <a:off x="5395710" y="3567776"/>
            <a:ext cx="4242" cy="438584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9009A52-6238-4EAA-8C69-1E47EA3038C5}"/>
              </a:ext>
            </a:extLst>
          </p:cNvPr>
          <p:cNvCxnSpPr>
            <a:cxnSpLocks/>
          </p:cNvCxnSpPr>
          <p:nvPr/>
        </p:nvCxnSpPr>
        <p:spPr>
          <a:xfrm flipH="1">
            <a:off x="3727078" y="3567775"/>
            <a:ext cx="4242" cy="438584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314394A-F024-40C9-A763-82D64BB7C182}"/>
              </a:ext>
            </a:extLst>
          </p:cNvPr>
          <p:cNvCxnSpPr>
            <a:cxnSpLocks/>
          </p:cNvCxnSpPr>
          <p:nvPr/>
        </p:nvCxnSpPr>
        <p:spPr>
          <a:xfrm flipH="1">
            <a:off x="2058446" y="3567774"/>
            <a:ext cx="4242" cy="438584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utoShape 3">
            <a:extLst>
              <a:ext uri="{FF2B5EF4-FFF2-40B4-BE49-F238E27FC236}">
                <a16:creationId xmlns:a16="http://schemas.microsoft.com/office/drawing/2014/main" id="{FE64A310-8A3D-441E-BE9F-58D6EFD95C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218" y="2062167"/>
            <a:ext cx="6657564" cy="399615"/>
          </a:xfrm>
          <a:prstGeom prst="bevel">
            <a:avLst>
              <a:gd name="adj" fmla="val 11943"/>
            </a:avLst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مؤلفه‌های</a:t>
            </a: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زیرساختی فضای سایبر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15" name="AutoShape 3">
            <a:extLst>
              <a:ext uri="{FF2B5EF4-FFF2-40B4-BE49-F238E27FC236}">
                <a16:creationId xmlns:a16="http://schemas.microsoft.com/office/drawing/2014/main" id="{781BBCE6-954B-48C1-919A-CDBB6D3347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218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محاسبات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Computation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16" name="AutoShape 3">
            <a:extLst>
              <a:ext uri="{FF2B5EF4-FFF2-40B4-BE49-F238E27FC236}">
                <a16:creationId xmlns:a16="http://schemas.microsoft.com/office/drawing/2014/main" id="{32D24921-D21E-433B-90D7-8D219706F3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7609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ارتباطات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Communication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17" name="AutoShape 3">
            <a:extLst>
              <a:ext uri="{FF2B5EF4-FFF2-40B4-BE49-F238E27FC236}">
                <a16:creationId xmlns:a16="http://schemas.microsoft.com/office/drawing/2014/main" id="{1EC6D173-07B3-453F-A7ED-E9BF933EC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کنترل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Control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18" name="AutoShape 3">
            <a:extLst>
              <a:ext uri="{FF2B5EF4-FFF2-40B4-BE49-F238E27FC236}">
                <a16:creationId xmlns:a16="http://schemas.microsoft.com/office/drawing/2014/main" id="{A7E13445-7117-4E86-8A69-DF6CAF0F1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6391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اطلاعات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Information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19" name="AutoShape 3">
            <a:extLst>
              <a:ext uri="{FF2B5EF4-FFF2-40B4-BE49-F238E27FC236}">
                <a16:creationId xmlns:a16="http://schemas.microsoft.com/office/drawing/2014/main" id="{9E393903-F4CF-45D9-9E6B-0D706C0E0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218" y="3192222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پردازش اطلاعات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20" name="AutoShape 3">
            <a:extLst>
              <a:ext uri="{FF2B5EF4-FFF2-40B4-BE49-F238E27FC236}">
                <a16:creationId xmlns:a16="http://schemas.microsoft.com/office/drawing/2014/main" id="{18049A85-00DB-446C-80B6-F52A84E59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7608" y="3192222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انتقال اطلاعات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21" name="AutoShape 3">
            <a:extLst>
              <a:ext uri="{FF2B5EF4-FFF2-40B4-BE49-F238E27FC236}">
                <a16:creationId xmlns:a16="http://schemas.microsoft.com/office/drawing/2014/main" id="{4EF52CBD-21AE-41B5-8EF8-BB51B4536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1998" y="3192222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تغذیه‌ اطلاعات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22" name="AutoShape 3">
            <a:extLst>
              <a:ext uri="{FF2B5EF4-FFF2-40B4-BE49-F238E27FC236}">
                <a16:creationId xmlns:a16="http://schemas.microsoft.com/office/drawing/2014/main" id="{F7000AEC-73C5-4815-9B57-EB4718334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6388" y="3192222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محتوا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126751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8F3AB-809F-4620-99F4-1C7B047A2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فضای سایبر و امنیت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308E5A-BF95-400A-92C5-77610864C4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BACC9B-2A96-45DB-9BEE-03D74CA3C5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8A086E2-37B6-4EB8-9764-E22C054B7E89}"/>
              </a:ext>
            </a:extLst>
          </p:cNvPr>
          <p:cNvGrpSpPr/>
          <p:nvPr/>
        </p:nvGrpSpPr>
        <p:grpSpPr>
          <a:xfrm>
            <a:off x="4816332" y="2291470"/>
            <a:ext cx="3850302" cy="2818539"/>
            <a:chOff x="982301" y="1611522"/>
            <a:chExt cx="7179398" cy="525553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1925DB3-9975-4A26-AD6B-011A451018BE}"/>
                </a:ext>
              </a:extLst>
            </p:cNvPr>
            <p:cNvSpPr/>
            <p:nvPr/>
          </p:nvSpPr>
          <p:spPr>
            <a:xfrm>
              <a:off x="982301" y="1611522"/>
              <a:ext cx="7179398" cy="41645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 sz="9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D42B39D-09F6-4A1F-A350-32BC99A86F71}"/>
                </a:ext>
              </a:extLst>
            </p:cNvPr>
            <p:cNvSpPr/>
            <p:nvPr/>
          </p:nvSpPr>
          <p:spPr>
            <a:xfrm>
              <a:off x="982301" y="5889956"/>
              <a:ext cx="7179398" cy="977105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 rtl="1"/>
              <a:r>
                <a:rPr lang="fa-IR" sz="1200" dirty="0">
                  <a:cs typeface="Q Khoramshahr" panose="00000400000000000000" pitchFamily="50" charset="-78"/>
                </a:rPr>
                <a:t>مسئله، امنیت خود زیرساخت و کاربرد فضای سایبر است.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F33112D-470D-47C9-9340-34FCD392BECF}"/>
                </a:ext>
              </a:extLst>
            </p:cNvPr>
            <p:cNvSpPr/>
            <p:nvPr/>
          </p:nvSpPr>
          <p:spPr>
            <a:xfrm>
              <a:off x="982301" y="1705079"/>
              <a:ext cx="864608" cy="476138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 rtl="1"/>
              <a:r>
                <a:rPr lang="fa-IR" sz="1000" b="1" dirty="0">
                  <a:cs typeface="Q Khoramshahr" panose="00000400000000000000" pitchFamily="50" charset="-78"/>
                </a:rPr>
                <a:t>محیط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D1137DA-B463-4C42-B7A7-53294AD36177}"/>
                </a:ext>
              </a:extLst>
            </p:cNvPr>
            <p:cNvGrpSpPr/>
            <p:nvPr/>
          </p:nvGrpSpPr>
          <p:grpSpPr>
            <a:xfrm>
              <a:off x="1294648" y="2295058"/>
              <a:ext cx="5911910" cy="2797521"/>
              <a:chOff x="1611517" y="2295058"/>
              <a:chExt cx="6247522" cy="2797521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41ECD46-F756-43CF-A6A7-6DD485766E3F}"/>
                  </a:ext>
                </a:extLst>
              </p:cNvPr>
              <p:cNvSpPr/>
              <p:nvPr/>
            </p:nvSpPr>
            <p:spPr>
              <a:xfrm>
                <a:off x="1611517" y="2295058"/>
                <a:ext cx="3920151" cy="279752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a-IR" sz="900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4BBDFC9-7F48-496E-AEBD-C0D041180355}"/>
                  </a:ext>
                </a:extLst>
              </p:cNvPr>
              <p:cNvSpPr/>
              <p:nvPr/>
            </p:nvSpPr>
            <p:spPr>
              <a:xfrm>
                <a:off x="2626959" y="2436231"/>
                <a:ext cx="1889266" cy="476138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algn="ctr" rtl="1"/>
                <a:r>
                  <a:rPr lang="fa-IR" sz="1100" b="1" dirty="0">
                    <a:solidFill>
                      <a:schemeClr val="accent6">
                        <a:lumMod val="50000"/>
                      </a:schemeClr>
                    </a:solidFill>
                    <a:cs typeface="Q Khoramshahr" panose="00000400000000000000" pitchFamily="50" charset="-78"/>
                  </a:rPr>
                  <a:t>فضای سایبر</a:t>
                </a:r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139010C6-4258-4194-8A02-657CD0449319}"/>
                  </a:ext>
                </a:extLst>
              </p:cNvPr>
              <p:cNvGrpSpPr/>
              <p:nvPr/>
            </p:nvGrpSpPr>
            <p:grpSpPr>
              <a:xfrm>
                <a:off x="2919742" y="3386002"/>
                <a:ext cx="1303699" cy="615632"/>
                <a:chOff x="2919742" y="3657606"/>
                <a:chExt cx="1303699" cy="615632"/>
              </a:xfrm>
            </p:grpSpPr>
            <p:sp>
              <p:nvSpPr>
                <p:cNvPr id="17" name="Rounded Rectangle 16">
                  <a:extLst>
                    <a:ext uri="{FF2B5EF4-FFF2-40B4-BE49-F238E27FC236}">
                      <a16:creationId xmlns:a16="http://schemas.microsoft.com/office/drawing/2014/main" id="{18B9C9C0-533C-4450-BF86-C6629CF8D6D0}"/>
                    </a:ext>
                  </a:extLst>
                </p:cNvPr>
                <p:cNvSpPr/>
                <p:nvPr/>
              </p:nvSpPr>
              <p:spPr>
                <a:xfrm>
                  <a:off x="2919742" y="3657606"/>
                  <a:ext cx="1303699" cy="615632"/>
                </a:xfrm>
                <a:prstGeom prst="round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a-IR" sz="900"/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B6AB21F3-F743-471B-86E0-F073C293BB31}"/>
                    </a:ext>
                  </a:extLst>
                </p:cNvPr>
                <p:cNvSpPr/>
                <p:nvPr/>
              </p:nvSpPr>
              <p:spPr>
                <a:xfrm>
                  <a:off x="3139287" y="3763565"/>
                  <a:ext cx="864608" cy="476138"/>
                </a:xfrm>
                <a:prstGeom prst="rect">
                  <a:avLst/>
                </a:prstGeom>
              </p:spPr>
              <p:txBody>
                <a:bodyPr wrap="square">
                  <a:noAutofit/>
                </a:bodyPr>
                <a:lstStyle/>
                <a:p>
                  <a:pPr algn="ctr" rtl="1"/>
                  <a:r>
                    <a:rPr lang="fa-IR" sz="1000" b="1" dirty="0">
                      <a:cs typeface="Q Khoramshahr" panose="00000400000000000000" pitchFamily="50" charset="-78"/>
                    </a:rPr>
                    <a:t>آسیب</a:t>
                  </a:r>
                </a:p>
              </p:txBody>
            </p:sp>
          </p:grpSp>
          <p:sp>
            <p:nvSpPr>
              <p:cNvPr id="13" name="Left Arrow 12">
                <a:extLst>
                  <a:ext uri="{FF2B5EF4-FFF2-40B4-BE49-F238E27FC236}">
                    <a16:creationId xmlns:a16="http://schemas.microsoft.com/office/drawing/2014/main" id="{98F95B12-95FF-49F9-A461-6262A0376F1B}"/>
                  </a:ext>
                </a:extLst>
              </p:cNvPr>
              <p:cNvSpPr/>
              <p:nvPr/>
            </p:nvSpPr>
            <p:spPr>
              <a:xfrm>
                <a:off x="5554300" y="3030241"/>
                <a:ext cx="978408" cy="1327156"/>
              </a:xfrm>
              <a:prstGeom prst="leftArrow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a-IR" sz="900"/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D56F02F8-B89B-4621-91F3-8B1F36AFED62}"/>
                  </a:ext>
                </a:extLst>
              </p:cNvPr>
              <p:cNvGrpSpPr/>
              <p:nvPr/>
            </p:nvGrpSpPr>
            <p:grpSpPr>
              <a:xfrm>
                <a:off x="6555340" y="3367896"/>
                <a:ext cx="1303699" cy="615632"/>
                <a:chOff x="2919742" y="3657606"/>
                <a:chExt cx="1303699" cy="615632"/>
              </a:xfrm>
            </p:grpSpPr>
            <p:sp>
              <p:nvSpPr>
                <p:cNvPr id="15" name="Rounded Rectangle 14">
                  <a:extLst>
                    <a:ext uri="{FF2B5EF4-FFF2-40B4-BE49-F238E27FC236}">
                      <a16:creationId xmlns:a16="http://schemas.microsoft.com/office/drawing/2014/main" id="{9FAA2407-4537-4724-81F1-67794356CCC3}"/>
                    </a:ext>
                  </a:extLst>
                </p:cNvPr>
                <p:cNvSpPr/>
                <p:nvPr/>
              </p:nvSpPr>
              <p:spPr>
                <a:xfrm>
                  <a:off x="2919742" y="3657606"/>
                  <a:ext cx="1303699" cy="615632"/>
                </a:xfrm>
                <a:prstGeom prst="round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a-IR" sz="900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A837894E-568A-402D-A337-F12E36C94F6B}"/>
                    </a:ext>
                  </a:extLst>
                </p:cNvPr>
                <p:cNvSpPr/>
                <p:nvPr/>
              </p:nvSpPr>
              <p:spPr>
                <a:xfrm>
                  <a:off x="3139287" y="3763565"/>
                  <a:ext cx="864608" cy="476138"/>
                </a:xfrm>
                <a:prstGeom prst="rect">
                  <a:avLst/>
                </a:prstGeom>
              </p:spPr>
              <p:txBody>
                <a:bodyPr wrap="square">
                  <a:noAutofit/>
                </a:bodyPr>
                <a:lstStyle/>
                <a:p>
                  <a:pPr algn="ctr" rtl="1"/>
                  <a:r>
                    <a:rPr lang="fa-IR" sz="1000" b="1" dirty="0">
                      <a:solidFill>
                        <a:schemeClr val="bg1"/>
                      </a:solidFill>
                      <a:cs typeface="Q Khoramshahr" panose="00000400000000000000" pitchFamily="50" charset="-78"/>
                    </a:rPr>
                    <a:t>تهدید</a:t>
                  </a:r>
                </a:p>
              </p:txBody>
            </p:sp>
          </p:grp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3D80948-8374-4EBC-BC03-6ABBE9CD4285}"/>
              </a:ext>
            </a:extLst>
          </p:cNvPr>
          <p:cNvGrpSpPr/>
          <p:nvPr/>
        </p:nvGrpSpPr>
        <p:grpSpPr>
          <a:xfrm>
            <a:off x="477367" y="2291470"/>
            <a:ext cx="3850302" cy="2818539"/>
            <a:chOff x="982301" y="1611522"/>
            <a:chExt cx="7179398" cy="525553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0812DEC-6AEC-4FF3-8367-9248EC1598E7}"/>
                </a:ext>
              </a:extLst>
            </p:cNvPr>
            <p:cNvSpPr/>
            <p:nvPr/>
          </p:nvSpPr>
          <p:spPr>
            <a:xfrm>
              <a:off x="982301" y="1611522"/>
              <a:ext cx="7179398" cy="41645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 sz="90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20DC5AA-BFB4-4DDA-81E3-9E62686EB55E}"/>
                </a:ext>
              </a:extLst>
            </p:cNvPr>
            <p:cNvSpPr/>
            <p:nvPr/>
          </p:nvSpPr>
          <p:spPr>
            <a:xfrm>
              <a:off x="982301" y="5889956"/>
              <a:ext cx="7179398" cy="977105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 rtl="1"/>
              <a:r>
                <a:rPr lang="fa-IR" sz="1200" dirty="0">
                  <a:cs typeface="Q Khoramshahr" panose="00000400000000000000" pitchFamily="50" charset="-78"/>
                </a:rPr>
                <a:t>مسئله امنیت سیستم دیگر (سیستم هدف) است </a:t>
              </a:r>
              <a:br>
                <a:rPr lang="fa-IR" sz="1200" dirty="0">
                  <a:cs typeface="Q Khoramshahr" panose="00000400000000000000" pitchFamily="50" charset="-78"/>
                </a:rPr>
              </a:br>
              <a:r>
                <a:rPr lang="fa-IR" sz="1200" dirty="0">
                  <a:cs typeface="Q Khoramshahr" panose="00000400000000000000" pitchFamily="50" charset="-78"/>
                </a:rPr>
                <a:t>که با تهدیدی از سوی فضای سایبر مواجه می‌شود.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F974E8F-0CF2-44E8-ACF6-EC52ED6433B1}"/>
                </a:ext>
              </a:extLst>
            </p:cNvPr>
            <p:cNvSpPr/>
            <p:nvPr/>
          </p:nvSpPr>
          <p:spPr>
            <a:xfrm>
              <a:off x="982301" y="1705079"/>
              <a:ext cx="864608" cy="476138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 rtl="1"/>
              <a:r>
                <a:rPr lang="fa-IR" sz="1000" b="1" dirty="0">
                  <a:cs typeface="Q Khoramshahr" panose="00000400000000000000" pitchFamily="50" charset="-78"/>
                </a:rPr>
                <a:t>محیط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A192DBE-D628-45BE-A632-6061B1A36018}"/>
                </a:ext>
              </a:extLst>
            </p:cNvPr>
            <p:cNvSpPr/>
            <p:nvPr/>
          </p:nvSpPr>
          <p:spPr>
            <a:xfrm>
              <a:off x="1294648" y="2295058"/>
              <a:ext cx="3709564" cy="279752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a-IR" sz="90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46ADAD3-107B-42A6-8BC3-49AD667E58C8}"/>
                </a:ext>
              </a:extLst>
            </p:cNvPr>
            <p:cNvSpPr/>
            <p:nvPr/>
          </p:nvSpPr>
          <p:spPr>
            <a:xfrm>
              <a:off x="2423975" y="2436232"/>
              <a:ext cx="1450908" cy="476138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 rtl="1"/>
              <a:r>
                <a:rPr lang="fa-IR" sz="1050" b="1" dirty="0">
                  <a:cs typeface="Q Khoramshahr" panose="00000400000000000000" pitchFamily="50" charset="-78"/>
                </a:rPr>
                <a:t>فضای سایبر</a:t>
              </a:r>
              <a:endParaRPr lang="fa-IR" sz="1050" dirty="0">
                <a:cs typeface="Q Khoramshahr" panose="00000400000000000000" pitchFamily="50" charset="-78"/>
              </a:endParaRPr>
            </a:p>
          </p:txBody>
        </p:sp>
        <p:sp>
          <p:nvSpPr>
            <p:cNvPr id="24" name="Left Arrow 10">
              <a:extLst>
                <a:ext uri="{FF2B5EF4-FFF2-40B4-BE49-F238E27FC236}">
                  <a16:creationId xmlns:a16="http://schemas.microsoft.com/office/drawing/2014/main" id="{9675ED81-E3A4-4202-A565-EFA5685939BC}"/>
                </a:ext>
              </a:extLst>
            </p:cNvPr>
            <p:cNvSpPr/>
            <p:nvPr/>
          </p:nvSpPr>
          <p:spPr>
            <a:xfrm flipH="1">
              <a:off x="4734941" y="3030241"/>
              <a:ext cx="1216535" cy="1327156"/>
            </a:xfrm>
            <a:prstGeom prst="leftArrow">
              <a:avLst>
                <a:gd name="adj1" fmla="val 50000"/>
                <a:gd name="adj2" fmla="val 40325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a-IR" sz="900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415C26D-8684-406D-841C-B923631116B5}"/>
                </a:ext>
              </a:extLst>
            </p:cNvPr>
            <p:cNvGrpSpPr/>
            <p:nvPr/>
          </p:nvGrpSpPr>
          <p:grpSpPr>
            <a:xfrm>
              <a:off x="3558510" y="3386002"/>
              <a:ext cx="1233665" cy="615632"/>
              <a:chOff x="2919742" y="3657606"/>
              <a:chExt cx="1303699" cy="615632"/>
            </a:xfrm>
          </p:grpSpPr>
          <p:sp>
            <p:nvSpPr>
              <p:cNvPr id="26" name="Rounded Rectangle 12">
                <a:extLst>
                  <a:ext uri="{FF2B5EF4-FFF2-40B4-BE49-F238E27FC236}">
                    <a16:creationId xmlns:a16="http://schemas.microsoft.com/office/drawing/2014/main" id="{D113CD3B-827F-46D0-BF5F-0DF0754FF207}"/>
                  </a:ext>
                </a:extLst>
              </p:cNvPr>
              <p:cNvSpPr/>
              <p:nvPr/>
            </p:nvSpPr>
            <p:spPr>
              <a:xfrm>
                <a:off x="2919742" y="3657606"/>
                <a:ext cx="1303699" cy="615632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a-IR" sz="900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B8BC1C4-D55A-4912-8DB6-96E33C2D085A}"/>
                  </a:ext>
                </a:extLst>
              </p:cNvPr>
              <p:cNvSpPr/>
              <p:nvPr/>
            </p:nvSpPr>
            <p:spPr>
              <a:xfrm>
                <a:off x="3139287" y="3763565"/>
                <a:ext cx="864608" cy="476138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algn="ctr" rtl="1"/>
                <a:r>
                  <a:rPr lang="fa-IR" sz="1000" b="1" dirty="0">
                    <a:solidFill>
                      <a:schemeClr val="bg1"/>
                    </a:solidFill>
                    <a:cs typeface="Q Khoramshahr" panose="00000400000000000000" pitchFamily="50" charset="-78"/>
                  </a:rPr>
                  <a:t>تهدید</a:t>
                </a:r>
              </a:p>
            </p:txBody>
          </p:sp>
        </p:grp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823232E-2A27-4EFB-8ED7-2DCE72F0980C}"/>
                </a:ext>
              </a:extLst>
            </p:cNvPr>
            <p:cNvSpPr/>
            <p:nvPr/>
          </p:nvSpPr>
          <p:spPr>
            <a:xfrm>
              <a:off x="5951476" y="2295058"/>
              <a:ext cx="1933430" cy="279752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a-IR" sz="900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A474818-28A3-4376-83D8-C588E534A4FD}"/>
                </a:ext>
              </a:extLst>
            </p:cNvPr>
            <p:cNvGrpSpPr/>
            <p:nvPr/>
          </p:nvGrpSpPr>
          <p:grpSpPr>
            <a:xfrm>
              <a:off x="6301358" y="3422214"/>
              <a:ext cx="1233665" cy="615632"/>
              <a:chOff x="2919742" y="3657606"/>
              <a:chExt cx="1303699" cy="615632"/>
            </a:xfrm>
          </p:grpSpPr>
          <p:sp>
            <p:nvSpPr>
              <p:cNvPr id="30" name="Rounded Rectangle 16">
                <a:extLst>
                  <a:ext uri="{FF2B5EF4-FFF2-40B4-BE49-F238E27FC236}">
                    <a16:creationId xmlns:a16="http://schemas.microsoft.com/office/drawing/2014/main" id="{32E7D35C-E6CD-4885-9161-6EAA55CDDDAF}"/>
                  </a:ext>
                </a:extLst>
              </p:cNvPr>
              <p:cNvSpPr/>
              <p:nvPr/>
            </p:nvSpPr>
            <p:spPr>
              <a:xfrm>
                <a:off x="2919742" y="3657606"/>
                <a:ext cx="1303699" cy="615632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a-IR" sz="900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B22654-3C8A-4644-8722-1F53553E6288}"/>
                  </a:ext>
                </a:extLst>
              </p:cNvPr>
              <p:cNvSpPr/>
              <p:nvPr/>
            </p:nvSpPr>
            <p:spPr>
              <a:xfrm>
                <a:off x="3139287" y="3763565"/>
                <a:ext cx="864608" cy="476138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algn="ctr" rtl="1"/>
                <a:r>
                  <a:rPr lang="fa-IR" sz="1000" b="1" dirty="0">
                    <a:cs typeface="Q Khoramshahr" panose="00000400000000000000" pitchFamily="50" charset="-78"/>
                  </a:rPr>
                  <a:t>آسیب</a:t>
                </a:r>
              </a:p>
            </p:txBody>
          </p:sp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917FA96-0F32-49C1-BD4D-7E07DF60530D}"/>
                </a:ext>
              </a:extLst>
            </p:cNvPr>
            <p:cNvSpPr/>
            <p:nvPr/>
          </p:nvSpPr>
          <p:spPr>
            <a:xfrm>
              <a:off x="6301357" y="2429206"/>
              <a:ext cx="1233667" cy="601034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 rtl="1"/>
              <a:r>
                <a:rPr lang="fa-IR" sz="900" b="1" dirty="0">
                  <a:cs typeface="Q Khoramshahr" panose="00000400000000000000" pitchFamily="50" charset="-78"/>
                </a:rPr>
                <a:t>سیستم</a:t>
              </a:r>
              <a:br>
                <a:rPr lang="fa-IR" sz="900" b="1" dirty="0">
                  <a:cs typeface="Q Khoramshahr" panose="00000400000000000000" pitchFamily="50" charset="-78"/>
                </a:rPr>
              </a:br>
              <a:r>
                <a:rPr lang="fa-IR" sz="900" dirty="0">
                  <a:cs typeface="Q Khoramshahr" panose="00000400000000000000" pitchFamily="50" charset="-78"/>
                </a:rPr>
                <a:t>هدف</a:t>
              </a:r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E6F8810-BA60-4C49-8BF9-D81C1140DB67}"/>
              </a:ext>
            </a:extLst>
          </p:cNvPr>
          <p:cNvCxnSpPr/>
          <p:nvPr/>
        </p:nvCxnSpPr>
        <p:spPr>
          <a:xfrm>
            <a:off x="4572000" y="1457325"/>
            <a:ext cx="0" cy="43148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08416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امنیت فضای سایبر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Rectangle 5"/>
          <p:cNvSpPr/>
          <p:nvPr/>
        </p:nvSpPr>
        <p:spPr>
          <a:xfrm>
            <a:off x="982301" y="1611522"/>
            <a:ext cx="7179398" cy="41645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Rectangle 6"/>
          <p:cNvSpPr/>
          <p:nvPr/>
        </p:nvSpPr>
        <p:spPr>
          <a:xfrm>
            <a:off x="982301" y="5889957"/>
            <a:ext cx="7179398" cy="31892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1"/>
            <a:r>
              <a:rPr lang="fa-IR" sz="1600" dirty="0">
                <a:cs typeface="Q Khoramshahr" panose="00000400000000000000" pitchFamily="50" charset="-78"/>
              </a:rPr>
              <a:t>مسئله، امنیت خود زیرساخت و کاربرد فضای سایبر است.</a:t>
            </a:r>
          </a:p>
        </p:txBody>
      </p:sp>
      <p:sp>
        <p:nvSpPr>
          <p:cNvPr id="8" name="Rectangle 7"/>
          <p:cNvSpPr/>
          <p:nvPr/>
        </p:nvSpPr>
        <p:spPr>
          <a:xfrm>
            <a:off x="982301" y="1705079"/>
            <a:ext cx="864608" cy="47613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1"/>
            <a:r>
              <a:rPr lang="fa-IR" sz="2000" b="1" dirty="0">
                <a:cs typeface="Q Khoramshahr" panose="00000400000000000000" pitchFamily="50" charset="-78"/>
              </a:rPr>
              <a:t>محیط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294648" y="2295058"/>
            <a:ext cx="5911910" cy="2797521"/>
            <a:chOff x="1611517" y="2295058"/>
            <a:chExt cx="6247522" cy="2797521"/>
          </a:xfrm>
        </p:grpSpPr>
        <p:sp>
          <p:nvSpPr>
            <p:cNvPr id="10" name="Oval 9"/>
            <p:cNvSpPr/>
            <p:nvPr/>
          </p:nvSpPr>
          <p:spPr>
            <a:xfrm>
              <a:off x="1611517" y="2295058"/>
              <a:ext cx="3920151" cy="279752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a-IR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843224" y="2436232"/>
              <a:ext cx="1456735" cy="476138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 rtl="1"/>
              <a:r>
                <a:rPr lang="fa-IR" sz="2000" b="1" dirty="0">
                  <a:solidFill>
                    <a:schemeClr val="accent6">
                      <a:lumMod val="50000"/>
                    </a:schemeClr>
                  </a:solidFill>
                  <a:cs typeface="Q Khoramshahr" panose="00000400000000000000" pitchFamily="50" charset="-78"/>
                </a:rPr>
                <a:t>فضای سایبر</a:t>
              </a: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2919742" y="3386002"/>
              <a:ext cx="1303699" cy="615632"/>
              <a:chOff x="2919742" y="3657606"/>
              <a:chExt cx="1303699" cy="615632"/>
            </a:xfrm>
          </p:grpSpPr>
          <p:sp>
            <p:nvSpPr>
              <p:cNvPr id="17" name="Rounded Rectangle 16"/>
              <p:cNvSpPr/>
              <p:nvPr/>
            </p:nvSpPr>
            <p:spPr>
              <a:xfrm>
                <a:off x="2919742" y="3657606"/>
                <a:ext cx="1303699" cy="615632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a-IR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3139287" y="3763565"/>
                <a:ext cx="864608" cy="476138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algn="ctr" rtl="1"/>
                <a:r>
                  <a:rPr lang="fa-IR" sz="2000" b="1" dirty="0">
                    <a:cs typeface="Q Khoramshahr" panose="00000400000000000000" pitchFamily="50" charset="-78"/>
                  </a:rPr>
                  <a:t>آسیب</a:t>
                </a:r>
              </a:p>
            </p:txBody>
          </p:sp>
        </p:grpSp>
        <p:sp>
          <p:nvSpPr>
            <p:cNvPr id="13" name="Left Arrow 12"/>
            <p:cNvSpPr/>
            <p:nvPr/>
          </p:nvSpPr>
          <p:spPr>
            <a:xfrm>
              <a:off x="5554300" y="3030241"/>
              <a:ext cx="978408" cy="1327156"/>
            </a:xfrm>
            <a:prstGeom prst="lef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a-IR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6555340" y="3367896"/>
              <a:ext cx="1303699" cy="615632"/>
              <a:chOff x="2919742" y="3657606"/>
              <a:chExt cx="1303699" cy="615632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2919742" y="3657606"/>
                <a:ext cx="1303699" cy="615632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a-IR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139287" y="3763565"/>
                <a:ext cx="864608" cy="476138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algn="ctr" rtl="1"/>
                <a:r>
                  <a:rPr lang="fa-IR" sz="2000" b="1" dirty="0">
                    <a:solidFill>
                      <a:schemeClr val="bg1"/>
                    </a:solidFill>
                    <a:cs typeface="Q Khoramshahr" panose="00000400000000000000" pitchFamily="50" charset="-78"/>
                  </a:rPr>
                  <a:t>تهدید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307279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امنیت زیرساخت و کاربرد فضای سایبر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11" name="Cube 10"/>
          <p:cNvSpPr/>
          <p:nvPr/>
        </p:nvSpPr>
        <p:spPr>
          <a:xfrm>
            <a:off x="1174449" y="2417270"/>
            <a:ext cx="6795102" cy="2396545"/>
          </a:xfrm>
          <a:prstGeom prst="cube">
            <a:avLst>
              <a:gd name="adj" fmla="val 39038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/>
          </a:p>
        </p:txBody>
      </p:sp>
      <p:grpSp>
        <p:nvGrpSpPr>
          <p:cNvPr id="3" name="Group 2"/>
          <p:cNvGrpSpPr/>
          <p:nvPr/>
        </p:nvGrpSpPr>
        <p:grpSpPr>
          <a:xfrm>
            <a:off x="1174450" y="3379463"/>
            <a:ext cx="5844488" cy="1434352"/>
            <a:chOff x="619686" y="1559721"/>
            <a:chExt cx="7529231" cy="1434352"/>
          </a:xfrm>
        </p:grpSpPr>
        <p:sp>
          <p:nvSpPr>
            <p:cNvPr id="6" name="AutoShape 3"/>
            <p:cNvSpPr>
              <a:spLocks noChangeArrowheads="1"/>
            </p:cNvSpPr>
            <p:nvPr/>
          </p:nvSpPr>
          <p:spPr bwMode="auto">
            <a:xfrm>
              <a:off x="619687" y="2276897"/>
              <a:ext cx="1882307" cy="717176"/>
            </a:xfrm>
            <a:prstGeom prst="bevel">
              <a:avLst>
                <a:gd name="adj" fmla="val 5959"/>
              </a:avLst>
            </a:prstGeom>
            <a:solidFill>
              <a:srgbClr val="92D050"/>
            </a:solidFill>
            <a:ln>
              <a:noFill/>
            </a:ln>
            <a:effectLst/>
          </p:spPr>
          <p:txBody>
            <a:bodyPr vert="horz" wrap="square" lIns="36576" tIns="72000" rIns="36576" bIns="36576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Q Khoramshahr" panose="00000400000000000000" pitchFamily="50" charset="-78"/>
                </a:rPr>
                <a:t>محاسبات</a:t>
              </a:r>
            </a:p>
            <a:p>
              <a:pPr marL="0" marR="0" lvl="0" indent="0" algn="ctr" defTabSz="914400" rtl="1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endParaRPr>
            </a:p>
            <a:p>
              <a:pPr marL="0" marR="0" lvl="0" indent="0" algn="ctr" defTabSz="914400" rtl="1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CE" panose="02040603030405090304" pitchFamily="18" charset="0"/>
                  <a:ea typeface="+mn-ea"/>
                  <a:cs typeface="Q Khoramshahr" panose="00000400000000000000" pitchFamily="50" charset="-78"/>
                </a:rPr>
                <a:t>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CE" panose="02040603030405090304" pitchFamily="18" charset="0"/>
                  <a:ea typeface="+mn-ea"/>
                  <a:cs typeface="Q Khoramshahr" panose="00000400000000000000" pitchFamily="50" charset="-78"/>
                </a:rPr>
                <a:t>Computation</a:t>
              </a:r>
              <a:endParaRPr kumimoji="0" lang="fa-IR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endParaRPr>
            </a:p>
          </p:txBody>
        </p:sp>
        <p:sp>
          <p:nvSpPr>
            <p:cNvPr id="7" name="AutoShape 3"/>
            <p:cNvSpPr>
              <a:spLocks noChangeArrowheads="1"/>
            </p:cNvSpPr>
            <p:nvPr/>
          </p:nvSpPr>
          <p:spPr bwMode="auto">
            <a:xfrm>
              <a:off x="2501995" y="2276897"/>
              <a:ext cx="1882307" cy="717176"/>
            </a:xfrm>
            <a:prstGeom prst="bevel">
              <a:avLst>
                <a:gd name="adj" fmla="val 5959"/>
              </a:avLst>
            </a:prstGeom>
            <a:solidFill>
              <a:srgbClr val="92D050"/>
            </a:solidFill>
            <a:ln>
              <a:noFill/>
            </a:ln>
            <a:effectLst/>
          </p:spPr>
          <p:txBody>
            <a:bodyPr vert="horz" wrap="square" lIns="36576" tIns="72000" rIns="36576" bIns="36576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Q Khoramshahr" panose="00000400000000000000" pitchFamily="50" charset="-78"/>
                </a:rPr>
                <a:t>ارتباطات</a:t>
              </a:r>
            </a:p>
            <a:p>
              <a:pPr marL="0" marR="0" lvl="0" indent="0" algn="ctr" defTabSz="914400" rtl="1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endParaRPr>
            </a:p>
            <a:p>
              <a:pPr marL="0" marR="0" lvl="0" indent="0" algn="ctr" defTabSz="914400" rtl="1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CE" panose="02040603030405090304" pitchFamily="18" charset="0"/>
                  <a:ea typeface="+mn-ea"/>
                  <a:cs typeface="Q Khoramshahr" panose="00000400000000000000" pitchFamily="50" charset="-78"/>
                </a:rPr>
                <a:t>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CE" panose="02040603030405090304" pitchFamily="18" charset="0"/>
                  <a:ea typeface="+mn-ea"/>
                  <a:cs typeface="Q Khoramshahr" panose="00000400000000000000" pitchFamily="50" charset="-78"/>
                </a:rPr>
                <a:t>Communication</a:t>
              </a:r>
              <a:endParaRPr kumimoji="0" lang="fa-IR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endParaRPr>
            </a:p>
          </p:txBody>
        </p:sp>
        <p:sp>
          <p:nvSpPr>
            <p:cNvPr id="8" name="AutoShape 3"/>
            <p:cNvSpPr>
              <a:spLocks noChangeArrowheads="1"/>
            </p:cNvSpPr>
            <p:nvPr/>
          </p:nvSpPr>
          <p:spPr bwMode="auto">
            <a:xfrm>
              <a:off x="4384302" y="2276897"/>
              <a:ext cx="1882307" cy="717176"/>
            </a:xfrm>
            <a:prstGeom prst="bevel">
              <a:avLst>
                <a:gd name="adj" fmla="val 5959"/>
              </a:avLst>
            </a:prstGeom>
            <a:solidFill>
              <a:srgbClr val="92D050"/>
            </a:solidFill>
            <a:ln>
              <a:noFill/>
            </a:ln>
            <a:effectLst/>
          </p:spPr>
          <p:txBody>
            <a:bodyPr vert="horz" wrap="square" lIns="36576" tIns="72000" rIns="36576" bIns="36576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Q Khoramshahr" panose="00000400000000000000" pitchFamily="50" charset="-78"/>
                </a:rPr>
                <a:t>کنترل</a:t>
              </a:r>
            </a:p>
            <a:p>
              <a:pPr marL="0" marR="0" lvl="0" indent="0" algn="ctr" defTabSz="914400" rtl="1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endParaRPr>
            </a:p>
            <a:p>
              <a:pPr marL="0" marR="0" lvl="0" indent="0" algn="ctr" defTabSz="914400" rtl="1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CE" panose="02040603030405090304" pitchFamily="18" charset="0"/>
                  <a:ea typeface="+mn-ea"/>
                  <a:cs typeface="Q Khoramshahr" panose="00000400000000000000" pitchFamily="50" charset="-78"/>
                </a:rPr>
                <a:t>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CE" panose="02040603030405090304" pitchFamily="18" charset="0"/>
                  <a:ea typeface="+mn-ea"/>
                  <a:cs typeface="Q Khoramshahr" panose="00000400000000000000" pitchFamily="50" charset="-78"/>
                </a:rPr>
                <a:t>Control</a:t>
              </a:r>
              <a:endParaRPr kumimoji="0" lang="fa-IR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endParaRPr>
            </a:p>
          </p:txBody>
        </p:sp>
        <p:sp>
          <p:nvSpPr>
            <p:cNvPr id="9" name="AutoShape 3"/>
            <p:cNvSpPr>
              <a:spLocks noChangeArrowheads="1"/>
            </p:cNvSpPr>
            <p:nvPr/>
          </p:nvSpPr>
          <p:spPr bwMode="auto">
            <a:xfrm>
              <a:off x="6266610" y="2276897"/>
              <a:ext cx="1882307" cy="717176"/>
            </a:xfrm>
            <a:prstGeom prst="bevel">
              <a:avLst>
                <a:gd name="adj" fmla="val 5959"/>
              </a:avLst>
            </a:prstGeom>
            <a:solidFill>
              <a:srgbClr val="92D050"/>
            </a:solidFill>
            <a:ln>
              <a:noFill/>
            </a:ln>
            <a:effectLst/>
          </p:spPr>
          <p:txBody>
            <a:bodyPr vert="horz" wrap="square" lIns="36576" tIns="72000" rIns="36576" bIns="36576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Q Khoramshahr" panose="00000400000000000000" pitchFamily="50" charset="-78"/>
                </a:rPr>
                <a:t>اطلاعات</a:t>
              </a:r>
            </a:p>
            <a:p>
              <a:pPr marL="0" marR="0" lvl="0" indent="0" algn="ctr" defTabSz="914400" rtl="1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endParaRPr>
            </a:p>
            <a:p>
              <a:pPr marL="0" marR="0" lvl="0" indent="0" algn="ctr" defTabSz="914400" rtl="1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CE" panose="02040603030405090304" pitchFamily="18" charset="0"/>
                  <a:ea typeface="+mn-ea"/>
                  <a:cs typeface="Q Khoramshahr" panose="00000400000000000000" pitchFamily="50" charset="-78"/>
                </a:rPr>
                <a:t>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CE" panose="02040603030405090304" pitchFamily="18" charset="0"/>
                  <a:ea typeface="+mn-ea"/>
                  <a:cs typeface="Q Khoramshahr" panose="00000400000000000000" pitchFamily="50" charset="-78"/>
                </a:rPr>
                <a:t>Information</a:t>
              </a:r>
              <a:endParaRPr kumimoji="0" lang="fa-IR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endParaRPr>
            </a:p>
          </p:txBody>
        </p:sp>
        <p:sp>
          <p:nvSpPr>
            <p:cNvPr id="10" name="AutoShape 3"/>
            <p:cNvSpPr>
              <a:spLocks noChangeArrowheads="1"/>
            </p:cNvSpPr>
            <p:nvPr/>
          </p:nvSpPr>
          <p:spPr bwMode="auto">
            <a:xfrm>
              <a:off x="619686" y="1559721"/>
              <a:ext cx="7529231" cy="717176"/>
            </a:xfrm>
            <a:prstGeom prst="bevel">
              <a:avLst>
                <a:gd name="adj" fmla="val 5959"/>
              </a:avLst>
            </a:prstGeom>
            <a:solidFill>
              <a:srgbClr val="92D050"/>
            </a:solidFill>
            <a:ln>
              <a:noFill/>
            </a:ln>
            <a:effectLst/>
          </p:spPr>
          <p:txBody>
            <a:bodyPr vert="horz" wrap="square" lIns="36576" tIns="72000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کاربرد</a:t>
              </a: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endParaRPr lang="fa-IR" sz="9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Application</a:t>
              </a:r>
              <a:endParaRPr lang="fa-IR" sz="105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 rot="20797341">
            <a:off x="7099656" y="3276386"/>
            <a:ext cx="806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lantUp">
              <a:avLst>
                <a:gd name="adj" fmla="val 41421"/>
              </a:avLst>
            </a:prstTxWarp>
            <a:spAutoFit/>
          </a:bodyPr>
          <a:lstStyle/>
          <a:p>
            <a:pPr algn="ctr"/>
            <a:r>
              <a:rPr lang="fa-IR" sz="5400" b="1" i="1" dirty="0">
                <a:ln w="22225">
                  <a:noFill/>
                  <a:prstDash val="solid"/>
                </a:ln>
                <a:solidFill>
                  <a:schemeClr val="bg1"/>
                </a:solidFill>
                <a:cs typeface="Q Khoramshahr" panose="00000400000000000000" pitchFamily="50" charset="-78"/>
              </a:rPr>
              <a:t>امنیت</a:t>
            </a:r>
            <a:endParaRPr lang="en-US" sz="5400" b="1" i="1" dirty="0">
              <a:ln w="22225">
                <a:noFill/>
                <a:prstDash val="solid"/>
              </a:ln>
              <a:solidFill>
                <a:schemeClr val="bg1"/>
              </a:solidFill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074430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امنیت فضای سایبر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امنیت اطلاعات</a:t>
            </a:r>
          </a:p>
        </p:txBody>
      </p:sp>
      <p:sp>
        <p:nvSpPr>
          <p:cNvPr id="6" name="Rectangle 5"/>
          <p:cNvSpPr/>
          <p:nvPr/>
        </p:nvSpPr>
        <p:spPr>
          <a:xfrm>
            <a:off x="982301" y="1611522"/>
            <a:ext cx="7179398" cy="41645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Rectangle 6"/>
          <p:cNvSpPr/>
          <p:nvPr/>
        </p:nvSpPr>
        <p:spPr>
          <a:xfrm>
            <a:off x="982301" y="5889957"/>
            <a:ext cx="7179398" cy="31892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1"/>
            <a:r>
              <a:rPr lang="fa-IR" sz="1600" dirty="0">
                <a:cs typeface="Q Khoramshahr" panose="00000400000000000000" pitchFamily="50" charset="-78"/>
              </a:rPr>
              <a:t>امنیت رکن اطلاعات</a:t>
            </a:r>
          </a:p>
        </p:txBody>
      </p:sp>
      <p:sp>
        <p:nvSpPr>
          <p:cNvPr id="8" name="Rectangle 7"/>
          <p:cNvSpPr/>
          <p:nvPr/>
        </p:nvSpPr>
        <p:spPr>
          <a:xfrm>
            <a:off x="982301" y="1705079"/>
            <a:ext cx="864608" cy="47613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1"/>
            <a:r>
              <a:rPr lang="fa-IR" sz="2000" b="1" dirty="0">
                <a:cs typeface="Q Khoramshahr" panose="00000400000000000000" pitchFamily="50" charset="-78"/>
              </a:rPr>
              <a:t>محیط</a:t>
            </a:r>
          </a:p>
        </p:txBody>
      </p:sp>
      <p:sp>
        <p:nvSpPr>
          <p:cNvPr id="10" name="Oval 9"/>
          <p:cNvSpPr/>
          <p:nvPr/>
        </p:nvSpPr>
        <p:spPr>
          <a:xfrm>
            <a:off x="1294648" y="2295058"/>
            <a:ext cx="3709564" cy="279752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/>
          </a:p>
        </p:txBody>
      </p:sp>
      <p:sp>
        <p:nvSpPr>
          <p:cNvPr id="13" name="Left Arrow 12"/>
          <p:cNvSpPr/>
          <p:nvPr/>
        </p:nvSpPr>
        <p:spPr>
          <a:xfrm>
            <a:off x="5025628" y="3030241"/>
            <a:ext cx="925849" cy="1327156"/>
          </a:xfrm>
          <a:prstGeom prst="lef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/>
          </a:p>
        </p:txBody>
      </p:sp>
      <p:grpSp>
        <p:nvGrpSpPr>
          <p:cNvPr id="14" name="Group 13"/>
          <p:cNvGrpSpPr/>
          <p:nvPr/>
        </p:nvGrpSpPr>
        <p:grpSpPr>
          <a:xfrm>
            <a:off x="5972893" y="3367896"/>
            <a:ext cx="1233665" cy="615632"/>
            <a:chOff x="2919742" y="3657606"/>
            <a:chExt cx="1303699" cy="615632"/>
          </a:xfrm>
        </p:grpSpPr>
        <p:sp>
          <p:nvSpPr>
            <p:cNvPr id="15" name="Rounded Rectangle 14"/>
            <p:cNvSpPr/>
            <p:nvPr/>
          </p:nvSpPr>
          <p:spPr>
            <a:xfrm>
              <a:off x="2919742" y="3657606"/>
              <a:ext cx="1303699" cy="615632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a-IR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139287" y="3763565"/>
              <a:ext cx="864608" cy="476138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 rtl="1"/>
              <a:r>
                <a:rPr lang="fa-IR" sz="2000" b="1" dirty="0">
                  <a:solidFill>
                    <a:schemeClr val="bg1"/>
                  </a:solidFill>
                  <a:cs typeface="Q Khoramshahr" panose="00000400000000000000" pitchFamily="50" charset="-78"/>
                </a:rPr>
                <a:t>تهدید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1928388" y="2912370"/>
            <a:ext cx="2462544" cy="123411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/>
          </a:p>
        </p:txBody>
      </p:sp>
      <p:sp>
        <p:nvSpPr>
          <p:cNvPr id="11" name="Rectangle 10"/>
          <p:cNvSpPr/>
          <p:nvPr/>
        </p:nvSpPr>
        <p:spPr>
          <a:xfrm>
            <a:off x="2460189" y="2436232"/>
            <a:ext cx="1378480" cy="47613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1"/>
            <a:r>
              <a:rPr lang="fa-IR" sz="2000" b="1" dirty="0">
                <a:solidFill>
                  <a:schemeClr val="accent6">
                    <a:lumMod val="50000"/>
                  </a:schemeClr>
                </a:solidFill>
                <a:cs typeface="Q Khoramshahr" panose="00000400000000000000" pitchFamily="50" charset="-78"/>
              </a:rPr>
              <a:t>فضای سایبر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532596" y="3386002"/>
            <a:ext cx="1233665" cy="615632"/>
            <a:chOff x="2919742" y="3657606"/>
            <a:chExt cx="1303699" cy="615632"/>
          </a:xfrm>
        </p:grpSpPr>
        <p:sp>
          <p:nvSpPr>
            <p:cNvPr id="17" name="Rounded Rectangle 16"/>
            <p:cNvSpPr/>
            <p:nvPr/>
          </p:nvSpPr>
          <p:spPr>
            <a:xfrm>
              <a:off x="2919742" y="3657606"/>
              <a:ext cx="1303699" cy="615632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a-IR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39287" y="3763565"/>
              <a:ext cx="864608" cy="476138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 rtl="1"/>
              <a:r>
                <a:rPr lang="fa-IR" sz="2000" b="1" dirty="0">
                  <a:cs typeface="Q Khoramshahr" panose="00000400000000000000" pitchFamily="50" charset="-78"/>
                </a:rPr>
                <a:t>آسیب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2469241" y="2913873"/>
            <a:ext cx="1378480" cy="476138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ctr" rtl="1"/>
            <a:r>
              <a:rPr lang="fa-IR" sz="2000" b="1" dirty="0">
                <a:solidFill>
                  <a:schemeClr val="bg1"/>
                </a:solidFill>
                <a:cs typeface="Q Khoramshahr" panose="00000400000000000000" pitchFamily="50" charset="-78"/>
              </a:rPr>
              <a:t>اطلاعات</a:t>
            </a:r>
          </a:p>
        </p:txBody>
      </p:sp>
    </p:spTree>
    <p:extLst>
      <p:ext uri="{BB962C8B-B14F-4D97-AF65-F5344CB8AC3E}">
        <p14:creationId xmlns:p14="http://schemas.microsoft.com/office/powerpoint/2010/main" val="2313369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امنیت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توازن آسیب و تهدید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995082" y="2311978"/>
            <a:ext cx="5153836" cy="1103880"/>
            <a:chOff x="1940645" y="2311978"/>
            <a:chExt cx="5153836" cy="1103880"/>
          </a:xfrm>
        </p:grpSpPr>
        <p:sp>
          <p:nvSpPr>
            <p:cNvPr id="6" name="Bevel 5"/>
            <p:cNvSpPr/>
            <p:nvPr/>
          </p:nvSpPr>
          <p:spPr>
            <a:xfrm>
              <a:off x="4517563" y="2863918"/>
              <a:ext cx="2576918" cy="551940"/>
            </a:xfrm>
            <a:prstGeom prst="bevel">
              <a:avLst>
                <a:gd name="adj" fmla="val 6729"/>
              </a:avLst>
            </a:prstGeom>
            <a:solidFill>
              <a:srgbClr val="B5B4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r>
                <a:rPr lang="fa-IR" sz="2400" b="1" dirty="0" err="1">
                  <a:solidFill>
                    <a:schemeClr val="tx1"/>
                  </a:solidFill>
                  <a:cs typeface="Q Khoramshahr" panose="00000400000000000000" pitchFamily="50" charset="-78"/>
                </a:rPr>
                <a:t>آسـيـب</a:t>
              </a:r>
              <a:endParaRPr lang="fa-IR" sz="2400" b="1" dirty="0">
                <a:solidFill>
                  <a:schemeClr val="tx1"/>
                </a:solidFill>
                <a:cs typeface="Q Khoramshahr" panose="00000400000000000000" pitchFamily="50" charset="-78"/>
              </a:endParaRPr>
            </a:p>
          </p:txBody>
        </p:sp>
        <p:sp>
          <p:nvSpPr>
            <p:cNvPr id="7" name="Bevel 6"/>
            <p:cNvSpPr/>
            <p:nvPr/>
          </p:nvSpPr>
          <p:spPr>
            <a:xfrm>
              <a:off x="1940645" y="2863918"/>
              <a:ext cx="2576918" cy="551940"/>
            </a:xfrm>
            <a:prstGeom prst="bevel">
              <a:avLst>
                <a:gd name="adj" fmla="val 6729"/>
              </a:avLst>
            </a:prstGeom>
            <a:solidFill>
              <a:srgbClr val="C311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r>
                <a:rPr lang="fa-IR" sz="2400" b="1" dirty="0" err="1">
                  <a:solidFill>
                    <a:schemeClr val="bg1"/>
                  </a:solidFill>
                  <a:cs typeface="Q Khoramshahr" panose="00000400000000000000" pitchFamily="50" charset="-78"/>
                </a:rPr>
                <a:t>تهـديـد</a:t>
              </a:r>
              <a:endParaRPr lang="fa-IR" sz="2400" b="1" dirty="0">
                <a:solidFill>
                  <a:schemeClr val="bg1"/>
                </a:solidFill>
                <a:cs typeface="Q Khoramshahr" panose="00000400000000000000" pitchFamily="50" charset="-78"/>
              </a:endParaRPr>
            </a:p>
          </p:txBody>
        </p:sp>
        <p:sp>
          <p:nvSpPr>
            <p:cNvPr id="8" name="Bevel 7"/>
            <p:cNvSpPr/>
            <p:nvPr/>
          </p:nvSpPr>
          <p:spPr>
            <a:xfrm>
              <a:off x="1940645" y="2311978"/>
              <a:ext cx="5153836" cy="551940"/>
            </a:xfrm>
            <a:prstGeom prst="bevel">
              <a:avLst>
                <a:gd name="adj" fmla="val 6729"/>
              </a:avLst>
            </a:prstGeom>
            <a:solidFill>
              <a:srgbClr val="612E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r>
                <a:rPr lang="fa-IR" sz="2400" b="1" dirty="0" err="1">
                  <a:solidFill>
                    <a:schemeClr val="bg1"/>
                  </a:solidFill>
                  <a:cs typeface="Q Khoramshahr" panose="00000400000000000000" pitchFamily="50" charset="-78"/>
                </a:rPr>
                <a:t>امنيت</a:t>
              </a:r>
              <a:endParaRPr lang="fa-IR" sz="2400" b="1" dirty="0">
                <a:solidFill>
                  <a:schemeClr val="bg1"/>
                </a:solidFill>
                <a:cs typeface="Q Khoramshahr" panose="00000400000000000000" pitchFamily="50" charset="-78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303698" y="4466552"/>
            <a:ext cx="6536604" cy="36933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1"/>
            <a:r>
              <a:rPr lang="fa-IR" sz="2400" dirty="0">
                <a:cs typeface="Q Khoramshahr" panose="00000400000000000000" pitchFamily="50" charset="-78"/>
              </a:rPr>
              <a:t>امنیت حاصل از توازن میان </a:t>
            </a:r>
            <a:r>
              <a:rPr lang="fa-IR" sz="2400" dirty="0">
                <a:solidFill>
                  <a:schemeClr val="accent6">
                    <a:lumMod val="75000"/>
                  </a:schemeClr>
                </a:solidFill>
                <a:cs typeface="Q Khoramshahr" panose="00000400000000000000" pitchFamily="50" charset="-78"/>
              </a:rPr>
              <a:t>آسیب</a:t>
            </a:r>
            <a:r>
              <a:rPr lang="fa-IR" sz="2400" dirty="0">
                <a:cs typeface="Q Khoramshahr" panose="00000400000000000000" pitchFamily="50" charset="-78"/>
              </a:rPr>
              <a:t> و </a:t>
            </a:r>
            <a:r>
              <a:rPr lang="fa-IR" sz="2400" dirty="0">
                <a:solidFill>
                  <a:srgbClr val="FF0000"/>
                </a:solidFill>
                <a:cs typeface="Q Khoramshahr" panose="00000400000000000000" pitchFamily="50" charset="-78"/>
              </a:rPr>
              <a:t>تهدید</a:t>
            </a:r>
            <a:r>
              <a:rPr lang="fa-IR" sz="2400" dirty="0">
                <a:cs typeface="Q Khoramshahr" panose="00000400000000000000" pitchFamily="50" charset="-78"/>
              </a:rPr>
              <a:t> است.</a:t>
            </a:r>
          </a:p>
        </p:txBody>
      </p:sp>
    </p:spTree>
    <p:extLst>
      <p:ext uri="{BB962C8B-B14F-4D97-AF65-F5344CB8AC3E}">
        <p14:creationId xmlns:p14="http://schemas.microsoft.com/office/powerpoint/2010/main" val="39401017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upload.wikimedia.org/wikipedia/commons/thumb/9/9a/CIAJMK1209.png/1024px-CIAJMK120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334" y="201680"/>
            <a:ext cx="6263332" cy="643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1154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390540" y="1966700"/>
            <a:ext cx="4362921" cy="2924600"/>
            <a:chOff x="2345696" y="1937111"/>
            <a:chExt cx="4362921" cy="29246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7737" y="1937111"/>
              <a:ext cx="1950880" cy="291994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5696" y="1937111"/>
              <a:ext cx="2161034" cy="29246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5479698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امنیت فضای سایبر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امنیت کنترل</a:t>
            </a:r>
          </a:p>
        </p:txBody>
      </p:sp>
      <p:sp>
        <p:nvSpPr>
          <p:cNvPr id="6" name="Rectangle 5"/>
          <p:cNvSpPr/>
          <p:nvPr/>
        </p:nvSpPr>
        <p:spPr>
          <a:xfrm>
            <a:off x="982301" y="1611522"/>
            <a:ext cx="7179398" cy="41645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Rectangle 6"/>
          <p:cNvSpPr/>
          <p:nvPr/>
        </p:nvSpPr>
        <p:spPr>
          <a:xfrm>
            <a:off x="982301" y="5889957"/>
            <a:ext cx="7179398" cy="31892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1"/>
            <a:r>
              <a:rPr lang="fa-IR" sz="1600" dirty="0">
                <a:cs typeface="Q Khoramshahr" panose="00000400000000000000" pitchFamily="50" charset="-78"/>
              </a:rPr>
              <a:t>امنیت رکن کنترل</a:t>
            </a:r>
          </a:p>
        </p:txBody>
      </p:sp>
      <p:sp>
        <p:nvSpPr>
          <p:cNvPr id="8" name="Rectangle 7"/>
          <p:cNvSpPr/>
          <p:nvPr/>
        </p:nvSpPr>
        <p:spPr>
          <a:xfrm>
            <a:off x="982301" y="1705079"/>
            <a:ext cx="864608" cy="47613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1"/>
            <a:r>
              <a:rPr lang="fa-IR" sz="2000" b="1" dirty="0">
                <a:cs typeface="Q Khoramshahr" panose="00000400000000000000" pitchFamily="50" charset="-78"/>
              </a:rPr>
              <a:t>محیط</a:t>
            </a:r>
          </a:p>
        </p:txBody>
      </p:sp>
      <p:sp>
        <p:nvSpPr>
          <p:cNvPr id="10" name="Oval 9"/>
          <p:cNvSpPr/>
          <p:nvPr/>
        </p:nvSpPr>
        <p:spPr>
          <a:xfrm>
            <a:off x="1294648" y="2295058"/>
            <a:ext cx="3709564" cy="279752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/>
          </a:p>
        </p:txBody>
      </p:sp>
      <p:sp>
        <p:nvSpPr>
          <p:cNvPr id="13" name="Left Arrow 12"/>
          <p:cNvSpPr/>
          <p:nvPr/>
        </p:nvSpPr>
        <p:spPr>
          <a:xfrm>
            <a:off x="5025628" y="3030241"/>
            <a:ext cx="925849" cy="1327156"/>
          </a:xfrm>
          <a:prstGeom prst="lef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/>
          </a:p>
        </p:txBody>
      </p:sp>
      <p:grpSp>
        <p:nvGrpSpPr>
          <p:cNvPr id="14" name="Group 13"/>
          <p:cNvGrpSpPr/>
          <p:nvPr/>
        </p:nvGrpSpPr>
        <p:grpSpPr>
          <a:xfrm>
            <a:off x="5972893" y="3367896"/>
            <a:ext cx="1233665" cy="615632"/>
            <a:chOff x="2919742" y="3657606"/>
            <a:chExt cx="1303699" cy="615632"/>
          </a:xfrm>
        </p:grpSpPr>
        <p:sp>
          <p:nvSpPr>
            <p:cNvPr id="15" name="Rounded Rectangle 14"/>
            <p:cNvSpPr/>
            <p:nvPr/>
          </p:nvSpPr>
          <p:spPr>
            <a:xfrm>
              <a:off x="2919742" y="3657606"/>
              <a:ext cx="1303699" cy="615632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a-IR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139287" y="3763565"/>
              <a:ext cx="864608" cy="476138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 rtl="1"/>
              <a:r>
                <a:rPr lang="fa-IR" sz="2000" b="1" dirty="0">
                  <a:solidFill>
                    <a:schemeClr val="bg1"/>
                  </a:solidFill>
                  <a:cs typeface="Q Khoramshahr" panose="00000400000000000000" pitchFamily="50" charset="-78"/>
                </a:rPr>
                <a:t>تهدید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1928388" y="2912370"/>
            <a:ext cx="2462544" cy="123411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/>
          </a:p>
        </p:txBody>
      </p:sp>
      <p:sp>
        <p:nvSpPr>
          <p:cNvPr id="11" name="Rectangle 10"/>
          <p:cNvSpPr/>
          <p:nvPr/>
        </p:nvSpPr>
        <p:spPr>
          <a:xfrm>
            <a:off x="2460189" y="2436232"/>
            <a:ext cx="1378480" cy="47613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1"/>
            <a:r>
              <a:rPr lang="fa-IR" sz="2000" b="1" dirty="0">
                <a:solidFill>
                  <a:schemeClr val="accent6">
                    <a:lumMod val="50000"/>
                  </a:schemeClr>
                </a:solidFill>
                <a:cs typeface="Q Khoramshahr" panose="00000400000000000000" pitchFamily="50" charset="-78"/>
              </a:rPr>
              <a:t>فضای سایبر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532596" y="3386002"/>
            <a:ext cx="1233665" cy="615632"/>
            <a:chOff x="2919742" y="3657606"/>
            <a:chExt cx="1303699" cy="615632"/>
          </a:xfrm>
        </p:grpSpPr>
        <p:sp>
          <p:nvSpPr>
            <p:cNvPr id="17" name="Rounded Rectangle 16"/>
            <p:cNvSpPr/>
            <p:nvPr/>
          </p:nvSpPr>
          <p:spPr>
            <a:xfrm>
              <a:off x="2919742" y="3657606"/>
              <a:ext cx="1303699" cy="615632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a-IR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39287" y="3763565"/>
              <a:ext cx="864608" cy="476138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 rtl="1"/>
              <a:r>
                <a:rPr lang="fa-IR" sz="2000" b="1" dirty="0">
                  <a:cs typeface="Q Khoramshahr" panose="00000400000000000000" pitchFamily="50" charset="-78"/>
                </a:rPr>
                <a:t>آسیب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2469241" y="2913873"/>
            <a:ext cx="1378480" cy="476138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ctr" rtl="1"/>
            <a:r>
              <a:rPr lang="fa-IR" sz="2000" b="1" dirty="0">
                <a:solidFill>
                  <a:schemeClr val="bg1"/>
                </a:solidFill>
                <a:cs typeface="Q Khoramshahr" panose="00000400000000000000" pitchFamily="50" charset="-78"/>
              </a:rPr>
              <a:t>کنترل</a:t>
            </a:r>
          </a:p>
        </p:txBody>
      </p:sp>
    </p:spTree>
    <p:extLst>
      <p:ext uri="{BB962C8B-B14F-4D97-AF65-F5344CB8AC3E}">
        <p14:creationId xmlns:p14="http://schemas.microsoft.com/office/powerpoint/2010/main" val="37526644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0362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525" y="1719262"/>
            <a:ext cx="6076950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2295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امنیت فضای سایبر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امنیت ارتباطات</a:t>
            </a:r>
          </a:p>
        </p:txBody>
      </p:sp>
      <p:sp>
        <p:nvSpPr>
          <p:cNvPr id="6" name="Rectangle 5"/>
          <p:cNvSpPr/>
          <p:nvPr/>
        </p:nvSpPr>
        <p:spPr>
          <a:xfrm>
            <a:off x="982301" y="1611522"/>
            <a:ext cx="7179398" cy="41645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Rectangle 6"/>
          <p:cNvSpPr/>
          <p:nvPr/>
        </p:nvSpPr>
        <p:spPr>
          <a:xfrm>
            <a:off x="982301" y="5889957"/>
            <a:ext cx="7179398" cy="31892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1"/>
            <a:r>
              <a:rPr lang="fa-IR" sz="1600" dirty="0">
                <a:cs typeface="Q Khoramshahr" panose="00000400000000000000" pitchFamily="50" charset="-78"/>
              </a:rPr>
              <a:t>امنیت رکن ارتباطات</a:t>
            </a:r>
          </a:p>
        </p:txBody>
      </p:sp>
      <p:sp>
        <p:nvSpPr>
          <p:cNvPr id="8" name="Rectangle 7"/>
          <p:cNvSpPr/>
          <p:nvPr/>
        </p:nvSpPr>
        <p:spPr>
          <a:xfrm>
            <a:off x="982301" y="1705079"/>
            <a:ext cx="864608" cy="47613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1"/>
            <a:r>
              <a:rPr lang="fa-IR" sz="2000" b="1" dirty="0">
                <a:cs typeface="Q Khoramshahr" panose="00000400000000000000" pitchFamily="50" charset="-78"/>
              </a:rPr>
              <a:t>محیط</a:t>
            </a:r>
          </a:p>
        </p:txBody>
      </p:sp>
      <p:sp>
        <p:nvSpPr>
          <p:cNvPr id="10" name="Oval 9"/>
          <p:cNvSpPr/>
          <p:nvPr/>
        </p:nvSpPr>
        <p:spPr>
          <a:xfrm>
            <a:off x="1294648" y="2295058"/>
            <a:ext cx="3709564" cy="279752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/>
          </a:p>
        </p:txBody>
      </p:sp>
      <p:sp>
        <p:nvSpPr>
          <p:cNvPr id="13" name="Left Arrow 12"/>
          <p:cNvSpPr/>
          <p:nvPr/>
        </p:nvSpPr>
        <p:spPr>
          <a:xfrm>
            <a:off x="5025628" y="3030241"/>
            <a:ext cx="925849" cy="1327156"/>
          </a:xfrm>
          <a:prstGeom prst="lef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/>
          </a:p>
        </p:txBody>
      </p:sp>
      <p:grpSp>
        <p:nvGrpSpPr>
          <p:cNvPr id="14" name="Group 13"/>
          <p:cNvGrpSpPr/>
          <p:nvPr/>
        </p:nvGrpSpPr>
        <p:grpSpPr>
          <a:xfrm>
            <a:off x="5972893" y="3367896"/>
            <a:ext cx="1233665" cy="615632"/>
            <a:chOff x="2919742" y="3657606"/>
            <a:chExt cx="1303699" cy="615632"/>
          </a:xfrm>
        </p:grpSpPr>
        <p:sp>
          <p:nvSpPr>
            <p:cNvPr id="15" name="Rounded Rectangle 14"/>
            <p:cNvSpPr/>
            <p:nvPr/>
          </p:nvSpPr>
          <p:spPr>
            <a:xfrm>
              <a:off x="2919742" y="3657606"/>
              <a:ext cx="1303699" cy="615632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a-IR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139287" y="3763565"/>
              <a:ext cx="864608" cy="476138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 rtl="1"/>
              <a:r>
                <a:rPr lang="fa-IR" sz="2000" b="1" dirty="0">
                  <a:solidFill>
                    <a:schemeClr val="bg1"/>
                  </a:solidFill>
                  <a:cs typeface="Q Khoramshahr" panose="00000400000000000000" pitchFamily="50" charset="-78"/>
                </a:rPr>
                <a:t>تهدید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1928388" y="2912370"/>
            <a:ext cx="2462544" cy="123411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/>
          </a:p>
        </p:txBody>
      </p:sp>
      <p:sp>
        <p:nvSpPr>
          <p:cNvPr id="11" name="Rectangle 10"/>
          <p:cNvSpPr/>
          <p:nvPr/>
        </p:nvSpPr>
        <p:spPr>
          <a:xfrm>
            <a:off x="2460189" y="2436232"/>
            <a:ext cx="1378480" cy="47613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1"/>
            <a:r>
              <a:rPr lang="fa-IR" sz="2000" b="1" dirty="0">
                <a:solidFill>
                  <a:schemeClr val="accent6">
                    <a:lumMod val="50000"/>
                  </a:schemeClr>
                </a:solidFill>
                <a:cs typeface="Q Khoramshahr" panose="00000400000000000000" pitchFamily="50" charset="-78"/>
              </a:rPr>
              <a:t>فضای سایبر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532596" y="3386002"/>
            <a:ext cx="1233665" cy="615632"/>
            <a:chOff x="2919742" y="3657606"/>
            <a:chExt cx="1303699" cy="615632"/>
          </a:xfrm>
        </p:grpSpPr>
        <p:sp>
          <p:nvSpPr>
            <p:cNvPr id="17" name="Rounded Rectangle 16"/>
            <p:cNvSpPr/>
            <p:nvPr/>
          </p:nvSpPr>
          <p:spPr>
            <a:xfrm>
              <a:off x="2919742" y="3657606"/>
              <a:ext cx="1303699" cy="615632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a-IR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39287" y="3763565"/>
              <a:ext cx="864608" cy="476138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 rtl="1"/>
              <a:r>
                <a:rPr lang="fa-IR" sz="2000" b="1" dirty="0">
                  <a:cs typeface="Q Khoramshahr" panose="00000400000000000000" pitchFamily="50" charset="-78"/>
                </a:rPr>
                <a:t>آسیب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2469241" y="2913873"/>
            <a:ext cx="1378480" cy="476138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ctr" rtl="1"/>
            <a:r>
              <a:rPr lang="fa-IR" sz="2000" b="1" dirty="0">
                <a:solidFill>
                  <a:schemeClr val="bg1"/>
                </a:solidFill>
                <a:cs typeface="Q Khoramshahr" panose="00000400000000000000" pitchFamily="50" charset="-78"/>
              </a:rPr>
              <a:t>ارتباطات</a:t>
            </a:r>
          </a:p>
        </p:txBody>
      </p:sp>
    </p:spTree>
    <p:extLst>
      <p:ext uri="{BB962C8B-B14F-4D97-AF65-F5344CB8AC3E}">
        <p14:creationId xmlns:p14="http://schemas.microsoft.com/office/powerpoint/2010/main" val="3144627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95" y="2249032"/>
            <a:ext cx="7079810" cy="235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5133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8" y="411406"/>
            <a:ext cx="8478004" cy="603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7750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امنیت فضای سایبر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امنیت محاسبات</a:t>
            </a:r>
          </a:p>
        </p:txBody>
      </p:sp>
      <p:sp>
        <p:nvSpPr>
          <p:cNvPr id="6" name="Rectangle 5"/>
          <p:cNvSpPr/>
          <p:nvPr/>
        </p:nvSpPr>
        <p:spPr>
          <a:xfrm>
            <a:off x="982301" y="1611522"/>
            <a:ext cx="7179398" cy="41645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Rectangle 6"/>
          <p:cNvSpPr/>
          <p:nvPr/>
        </p:nvSpPr>
        <p:spPr>
          <a:xfrm>
            <a:off x="982301" y="5889957"/>
            <a:ext cx="7179398" cy="31892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1"/>
            <a:r>
              <a:rPr lang="fa-IR" sz="1600" dirty="0">
                <a:cs typeface="Q Khoramshahr" panose="00000400000000000000" pitchFamily="50" charset="-78"/>
              </a:rPr>
              <a:t>امنیت رکن محاسبات</a:t>
            </a:r>
          </a:p>
        </p:txBody>
      </p:sp>
      <p:sp>
        <p:nvSpPr>
          <p:cNvPr id="8" name="Rectangle 7"/>
          <p:cNvSpPr/>
          <p:nvPr/>
        </p:nvSpPr>
        <p:spPr>
          <a:xfrm>
            <a:off x="982301" y="1705079"/>
            <a:ext cx="864608" cy="47613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1"/>
            <a:r>
              <a:rPr lang="fa-IR" sz="2000" b="1" dirty="0">
                <a:cs typeface="Q Khoramshahr" panose="00000400000000000000" pitchFamily="50" charset="-78"/>
              </a:rPr>
              <a:t>محیط</a:t>
            </a:r>
          </a:p>
        </p:txBody>
      </p:sp>
      <p:sp>
        <p:nvSpPr>
          <p:cNvPr id="10" name="Oval 9"/>
          <p:cNvSpPr/>
          <p:nvPr/>
        </p:nvSpPr>
        <p:spPr>
          <a:xfrm>
            <a:off x="1294648" y="2295058"/>
            <a:ext cx="3709564" cy="279752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/>
          </a:p>
        </p:txBody>
      </p:sp>
      <p:sp>
        <p:nvSpPr>
          <p:cNvPr id="13" name="Left Arrow 12"/>
          <p:cNvSpPr/>
          <p:nvPr/>
        </p:nvSpPr>
        <p:spPr>
          <a:xfrm>
            <a:off x="5025628" y="3030241"/>
            <a:ext cx="925849" cy="1327156"/>
          </a:xfrm>
          <a:prstGeom prst="lef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/>
          </a:p>
        </p:txBody>
      </p:sp>
      <p:grpSp>
        <p:nvGrpSpPr>
          <p:cNvPr id="14" name="Group 13"/>
          <p:cNvGrpSpPr/>
          <p:nvPr/>
        </p:nvGrpSpPr>
        <p:grpSpPr>
          <a:xfrm>
            <a:off x="5972893" y="3367896"/>
            <a:ext cx="1233665" cy="615632"/>
            <a:chOff x="2919742" y="3657606"/>
            <a:chExt cx="1303699" cy="615632"/>
          </a:xfrm>
        </p:grpSpPr>
        <p:sp>
          <p:nvSpPr>
            <p:cNvPr id="15" name="Rounded Rectangle 14"/>
            <p:cNvSpPr/>
            <p:nvPr/>
          </p:nvSpPr>
          <p:spPr>
            <a:xfrm>
              <a:off x="2919742" y="3657606"/>
              <a:ext cx="1303699" cy="615632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a-IR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139287" y="3763565"/>
              <a:ext cx="864608" cy="476138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 rtl="1"/>
              <a:r>
                <a:rPr lang="fa-IR" sz="2000" b="1" dirty="0">
                  <a:solidFill>
                    <a:schemeClr val="bg1"/>
                  </a:solidFill>
                  <a:cs typeface="Q Khoramshahr" panose="00000400000000000000" pitchFamily="50" charset="-78"/>
                </a:rPr>
                <a:t>تهدید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1928388" y="2912370"/>
            <a:ext cx="2462544" cy="123411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/>
          </a:p>
        </p:txBody>
      </p:sp>
      <p:sp>
        <p:nvSpPr>
          <p:cNvPr id="11" name="Rectangle 10"/>
          <p:cNvSpPr/>
          <p:nvPr/>
        </p:nvSpPr>
        <p:spPr>
          <a:xfrm>
            <a:off x="2460189" y="2436232"/>
            <a:ext cx="1378480" cy="47613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1"/>
            <a:r>
              <a:rPr lang="fa-IR" sz="2000" b="1" dirty="0">
                <a:solidFill>
                  <a:schemeClr val="accent6">
                    <a:lumMod val="50000"/>
                  </a:schemeClr>
                </a:solidFill>
                <a:cs typeface="Q Khoramshahr" panose="00000400000000000000" pitchFamily="50" charset="-78"/>
              </a:rPr>
              <a:t>فضای سایبر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532596" y="3386002"/>
            <a:ext cx="1233665" cy="615632"/>
            <a:chOff x="2919742" y="3657606"/>
            <a:chExt cx="1303699" cy="615632"/>
          </a:xfrm>
        </p:grpSpPr>
        <p:sp>
          <p:nvSpPr>
            <p:cNvPr id="17" name="Rounded Rectangle 16"/>
            <p:cNvSpPr/>
            <p:nvPr/>
          </p:nvSpPr>
          <p:spPr>
            <a:xfrm>
              <a:off x="2919742" y="3657606"/>
              <a:ext cx="1303699" cy="615632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a-IR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39287" y="3763565"/>
              <a:ext cx="864608" cy="476138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 rtl="1"/>
              <a:r>
                <a:rPr lang="fa-IR" sz="2000" b="1" dirty="0">
                  <a:cs typeface="Q Khoramshahr" panose="00000400000000000000" pitchFamily="50" charset="-78"/>
                </a:rPr>
                <a:t>آسیب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2469241" y="2913873"/>
            <a:ext cx="1378480" cy="476138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ctr" rtl="1"/>
            <a:r>
              <a:rPr lang="fa-IR" sz="2000" b="1" dirty="0">
                <a:solidFill>
                  <a:schemeClr val="bg1"/>
                </a:solidFill>
                <a:cs typeface="Q Khoramshahr" panose="00000400000000000000" pitchFamily="50" charset="-78"/>
              </a:rPr>
              <a:t>محاسبات</a:t>
            </a:r>
          </a:p>
        </p:txBody>
      </p:sp>
    </p:spTree>
    <p:extLst>
      <p:ext uri="{BB962C8B-B14F-4D97-AF65-F5344CB8AC3E}">
        <p14:creationId xmlns:p14="http://schemas.microsoft.com/office/powerpoint/2010/main" val="23217861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image.slidesharecdn.com/cloudcomputingsecurity-091007083303-phpapp02/95/cloud-computing-security-1-728.jpg?cb=12598331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450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امنیت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آسیب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995082" y="2311978"/>
            <a:ext cx="5153836" cy="1103880"/>
            <a:chOff x="1940645" y="2311978"/>
            <a:chExt cx="5153836" cy="1103880"/>
          </a:xfrm>
        </p:grpSpPr>
        <p:sp>
          <p:nvSpPr>
            <p:cNvPr id="6" name="Bevel 5"/>
            <p:cNvSpPr/>
            <p:nvPr/>
          </p:nvSpPr>
          <p:spPr>
            <a:xfrm>
              <a:off x="4517563" y="2863918"/>
              <a:ext cx="2576918" cy="551940"/>
            </a:xfrm>
            <a:prstGeom prst="bevel">
              <a:avLst>
                <a:gd name="adj" fmla="val 6729"/>
              </a:avLst>
            </a:prstGeom>
            <a:solidFill>
              <a:srgbClr val="B5B4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r>
                <a:rPr lang="fa-IR" sz="2400" b="1" dirty="0" err="1">
                  <a:solidFill>
                    <a:schemeClr val="tx1"/>
                  </a:solidFill>
                  <a:cs typeface="Q Khoramshahr" panose="00000400000000000000" pitchFamily="50" charset="-78"/>
                </a:rPr>
                <a:t>آسـيـب</a:t>
              </a:r>
              <a:endParaRPr lang="fa-IR" sz="2400" b="1" dirty="0">
                <a:solidFill>
                  <a:schemeClr val="tx1"/>
                </a:solidFill>
                <a:cs typeface="Q Khoramshahr" panose="00000400000000000000" pitchFamily="50" charset="-78"/>
              </a:endParaRPr>
            </a:p>
          </p:txBody>
        </p:sp>
        <p:sp>
          <p:nvSpPr>
            <p:cNvPr id="7" name="Bevel 6"/>
            <p:cNvSpPr/>
            <p:nvPr/>
          </p:nvSpPr>
          <p:spPr>
            <a:xfrm>
              <a:off x="1940645" y="2863918"/>
              <a:ext cx="2576918" cy="551940"/>
            </a:xfrm>
            <a:prstGeom prst="bevel">
              <a:avLst>
                <a:gd name="adj" fmla="val 6729"/>
              </a:avLst>
            </a:prstGeom>
            <a:solidFill>
              <a:srgbClr val="C311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r>
                <a:rPr lang="fa-IR" sz="2400" b="1" dirty="0" err="1">
                  <a:solidFill>
                    <a:schemeClr val="bg1"/>
                  </a:solidFill>
                  <a:cs typeface="Q Khoramshahr" panose="00000400000000000000" pitchFamily="50" charset="-78"/>
                </a:rPr>
                <a:t>تهـديـد</a:t>
              </a:r>
              <a:endParaRPr lang="fa-IR" sz="2400" b="1" dirty="0">
                <a:solidFill>
                  <a:schemeClr val="bg1"/>
                </a:solidFill>
                <a:cs typeface="Q Khoramshahr" panose="00000400000000000000" pitchFamily="50" charset="-78"/>
              </a:endParaRPr>
            </a:p>
          </p:txBody>
        </p:sp>
        <p:sp>
          <p:nvSpPr>
            <p:cNvPr id="8" name="Bevel 7"/>
            <p:cNvSpPr/>
            <p:nvPr/>
          </p:nvSpPr>
          <p:spPr>
            <a:xfrm>
              <a:off x="1940645" y="2311978"/>
              <a:ext cx="5153836" cy="551940"/>
            </a:xfrm>
            <a:prstGeom prst="bevel">
              <a:avLst>
                <a:gd name="adj" fmla="val 6729"/>
              </a:avLst>
            </a:prstGeom>
            <a:solidFill>
              <a:srgbClr val="612E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r>
                <a:rPr lang="fa-IR" sz="2400" b="1" dirty="0" err="1">
                  <a:solidFill>
                    <a:schemeClr val="bg1"/>
                  </a:solidFill>
                  <a:cs typeface="Q Khoramshahr" panose="00000400000000000000" pitchFamily="50" charset="-78"/>
                </a:rPr>
                <a:t>امنيت</a:t>
              </a:r>
              <a:endParaRPr lang="fa-IR" sz="2400" b="1" dirty="0">
                <a:solidFill>
                  <a:schemeClr val="bg1"/>
                </a:solidFill>
                <a:cs typeface="Q Khoramshahr" panose="00000400000000000000" pitchFamily="50" charset="-78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4572000" y="3603278"/>
            <a:ext cx="2576918" cy="12403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1"/>
            <a:r>
              <a:rPr lang="fa-IR" dirty="0">
                <a:cs typeface="Q Khoramshahr" panose="00000400000000000000" pitchFamily="50" charset="-78"/>
              </a:rPr>
              <a:t>آسیب، یک پدیده‌ی </a:t>
            </a:r>
            <a:r>
              <a:rPr lang="fa-IR" b="1" dirty="0">
                <a:cs typeface="Q Khoramshahr" panose="00000400000000000000" pitchFamily="50" charset="-78"/>
              </a:rPr>
              <a:t>درون</a:t>
            </a:r>
            <a:r>
              <a:rPr lang="fa-IR" dirty="0">
                <a:cs typeface="Q Khoramshahr" panose="00000400000000000000" pitchFamily="50" charset="-78"/>
              </a:rPr>
              <a:t> سیستم است که ممکن است به‌عنوان نقطه‌ضعف آن استفاده شود.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95082" y="2863919"/>
            <a:ext cx="2576918" cy="551940"/>
          </a:xfrm>
          <a:prstGeom prst="rect">
            <a:avLst/>
          </a:prstGeom>
          <a:solidFill>
            <a:schemeClr val="bg1">
              <a:lumMod val="85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689365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امنیت فضای سایبر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امنیت کاربرد</a:t>
            </a:r>
          </a:p>
        </p:txBody>
      </p:sp>
      <p:sp>
        <p:nvSpPr>
          <p:cNvPr id="6" name="Rectangle 5"/>
          <p:cNvSpPr/>
          <p:nvPr/>
        </p:nvSpPr>
        <p:spPr>
          <a:xfrm>
            <a:off x="982301" y="1611522"/>
            <a:ext cx="7179398" cy="41645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Rectangle 6"/>
          <p:cNvSpPr/>
          <p:nvPr/>
        </p:nvSpPr>
        <p:spPr>
          <a:xfrm>
            <a:off x="982301" y="5889957"/>
            <a:ext cx="7179398" cy="31892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1"/>
            <a:r>
              <a:rPr lang="fa-IR" sz="1600" dirty="0">
                <a:cs typeface="Q Khoramshahr" panose="00000400000000000000" pitchFamily="50" charset="-78"/>
              </a:rPr>
              <a:t>امنیت لایه‌ی کاربرد</a:t>
            </a:r>
          </a:p>
        </p:txBody>
      </p:sp>
      <p:sp>
        <p:nvSpPr>
          <p:cNvPr id="8" name="Rectangle 7"/>
          <p:cNvSpPr/>
          <p:nvPr/>
        </p:nvSpPr>
        <p:spPr>
          <a:xfrm>
            <a:off x="982301" y="1705079"/>
            <a:ext cx="864608" cy="47613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1"/>
            <a:r>
              <a:rPr lang="fa-IR" sz="2000" b="1" dirty="0">
                <a:cs typeface="Q Khoramshahr" panose="00000400000000000000" pitchFamily="50" charset="-78"/>
              </a:rPr>
              <a:t>محیط</a:t>
            </a:r>
          </a:p>
        </p:txBody>
      </p:sp>
      <p:sp>
        <p:nvSpPr>
          <p:cNvPr id="10" name="Oval 9"/>
          <p:cNvSpPr/>
          <p:nvPr/>
        </p:nvSpPr>
        <p:spPr>
          <a:xfrm>
            <a:off x="1294648" y="2295058"/>
            <a:ext cx="3709564" cy="279752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/>
          </a:p>
        </p:txBody>
      </p:sp>
      <p:sp>
        <p:nvSpPr>
          <p:cNvPr id="13" name="Left Arrow 12"/>
          <p:cNvSpPr/>
          <p:nvPr/>
        </p:nvSpPr>
        <p:spPr>
          <a:xfrm>
            <a:off x="5025628" y="3030241"/>
            <a:ext cx="925849" cy="1327156"/>
          </a:xfrm>
          <a:prstGeom prst="lef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/>
          </a:p>
        </p:txBody>
      </p:sp>
      <p:grpSp>
        <p:nvGrpSpPr>
          <p:cNvPr id="14" name="Group 13"/>
          <p:cNvGrpSpPr/>
          <p:nvPr/>
        </p:nvGrpSpPr>
        <p:grpSpPr>
          <a:xfrm>
            <a:off x="5972893" y="3367896"/>
            <a:ext cx="1233665" cy="615632"/>
            <a:chOff x="2919742" y="3657606"/>
            <a:chExt cx="1303699" cy="615632"/>
          </a:xfrm>
        </p:grpSpPr>
        <p:sp>
          <p:nvSpPr>
            <p:cNvPr id="15" name="Rounded Rectangle 14"/>
            <p:cNvSpPr/>
            <p:nvPr/>
          </p:nvSpPr>
          <p:spPr>
            <a:xfrm>
              <a:off x="2919742" y="3657606"/>
              <a:ext cx="1303699" cy="615632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a-IR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139287" y="3763565"/>
              <a:ext cx="864608" cy="476138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 rtl="1"/>
              <a:r>
                <a:rPr lang="fa-IR" sz="2000" b="1" dirty="0">
                  <a:solidFill>
                    <a:schemeClr val="bg1"/>
                  </a:solidFill>
                  <a:cs typeface="Q Khoramshahr" panose="00000400000000000000" pitchFamily="50" charset="-78"/>
                </a:rPr>
                <a:t>تهدید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1928388" y="2912370"/>
            <a:ext cx="2462544" cy="123411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/>
          </a:p>
        </p:txBody>
      </p:sp>
      <p:sp>
        <p:nvSpPr>
          <p:cNvPr id="11" name="Rectangle 10"/>
          <p:cNvSpPr/>
          <p:nvPr/>
        </p:nvSpPr>
        <p:spPr>
          <a:xfrm>
            <a:off x="2460189" y="2436232"/>
            <a:ext cx="1378480" cy="47613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1"/>
            <a:r>
              <a:rPr lang="fa-IR" sz="2000" b="1" dirty="0">
                <a:solidFill>
                  <a:schemeClr val="accent6">
                    <a:lumMod val="50000"/>
                  </a:schemeClr>
                </a:solidFill>
                <a:cs typeface="Q Khoramshahr" panose="00000400000000000000" pitchFamily="50" charset="-78"/>
              </a:rPr>
              <a:t>فضای سایبر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532596" y="3386002"/>
            <a:ext cx="1233665" cy="615632"/>
            <a:chOff x="2919742" y="3657606"/>
            <a:chExt cx="1303699" cy="615632"/>
          </a:xfrm>
        </p:grpSpPr>
        <p:sp>
          <p:nvSpPr>
            <p:cNvPr id="17" name="Rounded Rectangle 16"/>
            <p:cNvSpPr/>
            <p:nvPr/>
          </p:nvSpPr>
          <p:spPr>
            <a:xfrm>
              <a:off x="2919742" y="3657606"/>
              <a:ext cx="1303699" cy="615632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a-IR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39287" y="3763565"/>
              <a:ext cx="864608" cy="476138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 rtl="1"/>
              <a:r>
                <a:rPr lang="fa-IR" sz="2000" b="1" dirty="0">
                  <a:cs typeface="Q Khoramshahr" panose="00000400000000000000" pitchFamily="50" charset="-78"/>
                </a:rPr>
                <a:t>آسیب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2469241" y="2913873"/>
            <a:ext cx="1378480" cy="476138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ctr" rtl="1"/>
            <a:r>
              <a:rPr lang="fa-IR" sz="2000" b="1" dirty="0">
                <a:solidFill>
                  <a:schemeClr val="bg1"/>
                </a:solidFill>
                <a:cs typeface="Q Khoramshahr" panose="00000400000000000000" pitchFamily="50" charset="-78"/>
              </a:rPr>
              <a:t>کاربرد</a:t>
            </a:r>
          </a:p>
        </p:txBody>
      </p:sp>
    </p:spTree>
    <p:extLst>
      <p:ext uri="{BB962C8B-B14F-4D97-AF65-F5344CB8AC3E}">
        <p14:creationId xmlns:p14="http://schemas.microsoft.com/office/powerpoint/2010/main" val="19435676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976312"/>
            <a:ext cx="6934200" cy="49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4143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419225"/>
            <a:ext cx="6248400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7134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امنیت فضای سایبر با در نظر گرفتن مکاتب امنیتی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14" name="AutoShape 3"/>
          <p:cNvSpPr>
            <a:spLocks noChangeArrowheads="1"/>
          </p:cNvSpPr>
          <p:nvPr/>
        </p:nvSpPr>
        <p:spPr bwMode="auto">
          <a:xfrm>
            <a:off x="852555" y="2256830"/>
            <a:ext cx="5844488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کاربرد</a:t>
            </a:r>
          </a:p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fa-IR" sz="9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Application</a:t>
            </a:r>
            <a:endParaRPr lang="fa-IR" sz="1050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5" name="AutoShape 3"/>
          <p:cNvSpPr>
            <a:spLocks noChangeArrowheads="1"/>
          </p:cNvSpPr>
          <p:nvPr/>
        </p:nvSpPr>
        <p:spPr bwMode="auto">
          <a:xfrm>
            <a:off x="6697043" y="3699559"/>
            <a:ext cx="1594403" cy="380922"/>
          </a:xfrm>
          <a:prstGeom prst="bevel">
            <a:avLst>
              <a:gd name="adj" fmla="val 5959"/>
            </a:avLst>
          </a:prstGeom>
          <a:solidFill>
            <a:srgbClr val="FF99FF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20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آسیب‌محور</a:t>
            </a:r>
            <a:endParaRPr lang="fa-IR" sz="1050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6" name="AutoShape 3"/>
          <p:cNvSpPr>
            <a:spLocks noChangeArrowheads="1"/>
          </p:cNvSpPr>
          <p:nvPr/>
        </p:nvSpPr>
        <p:spPr bwMode="auto">
          <a:xfrm>
            <a:off x="6697043" y="4118314"/>
            <a:ext cx="1594403" cy="380922"/>
          </a:xfrm>
          <a:prstGeom prst="bevel">
            <a:avLst>
              <a:gd name="adj" fmla="val 5959"/>
            </a:avLst>
          </a:prstGeom>
          <a:solidFill>
            <a:srgbClr val="FF99FF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20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تهدیدمحور</a:t>
            </a:r>
            <a:endParaRPr lang="fa-IR" sz="1050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7" name="AutoShape 3"/>
          <p:cNvSpPr>
            <a:spLocks noChangeArrowheads="1"/>
          </p:cNvSpPr>
          <p:nvPr/>
        </p:nvSpPr>
        <p:spPr bwMode="auto">
          <a:xfrm>
            <a:off x="6697043" y="4537069"/>
            <a:ext cx="1594403" cy="380922"/>
          </a:xfrm>
          <a:prstGeom prst="bevel">
            <a:avLst>
              <a:gd name="adj" fmla="val 5959"/>
            </a:avLst>
          </a:prstGeom>
          <a:solidFill>
            <a:srgbClr val="FF99FF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20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فرصت‌طلب</a:t>
            </a:r>
            <a:endParaRPr lang="fa-IR" sz="1050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8" name="AutoShape 3"/>
          <p:cNvSpPr>
            <a:spLocks noChangeArrowheads="1"/>
          </p:cNvSpPr>
          <p:nvPr/>
        </p:nvSpPr>
        <p:spPr bwMode="auto">
          <a:xfrm>
            <a:off x="6697043" y="4955824"/>
            <a:ext cx="1594403" cy="380922"/>
          </a:xfrm>
          <a:prstGeom prst="bevel">
            <a:avLst>
              <a:gd name="adj" fmla="val 5959"/>
            </a:avLst>
          </a:prstGeom>
          <a:solidFill>
            <a:srgbClr val="FF99FF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20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موقعیت‌طلب</a:t>
            </a:r>
            <a:endParaRPr lang="fa-IR" sz="1050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24" name="AutoShape 3">
            <a:extLst>
              <a:ext uri="{FF2B5EF4-FFF2-40B4-BE49-F238E27FC236}">
                <a16:creationId xmlns:a16="http://schemas.microsoft.com/office/drawing/2014/main" id="{C100EB14-4621-4CE8-B724-3021846F02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554" y="2974006"/>
            <a:ext cx="146112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محاسبات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Computation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25" name="AutoShape 3">
            <a:extLst>
              <a:ext uri="{FF2B5EF4-FFF2-40B4-BE49-F238E27FC236}">
                <a16:creationId xmlns:a16="http://schemas.microsoft.com/office/drawing/2014/main" id="{CBEC2436-FDFE-4F61-8247-3E4594AF8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3676" y="2974006"/>
            <a:ext cx="146112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ارتباطات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Communication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26" name="AutoShape 3">
            <a:extLst>
              <a:ext uri="{FF2B5EF4-FFF2-40B4-BE49-F238E27FC236}">
                <a16:creationId xmlns:a16="http://schemas.microsoft.com/office/drawing/2014/main" id="{2FC69D5A-8173-4686-A842-8AE88CA89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4797" y="2974006"/>
            <a:ext cx="146112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کنترل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Control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27" name="AutoShape 3">
            <a:extLst>
              <a:ext uri="{FF2B5EF4-FFF2-40B4-BE49-F238E27FC236}">
                <a16:creationId xmlns:a16="http://schemas.microsoft.com/office/drawing/2014/main" id="{9297EEA6-6D20-48F5-8748-DAE0EB8130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5920" y="2974006"/>
            <a:ext cx="146112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اطلاعات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Information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7185236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02466" y="1475338"/>
          <a:ext cx="8139068" cy="4628462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9056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88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746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6836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100" dirty="0">
                          <a:effectLst/>
                          <a:cs typeface="Q Khoramshahr" panose="00000400000000000000" pitchFamily="50" charset="-78"/>
                        </a:rPr>
                        <a:t>شماره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Q Khoramshahr" panose="00000400000000000000" pitchFamily="50" charset="-78"/>
                      </a:endParaRPr>
                    </a:p>
                  </a:txBody>
                  <a:tcPr marL="115261" marR="115261" marT="0" marB="0" anchor="ctr"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100">
                          <a:effectLst/>
                          <a:cs typeface="Q Khoramshahr" panose="00000400000000000000" pitchFamily="50" charset="-78"/>
                        </a:rPr>
                        <a:t>آسیب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Q Khoramshahr" panose="00000400000000000000" pitchFamily="50" charset="-78"/>
                      </a:endParaRPr>
                    </a:p>
                  </a:txBody>
                  <a:tcPr marL="115261" marR="115261" marT="0" marB="0" anchor="ctr"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100" dirty="0">
                          <a:effectLst/>
                          <a:cs typeface="Q Khoramshahr" panose="00000400000000000000" pitchFamily="50" charset="-78"/>
                        </a:rPr>
                        <a:t>تهدید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Q Khoramshahr" panose="00000400000000000000" pitchFamily="50" charset="-78"/>
                      </a:endParaRPr>
                    </a:p>
                  </a:txBody>
                  <a:tcPr marL="115261" marR="115261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1806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Q Khoramshahr" panose="00000400000000000000" pitchFamily="50" charset="-78"/>
                        </a:rPr>
                        <a:t>1-4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Q Khoramshahr" panose="00000400000000000000" pitchFamily="50" charset="-78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Q Khoramshahr" panose="00000400000000000000" pitchFamily="50" charset="-78"/>
                        </a:rPr>
                        <a:t>مسیریاب اگر تعداد زیادی از بسته‌های اعلان همسایگی را به طور همزمان دریافت کند نمی‌تواند آن‌ها را پردازش نماید.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Q Khoramshahr" panose="00000400000000000000" pitchFamily="50" charset="-78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Q Khoramshahr" panose="00000400000000000000" pitchFamily="50" charset="-78"/>
                        </a:rPr>
                        <a:t>ارسال تعداد زیادی از بسته‌های اعلان همسایگی به طور همزمان، عملکرد مسیریاب قربانی را مختل خواهد کرد.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Q Khoramshahr" panose="00000400000000000000" pitchFamily="50" charset="-78"/>
                      </a:endParaRPr>
                    </a:p>
                  </a:txBody>
                  <a:tcPr marL="68577" marR="68577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4910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Q Khoramshahr" panose="00000400000000000000" pitchFamily="50" charset="-78"/>
                        </a:rPr>
                        <a:t>2-4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Q Khoramshahr" panose="00000400000000000000" pitchFamily="50" charset="-78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Q Khoramshahr" panose="00000400000000000000" pitchFamily="50" charset="-78"/>
                        </a:rPr>
                        <a:t>احراز هویت در پروتکل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Q Khoramshahr" panose="00000400000000000000" pitchFamily="50" charset="-78"/>
                        </a:rPr>
                        <a:t>EIGRP</a:t>
                      </a:r>
                      <a:r>
                        <a:rPr lang="en-US" sz="1800" dirty="0">
                          <a:effectLst/>
                          <a:latin typeface="B Mitra" panose="00000400000000000000" pitchFamily="2" charset="-78"/>
                          <a:ea typeface="Calibri" panose="020F0502020204030204" pitchFamily="34" charset="0"/>
                          <a:cs typeface="Q Khoramshahr" panose="00000400000000000000" pitchFamily="50" charset="-78"/>
                        </a:rPr>
                        <a:t> </a:t>
                      </a:r>
                      <a:r>
                        <a:rPr lang="fa-IR" sz="1800" dirty="0">
                          <a:effectLst/>
                          <a:latin typeface="B Mitra" panose="00000400000000000000" pitchFamily="2" charset="-78"/>
                          <a:ea typeface="Calibri" panose="020F0502020204030204" pitchFamily="34" charset="0"/>
                          <a:cs typeface="Q Khoramshahr" panose="00000400000000000000" pitchFamily="50" charset="-78"/>
                        </a:rPr>
                        <a:t> هنگام ایجاد عبارت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Q Khoramshahr" panose="00000400000000000000" pitchFamily="50" charset="-78"/>
                        </a:rPr>
                        <a:t>MD5</a:t>
                      </a:r>
                      <a:r>
                        <a:rPr lang="en-US" sz="1800" dirty="0">
                          <a:effectLst/>
                          <a:latin typeface="B Mitra" panose="00000400000000000000" pitchFamily="2" charset="-78"/>
                          <a:ea typeface="Calibri" panose="020F0502020204030204" pitchFamily="34" charset="0"/>
                          <a:cs typeface="Q Khoramshahr" panose="00000400000000000000" pitchFamily="50" charset="-78"/>
                        </a:rPr>
                        <a:t> </a:t>
                      </a:r>
                      <a:r>
                        <a:rPr lang="fa-IR" sz="1800" dirty="0">
                          <a:effectLst/>
                          <a:latin typeface="B Mitra" panose="00000400000000000000" pitchFamily="2" charset="-78"/>
                          <a:ea typeface="Calibri" panose="020F0502020204030204" pitchFamily="34" charset="0"/>
                          <a:cs typeface="Q Khoramshahr" panose="00000400000000000000" pitchFamily="50" charset="-78"/>
                        </a:rPr>
                        <a:t> تنها بخش‌های خاصی از بسته را در نظر می‌گیرد.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Q Khoramshahr" panose="00000400000000000000" pitchFamily="50" charset="-78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Q Khoramshahr" panose="00000400000000000000" pitchFamily="50" charset="-78"/>
                        </a:rPr>
                        <a:t>مهاجم می‌تواند با شنود یک بسته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Q Khoramshahr" panose="00000400000000000000" pitchFamily="50" charset="-78"/>
                        </a:rPr>
                        <a:t>Hello</a:t>
                      </a:r>
                      <a:r>
                        <a:rPr lang="en-US" sz="1800" dirty="0">
                          <a:effectLst/>
                          <a:latin typeface="B Mitra" panose="00000400000000000000" pitchFamily="2" charset="-78"/>
                          <a:ea typeface="Calibri" panose="020F0502020204030204" pitchFamily="34" charset="0"/>
                          <a:cs typeface="Q Khoramshahr" panose="00000400000000000000" pitchFamily="50" charset="-78"/>
                        </a:rPr>
                        <a:t> </a:t>
                      </a:r>
                      <a:r>
                        <a:rPr lang="fa-IR" sz="1800" dirty="0">
                          <a:effectLst/>
                          <a:latin typeface="B Mitra" panose="00000400000000000000" pitchFamily="2" charset="-78"/>
                          <a:ea typeface="Calibri" panose="020F0502020204030204" pitchFamily="34" charset="0"/>
                          <a:cs typeface="Q Khoramshahr" panose="00000400000000000000" pitchFamily="50" charset="-78"/>
                        </a:rPr>
                        <a:t> قانونی از عبارت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Q Khoramshahr" panose="00000400000000000000" pitchFamily="50" charset="-78"/>
                        </a:rPr>
                        <a:t>MD5</a:t>
                      </a:r>
                      <a:r>
                        <a:rPr lang="en-US" sz="1800" dirty="0">
                          <a:effectLst/>
                          <a:latin typeface="B Mitra" panose="00000400000000000000" pitchFamily="2" charset="-78"/>
                          <a:ea typeface="Calibri" panose="020F0502020204030204" pitchFamily="34" charset="0"/>
                          <a:cs typeface="Q Khoramshahr" panose="00000400000000000000" pitchFamily="50" charset="-78"/>
                        </a:rPr>
                        <a:t> </a:t>
                      </a:r>
                      <a:r>
                        <a:rPr lang="fa-IR" sz="1800" dirty="0">
                          <a:effectLst/>
                          <a:latin typeface="B Mitra" panose="00000400000000000000" pitchFamily="2" charset="-78"/>
                          <a:ea typeface="Calibri" panose="020F0502020204030204" pitchFamily="34" charset="0"/>
                          <a:cs typeface="Q Khoramshahr" panose="00000400000000000000" pitchFamily="50" charset="-78"/>
                        </a:rPr>
                        <a:t> همراه آن استفاده کرده و همراه یک بسته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Q Khoramshahr" panose="00000400000000000000" pitchFamily="50" charset="-78"/>
                        </a:rPr>
                        <a:t>Hello</a:t>
                      </a:r>
                      <a:r>
                        <a:rPr lang="en-US" sz="1800" dirty="0">
                          <a:effectLst/>
                          <a:latin typeface="B Mitra" panose="00000400000000000000" pitchFamily="2" charset="-78"/>
                          <a:ea typeface="Calibri" panose="020F0502020204030204" pitchFamily="34" charset="0"/>
                          <a:cs typeface="Q Khoramshahr" panose="00000400000000000000" pitchFamily="50" charset="-78"/>
                        </a:rPr>
                        <a:t> </a:t>
                      </a:r>
                      <a:r>
                        <a:rPr lang="fa-IR" sz="1800" dirty="0">
                          <a:effectLst/>
                          <a:latin typeface="B Mitra" panose="00000400000000000000" pitchFamily="2" charset="-78"/>
                          <a:ea typeface="Calibri" panose="020F0502020204030204" pitchFamily="34" charset="0"/>
                          <a:cs typeface="Q Khoramshahr" panose="00000400000000000000" pitchFamily="50" charset="-78"/>
                        </a:rPr>
                        <a:t> که خود آن را ایجاد کرده است ارسال و در شبکه اختلال ایجاد نماید.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Q Khoramshahr" panose="00000400000000000000" pitchFamily="50" charset="-78"/>
                      </a:endParaRPr>
                    </a:p>
                  </a:txBody>
                  <a:tcPr marL="68577" marR="68577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4910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Q Khoramshahr" panose="00000400000000000000" pitchFamily="50" charset="-78"/>
                        </a:rPr>
                        <a:t>3-4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Q Khoramshahr" panose="00000400000000000000" pitchFamily="50" charset="-78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Q Khoramshahr" panose="00000400000000000000" pitchFamily="50" charset="-78"/>
                        </a:rPr>
                        <a:t>در صورت ارسال بسته‌های تقلبی 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Q Khoramshahr" panose="00000400000000000000" pitchFamily="50" charset="-78"/>
                        </a:rPr>
                        <a:t>Goodbye</a:t>
                      </a:r>
                      <a:r>
                        <a:rPr lang="fa-IR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Q Khoramshahr" panose="00000400000000000000" pitchFamily="50" charset="-78"/>
                        </a:rPr>
                        <a:t> </a:t>
                      </a:r>
                      <a:r>
                        <a:rPr lang="fa-IR" sz="1800" dirty="0">
                          <a:effectLst/>
                          <a:latin typeface="B Mitra" panose="00000400000000000000" pitchFamily="2" charset="-78"/>
                          <a:ea typeface="Calibri" panose="020F0502020204030204" pitchFamily="34" charset="0"/>
                          <a:cs typeface="Q Khoramshahr" panose="00000400000000000000" pitchFamily="50" charset="-78"/>
                        </a:rPr>
                        <a:t>و یا بسته‌هایی با مقادیر متفاوت ضرایب 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Q Khoramshahr" panose="00000400000000000000" pitchFamily="50" charset="-78"/>
                        </a:rPr>
                        <a:t>K</a:t>
                      </a:r>
                      <a:r>
                        <a:rPr lang="fa-IR" sz="1800" dirty="0">
                          <a:effectLst/>
                          <a:latin typeface="B Mitra" panose="00000400000000000000" pitchFamily="2" charset="-78"/>
                          <a:ea typeface="Calibri" panose="020F0502020204030204" pitchFamily="34" charset="0"/>
                          <a:cs typeface="Q Khoramshahr" panose="00000400000000000000" pitchFamily="50" charset="-78"/>
                        </a:rPr>
                        <a:t> عملکرد مسیریاب موقتاً مختل خواهد شد.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Q Khoramshahr" panose="00000400000000000000" pitchFamily="50" charset="-78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Q Khoramshahr" panose="00000400000000000000" pitchFamily="50" charset="-78"/>
                        </a:rPr>
                        <a:t>مهاجم با ارسال این بسته‌ها به صورت مداوم باعث ایجاد اختلال دائمی در عملکرد مسیریاب قربانی می‌شود.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Q Khoramshahr" panose="00000400000000000000" pitchFamily="50" charset="-78"/>
                      </a:endParaRPr>
                    </a:p>
                  </a:txBody>
                  <a:tcPr marL="68577" marR="68577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3065017" y="591668"/>
            <a:ext cx="30139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altLang="fa-IR" b="1" dirty="0">
                <a:cs typeface="Q Khoramshahr" panose="00000400000000000000" pitchFamily="50" charset="-78"/>
              </a:rPr>
              <a:t>مثال:</a:t>
            </a:r>
            <a:endParaRPr lang="en-US" altLang="fa-IR" b="1" dirty="0">
              <a:cs typeface="Q Khoramshahr" panose="00000400000000000000" pitchFamily="50" charset="-78"/>
            </a:endParaRPr>
          </a:p>
          <a:p>
            <a:pPr algn="ctr" rtl="1"/>
            <a:r>
              <a:rPr lang="fa-IR" altLang="fa-IR" b="1" dirty="0">
                <a:cs typeface="Q Khoramshahr" panose="00000400000000000000" pitchFamily="50" charset="-78"/>
              </a:rPr>
              <a:t>آسیب‌ها و تهدیدهای پروتکل </a:t>
            </a:r>
            <a:r>
              <a:rPr lang="en-US" altLang="fa-IR" sz="1600" b="1" dirty="0">
                <a:latin typeface="Times CE" panose="02040603030405090304" pitchFamily="18" charset="0"/>
                <a:cs typeface="Q Khoramshahr" panose="00000400000000000000" pitchFamily="50" charset="-78"/>
              </a:rPr>
              <a:t>EIGRP</a:t>
            </a:r>
            <a:endParaRPr lang="fa-IR" b="1" dirty="0"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8909562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88476" y="1113568"/>
          <a:ext cx="8021369" cy="5215155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2661719">
                  <a:extLst>
                    <a:ext uri="{9D8B030D-6E8A-4147-A177-3AD203B41FA5}">
                      <a16:colId xmlns:a16="http://schemas.microsoft.com/office/drawing/2014/main" val="2331522286"/>
                    </a:ext>
                  </a:extLst>
                </a:gridCol>
                <a:gridCol w="2652665">
                  <a:extLst>
                    <a:ext uri="{9D8B030D-6E8A-4147-A177-3AD203B41FA5}">
                      <a16:colId xmlns:a16="http://schemas.microsoft.com/office/drawing/2014/main" val="1346771074"/>
                    </a:ext>
                  </a:extLst>
                </a:gridCol>
                <a:gridCol w="2706985">
                  <a:extLst>
                    <a:ext uri="{9D8B030D-6E8A-4147-A177-3AD203B41FA5}">
                      <a16:colId xmlns:a16="http://schemas.microsoft.com/office/drawing/2014/main" val="3687868080"/>
                    </a:ext>
                  </a:extLst>
                </a:gridCol>
              </a:tblGrid>
              <a:tr h="156625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200" dirty="0">
                          <a:effectLst/>
                          <a:cs typeface="Q Khoramshahr" panose="00000400000000000000" pitchFamily="50" charset="-78"/>
                        </a:rPr>
                        <a:t>شماره: 2-4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Q Khoramshahr" panose="00000400000000000000" pitchFamily="50" charset="-78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Q Khoramshahr" panose="00000400000000000000" pitchFamily="50" charset="-78"/>
                        </a:rPr>
                        <a:t>آسیب:</a:t>
                      </a:r>
                      <a:br>
                        <a:rPr lang="fa-IR" sz="14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Q Khoramshahr" panose="00000400000000000000" pitchFamily="50" charset="-78"/>
                        </a:rPr>
                      </a:br>
                      <a:r>
                        <a:rPr lang="fa-IR" sz="14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Q Khoramshahr" panose="00000400000000000000" pitchFamily="50" charset="-78"/>
                        </a:rPr>
                        <a:t> </a:t>
                      </a:r>
                      <a:r>
                        <a:rPr lang="fa-IR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Q Khoramshahr" panose="00000400000000000000" pitchFamily="50" charset="-78"/>
                        </a:rPr>
                        <a:t>احراز هویت در پروتکل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Q Khoramshahr" panose="00000400000000000000" pitchFamily="50" charset="-78"/>
                        </a:rPr>
                        <a:t>EIGRP</a:t>
                      </a:r>
                      <a:r>
                        <a:rPr lang="en-US" sz="1400" dirty="0">
                          <a:effectLst/>
                          <a:latin typeface="B Mitra" panose="00000400000000000000" pitchFamily="2" charset="-78"/>
                          <a:ea typeface="Calibri" panose="020F0502020204030204" pitchFamily="34" charset="0"/>
                          <a:cs typeface="Q Khoramshahr" panose="00000400000000000000" pitchFamily="50" charset="-78"/>
                        </a:rPr>
                        <a:t> </a:t>
                      </a:r>
                      <a:r>
                        <a:rPr lang="fa-IR" sz="1400" dirty="0">
                          <a:effectLst/>
                          <a:latin typeface="B Mitra" panose="00000400000000000000" pitchFamily="2" charset="-78"/>
                          <a:ea typeface="Calibri" panose="020F0502020204030204" pitchFamily="34" charset="0"/>
                          <a:cs typeface="Q Khoramshahr" panose="00000400000000000000" pitchFamily="50" charset="-78"/>
                        </a:rPr>
                        <a:t> هنگام ایجاد عبارت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Q Khoramshahr" panose="00000400000000000000" pitchFamily="50" charset="-78"/>
                        </a:rPr>
                        <a:t>MD5</a:t>
                      </a:r>
                      <a:r>
                        <a:rPr lang="en-US" sz="1400" dirty="0">
                          <a:effectLst/>
                          <a:latin typeface="B Mitra" panose="00000400000000000000" pitchFamily="2" charset="-78"/>
                          <a:ea typeface="Calibri" panose="020F0502020204030204" pitchFamily="34" charset="0"/>
                          <a:cs typeface="Q Khoramshahr" panose="00000400000000000000" pitchFamily="50" charset="-78"/>
                        </a:rPr>
                        <a:t> </a:t>
                      </a:r>
                      <a:r>
                        <a:rPr lang="fa-IR" sz="1400" dirty="0">
                          <a:effectLst/>
                          <a:latin typeface="B Mitra" panose="00000400000000000000" pitchFamily="2" charset="-78"/>
                          <a:ea typeface="Calibri" panose="020F0502020204030204" pitchFamily="34" charset="0"/>
                          <a:cs typeface="Q Khoramshahr" panose="00000400000000000000" pitchFamily="50" charset="-78"/>
                        </a:rPr>
                        <a:t> تنها بخش‌های خاصی از بسته را در نظر می‌گیرد.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Q Khoramshahr" panose="00000400000000000000" pitchFamily="50" charset="-78"/>
                      </a:endParaRPr>
                    </a:p>
                  </a:txBody>
                  <a:tcPr marL="68577" marR="68577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Q Khoramshahr" panose="00000400000000000000" pitchFamily="50" charset="-78"/>
                        </a:rPr>
                        <a:t>تهدید: </a:t>
                      </a:r>
                      <a:br>
                        <a:rPr lang="fa-IR" sz="14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Q Khoramshahr" panose="00000400000000000000" pitchFamily="50" charset="-78"/>
                        </a:rPr>
                      </a:br>
                      <a:r>
                        <a:rPr lang="fa-IR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Q Khoramshahr" panose="00000400000000000000" pitchFamily="50" charset="-78"/>
                        </a:rPr>
                        <a:t>مهاجم می‌تواند با شنود یک بسته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Q Khoramshahr" panose="00000400000000000000" pitchFamily="50" charset="-78"/>
                        </a:rPr>
                        <a:t>Hello</a:t>
                      </a:r>
                      <a:r>
                        <a:rPr lang="en-US" sz="1400" dirty="0">
                          <a:effectLst/>
                          <a:latin typeface="B Mitra" panose="00000400000000000000" pitchFamily="2" charset="-78"/>
                          <a:ea typeface="Calibri" panose="020F0502020204030204" pitchFamily="34" charset="0"/>
                          <a:cs typeface="Q Khoramshahr" panose="00000400000000000000" pitchFamily="50" charset="-78"/>
                        </a:rPr>
                        <a:t> </a:t>
                      </a:r>
                      <a:r>
                        <a:rPr lang="fa-IR" sz="1400" dirty="0">
                          <a:effectLst/>
                          <a:latin typeface="B Mitra" panose="00000400000000000000" pitchFamily="2" charset="-78"/>
                          <a:ea typeface="Calibri" panose="020F0502020204030204" pitchFamily="34" charset="0"/>
                          <a:cs typeface="Q Khoramshahr" panose="00000400000000000000" pitchFamily="50" charset="-78"/>
                        </a:rPr>
                        <a:t> قانونی از عبارت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Q Khoramshahr" panose="00000400000000000000" pitchFamily="50" charset="-78"/>
                        </a:rPr>
                        <a:t>MD5</a:t>
                      </a:r>
                      <a:r>
                        <a:rPr lang="en-US" sz="1400" dirty="0">
                          <a:effectLst/>
                          <a:latin typeface="B Mitra" panose="00000400000000000000" pitchFamily="2" charset="-78"/>
                          <a:ea typeface="Calibri" panose="020F0502020204030204" pitchFamily="34" charset="0"/>
                          <a:cs typeface="Q Khoramshahr" panose="00000400000000000000" pitchFamily="50" charset="-78"/>
                        </a:rPr>
                        <a:t> </a:t>
                      </a:r>
                      <a:r>
                        <a:rPr lang="fa-IR" sz="1400" dirty="0">
                          <a:effectLst/>
                          <a:latin typeface="B Mitra" panose="00000400000000000000" pitchFamily="2" charset="-78"/>
                          <a:ea typeface="Calibri" panose="020F0502020204030204" pitchFamily="34" charset="0"/>
                          <a:cs typeface="Q Khoramshahr" panose="00000400000000000000" pitchFamily="50" charset="-78"/>
                        </a:rPr>
                        <a:t> همراه آن استفاده کرده و همراه یک بسته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Q Khoramshahr" panose="00000400000000000000" pitchFamily="50" charset="-78"/>
                        </a:rPr>
                        <a:t>Hello</a:t>
                      </a:r>
                      <a:r>
                        <a:rPr lang="en-US" sz="1400" dirty="0">
                          <a:effectLst/>
                          <a:latin typeface="B Mitra" panose="00000400000000000000" pitchFamily="2" charset="-78"/>
                          <a:ea typeface="Calibri" panose="020F0502020204030204" pitchFamily="34" charset="0"/>
                          <a:cs typeface="Q Khoramshahr" panose="00000400000000000000" pitchFamily="50" charset="-78"/>
                        </a:rPr>
                        <a:t> </a:t>
                      </a:r>
                      <a:r>
                        <a:rPr lang="fa-IR" sz="1400" dirty="0">
                          <a:effectLst/>
                          <a:latin typeface="B Mitra" panose="00000400000000000000" pitchFamily="2" charset="-78"/>
                          <a:ea typeface="Calibri" panose="020F0502020204030204" pitchFamily="34" charset="0"/>
                          <a:cs typeface="Q Khoramshahr" panose="00000400000000000000" pitchFamily="50" charset="-78"/>
                        </a:rPr>
                        <a:t> که خود آن را ایجاد کرده است ارسال و در شبکه اختلال ایجاد نماید.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Q Khoramshahr" panose="00000400000000000000" pitchFamily="50" charset="-78"/>
                      </a:endParaRPr>
                    </a:p>
                  </a:txBody>
                  <a:tcPr marL="68577" marR="68577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7149758"/>
                  </a:ext>
                </a:extLst>
              </a:tr>
              <a:tr h="733382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dirty="0">
                          <a:effectLst/>
                          <a:cs typeface="Q Khoramshahr" panose="00000400000000000000" pitchFamily="50" charset="-78"/>
                        </a:rPr>
                        <a:t>استراتژی امنیت با مکتب آسیب محور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Q Khoramshahr" panose="00000400000000000000" pitchFamily="50" charset="-78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dirty="0">
                          <a:effectLst/>
                          <a:cs typeface="Q Khoramshahr" panose="00000400000000000000" pitchFamily="50" charset="-78"/>
                        </a:rPr>
                        <a:t>پوشش دادن تمام بخش‌های بسته</a:t>
                      </a:r>
                      <a:r>
                        <a:rPr lang="en-US" sz="1100" dirty="0">
                          <a:effectLst/>
                          <a:cs typeface="Q Khoramshahr" panose="00000400000000000000" pitchFamily="50" charset="-78"/>
                        </a:rPr>
                        <a:t>EIGRP</a:t>
                      </a:r>
                      <a:r>
                        <a:rPr lang="en-US" sz="1400" dirty="0">
                          <a:effectLst/>
                          <a:cs typeface="Q Khoramshahr" panose="00000400000000000000" pitchFamily="50" charset="-78"/>
                        </a:rPr>
                        <a:t> </a:t>
                      </a:r>
                      <a:r>
                        <a:rPr lang="fa-IR" sz="1400" dirty="0">
                          <a:effectLst/>
                          <a:cs typeface="Q Khoramshahr" panose="00000400000000000000" pitchFamily="50" charset="-78"/>
                        </a:rPr>
                        <a:t> در احراز هویت و همچنین امضای بسته‌ها با استفاده از روش </a:t>
                      </a:r>
                      <a:r>
                        <a:rPr lang="en-US" sz="1100" dirty="0">
                          <a:effectLst/>
                          <a:cs typeface="Q Khoramshahr" panose="00000400000000000000" pitchFamily="50" charset="-78"/>
                        </a:rPr>
                        <a:t>MAC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Q Khoramshahr" panose="00000400000000000000" pitchFamily="50" charset="-78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9401901"/>
                  </a:ext>
                </a:extLst>
              </a:tr>
              <a:tr h="552467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dirty="0">
                          <a:effectLst/>
                          <a:cs typeface="Q Khoramshahr" panose="00000400000000000000" pitchFamily="50" charset="-78"/>
                        </a:rPr>
                        <a:t>استراتژی امنیت با مکتب تهدید محور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Q Khoramshahr" panose="00000400000000000000" pitchFamily="50" charset="-78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>
                          <a:effectLst/>
                          <a:cs typeface="Q Khoramshahr" panose="00000400000000000000" pitchFamily="50" charset="-78"/>
                        </a:rPr>
                        <a:t>طراحی و پیاده‌سازی سیاست‌های امنیت فیزیکی و اعمال کنترل دسترسی دقیق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Q Khoramshahr" panose="00000400000000000000" pitchFamily="50" charset="-78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2069750"/>
                  </a:ext>
                </a:extLst>
              </a:tr>
              <a:tr h="896293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dirty="0">
                          <a:effectLst/>
                          <a:cs typeface="Q Khoramshahr" panose="00000400000000000000" pitchFamily="50" charset="-78"/>
                        </a:rPr>
                        <a:t>استراتژی امنیت با مکتب فرصت محور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Q Khoramshahr" panose="00000400000000000000" pitchFamily="50" charset="-78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dirty="0">
                          <a:effectLst/>
                          <a:cs typeface="Q Khoramshahr" panose="00000400000000000000" pitchFamily="50" charset="-78"/>
                        </a:rPr>
                        <a:t>با محدود و مشخص نمودن همسایه‌های هر مسیریاب به صورت دستی علاوه بر این که تهدید مذکور ناکارآمد می‌شود، پیامدهای حاصل از اشتباهات مدیریتی در شبکه نیز کاهش می‌یابد.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Q Khoramshahr" panose="00000400000000000000" pitchFamily="50" charset="-78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2747113"/>
                  </a:ext>
                </a:extLst>
              </a:tr>
              <a:tr h="1466763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dirty="0">
                          <a:effectLst/>
                          <a:cs typeface="Q Khoramshahr" panose="00000400000000000000" pitchFamily="50" charset="-78"/>
                        </a:rPr>
                        <a:t>استراتژی امنیت با مکتب موقعیت محور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Q Khoramshahr" panose="00000400000000000000" pitchFamily="50" charset="-78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dirty="0">
                          <a:effectLst/>
                          <a:cs typeface="Q Khoramshahr" panose="00000400000000000000" pitchFamily="50" charset="-78"/>
                        </a:rPr>
                        <a:t>با وقوع چنین حملاتی مدیران انگیزه لازم را به منظور حمایت بیشتر از توسعه سیاست‌های سازمانی و ارتقاء پروتکل‌های مورد استفاده به دست می‌آورند و به این ترتیب علاوه بر هضم تهدید، یک سیستم پیشرفته‌تر خواهیم داشت که ارزش آن بیشتر از سیستم قدیمی است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Q Khoramshahr" panose="00000400000000000000" pitchFamily="50" charset="-78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23176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996243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امنیت فضای سایبر با در نظر گرفتن سطوح اقدام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14" name="AutoShape 3"/>
          <p:cNvSpPr>
            <a:spLocks noChangeArrowheads="1"/>
          </p:cNvSpPr>
          <p:nvPr/>
        </p:nvSpPr>
        <p:spPr bwMode="auto">
          <a:xfrm>
            <a:off x="852555" y="2256830"/>
            <a:ext cx="5844488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کاربرد</a:t>
            </a:r>
          </a:p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fa-IR" sz="9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Application</a:t>
            </a:r>
            <a:endParaRPr lang="fa-IR" sz="1050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5" name="AutoShape 3"/>
          <p:cNvSpPr>
            <a:spLocks noChangeArrowheads="1"/>
          </p:cNvSpPr>
          <p:nvPr/>
        </p:nvSpPr>
        <p:spPr bwMode="auto">
          <a:xfrm>
            <a:off x="6697043" y="3699559"/>
            <a:ext cx="1594403" cy="380922"/>
          </a:xfrm>
          <a:prstGeom prst="bevel">
            <a:avLst>
              <a:gd name="adj" fmla="val 5959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20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استراتژیکی</a:t>
            </a:r>
            <a:endParaRPr lang="fa-IR" sz="1050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6" name="AutoShape 3"/>
          <p:cNvSpPr>
            <a:spLocks noChangeArrowheads="1"/>
          </p:cNvSpPr>
          <p:nvPr/>
        </p:nvSpPr>
        <p:spPr bwMode="auto">
          <a:xfrm>
            <a:off x="6697043" y="4118314"/>
            <a:ext cx="1594403" cy="380922"/>
          </a:xfrm>
          <a:prstGeom prst="bevel">
            <a:avLst>
              <a:gd name="adj" fmla="val 5959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20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عملیاتی</a:t>
            </a:r>
            <a:endParaRPr lang="fa-IR" sz="1050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7" name="AutoShape 3"/>
          <p:cNvSpPr>
            <a:spLocks noChangeArrowheads="1"/>
          </p:cNvSpPr>
          <p:nvPr/>
        </p:nvSpPr>
        <p:spPr bwMode="auto">
          <a:xfrm>
            <a:off x="6697043" y="4537069"/>
            <a:ext cx="1594403" cy="380922"/>
          </a:xfrm>
          <a:prstGeom prst="bevel">
            <a:avLst>
              <a:gd name="adj" fmla="val 5959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20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تاکتیکی</a:t>
            </a:r>
            <a:endParaRPr lang="fa-IR" sz="1050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8" name="AutoShape 3"/>
          <p:cNvSpPr>
            <a:spLocks noChangeArrowheads="1"/>
          </p:cNvSpPr>
          <p:nvPr/>
        </p:nvSpPr>
        <p:spPr bwMode="auto">
          <a:xfrm>
            <a:off x="6697043" y="4955824"/>
            <a:ext cx="1594403" cy="380922"/>
          </a:xfrm>
          <a:prstGeom prst="bevel">
            <a:avLst>
              <a:gd name="adj" fmla="val 5959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20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تکنیکی</a:t>
            </a:r>
            <a:endParaRPr lang="fa-IR" sz="1050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20" name="AutoShape 3">
            <a:extLst>
              <a:ext uri="{FF2B5EF4-FFF2-40B4-BE49-F238E27FC236}">
                <a16:creationId xmlns:a16="http://schemas.microsoft.com/office/drawing/2014/main" id="{DEBCAC8B-09D1-4F96-A500-6D7A65EA08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555" y="2256830"/>
            <a:ext cx="5844488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کاربرد</a:t>
            </a:r>
          </a:p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fa-IR" sz="9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Application</a:t>
            </a:r>
            <a:endParaRPr lang="fa-IR" sz="1050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21" name="AutoShape 3">
            <a:extLst>
              <a:ext uri="{FF2B5EF4-FFF2-40B4-BE49-F238E27FC236}">
                <a16:creationId xmlns:a16="http://schemas.microsoft.com/office/drawing/2014/main" id="{31D09E2A-3A07-4DD0-AB8C-7B84A7C71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554" y="2974006"/>
            <a:ext cx="146112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محاسبات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Computation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22" name="AutoShape 3">
            <a:extLst>
              <a:ext uri="{FF2B5EF4-FFF2-40B4-BE49-F238E27FC236}">
                <a16:creationId xmlns:a16="http://schemas.microsoft.com/office/drawing/2014/main" id="{CBA80DAD-26A7-417C-917B-864702E6AF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3676" y="2974006"/>
            <a:ext cx="146112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ارتباطات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Communication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23" name="AutoShape 3">
            <a:extLst>
              <a:ext uri="{FF2B5EF4-FFF2-40B4-BE49-F238E27FC236}">
                <a16:creationId xmlns:a16="http://schemas.microsoft.com/office/drawing/2014/main" id="{F8A043D8-87F1-4A1A-B568-478CBF42B0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4797" y="2974006"/>
            <a:ext cx="146112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کنترل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Control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24" name="AutoShape 3">
            <a:extLst>
              <a:ext uri="{FF2B5EF4-FFF2-40B4-BE49-F238E27FC236}">
                <a16:creationId xmlns:a16="http://schemas.microsoft.com/office/drawing/2014/main" id="{247EDF9B-1A40-4FAA-B08E-8626BD649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5920" y="2974006"/>
            <a:ext cx="146112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اطلاعات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Information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337460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a-IR" dirty="0"/>
              <a:t>فضای سایبر و امنیت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a-IR" dirty="0"/>
              <a:t>4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a-IR" dirty="0"/>
              <a:t>امنیت </a:t>
            </a:r>
            <a:br>
              <a:rPr lang="fa-IR" dirty="0"/>
            </a:br>
            <a:r>
              <a:rPr lang="fa-IR" dirty="0"/>
              <a:t>متأثر از</a:t>
            </a:r>
            <a:br>
              <a:rPr lang="fa-IR" dirty="0"/>
            </a:br>
            <a:r>
              <a:rPr lang="fa-IR" dirty="0"/>
              <a:t>فضای سایبر</a:t>
            </a:r>
          </a:p>
        </p:txBody>
      </p:sp>
    </p:spTree>
    <p:extLst>
      <p:ext uri="{BB962C8B-B14F-4D97-AF65-F5344CB8AC3E}">
        <p14:creationId xmlns:p14="http://schemas.microsoft.com/office/powerpoint/2010/main" val="210170331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امنیت متأثر از فضای سایبر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Rectangle 5"/>
          <p:cNvSpPr/>
          <p:nvPr/>
        </p:nvSpPr>
        <p:spPr>
          <a:xfrm>
            <a:off x="982301" y="1611522"/>
            <a:ext cx="7179398" cy="41645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Rectangle 6"/>
          <p:cNvSpPr/>
          <p:nvPr/>
        </p:nvSpPr>
        <p:spPr>
          <a:xfrm>
            <a:off x="982301" y="5889957"/>
            <a:ext cx="7179398" cy="31892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1"/>
            <a:r>
              <a:rPr lang="fa-IR" sz="1600" dirty="0">
                <a:cs typeface="Q Khoramshahr" panose="00000400000000000000" pitchFamily="50" charset="-78"/>
              </a:rPr>
              <a:t>مسئله امنیت سیستم دیگر (سیستم هدف) است که با تهدیدی از سوی فضای سایبر مواجه می‌شود.</a:t>
            </a:r>
          </a:p>
        </p:txBody>
      </p:sp>
      <p:sp>
        <p:nvSpPr>
          <p:cNvPr id="8" name="Rectangle 7"/>
          <p:cNvSpPr/>
          <p:nvPr/>
        </p:nvSpPr>
        <p:spPr>
          <a:xfrm>
            <a:off x="982301" y="1705079"/>
            <a:ext cx="864608" cy="47613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1"/>
            <a:r>
              <a:rPr lang="fa-IR" sz="2000" b="1" dirty="0">
                <a:cs typeface="Q Khoramshahr" panose="00000400000000000000" pitchFamily="50" charset="-78"/>
              </a:rPr>
              <a:t>محیط</a:t>
            </a:r>
          </a:p>
        </p:txBody>
      </p:sp>
      <p:sp>
        <p:nvSpPr>
          <p:cNvPr id="9" name="Oval 8"/>
          <p:cNvSpPr/>
          <p:nvPr/>
        </p:nvSpPr>
        <p:spPr>
          <a:xfrm>
            <a:off x="1294648" y="2295058"/>
            <a:ext cx="3709564" cy="279752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/>
          </a:p>
        </p:txBody>
      </p:sp>
      <p:sp>
        <p:nvSpPr>
          <p:cNvPr id="10" name="Rectangle 9"/>
          <p:cNvSpPr/>
          <p:nvPr/>
        </p:nvSpPr>
        <p:spPr>
          <a:xfrm>
            <a:off x="2423975" y="2436232"/>
            <a:ext cx="1450908" cy="47613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1"/>
            <a:r>
              <a:rPr lang="fa-IR" sz="2000" b="1" dirty="0">
                <a:cs typeface="Q Khoramshahr" panose="00000400000000000000" pitchFamily="50" charset="-78"/>
              </a:rPr>
              <a:t>فضای سایبر</a:t>
            </a:r>
            <a:endParaRPr lang="fa-IR" sz="2000" dirty="0">
              <a:cs typeface="Q Khoramshahr" panose="00000400000000000000" pitchFamily="50" charset="-78"/>
            </a:endParaRPr>
          </a:p>
        </p:txBody>
      </p:sp>
      <p:sp>
        <p:nvSpPr>
          <p:cNvPr id="11" name="Left Arrow 10"/>
          <p:cNvSpPr/>
          <p:nvPr/>
        </p:nvSpPr>
        <p:spPr>
          <a:xfrm flipH="1">
            <a:off x="4734941" y="3030241"/>
            <a:ext cx="1216535" cy="1327156"/>
          </a:xfrm>
          <a:prstGeom prst="leftArrow">
            <a:avLst>
              <a:gd name="adj1" fmla="val 50000"/>
              <a:gd name="adj2" fmla="val 4032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/>
          </a:p>
        </p:txBody>
      </p:sp>
      <p:grpSp>
        <p:nvGrpSpPr>
          <p:cNvPr id="12" name="Group 11"/>
          <p:cNvGrpSpPr/>
          <p:nvPr/>
        </p:nvGrpSpPr>
        <p:grpSpPr>
          <a:xfrm>
            <a:off x="3558510" y="3386002"/>
            <a:ext cx="1233665" cy="615632"/>
            <a:chOff x="2919742" y="3657606"/>
            <a:chExt cx="1303699" cy="615632"/>
          </a:xfrm>
        </p:grpSpPr>
        <p:sp>
          <p:nvSpPr>
            <p:cNvPr id="13" name="Rounded Rectangle 12"/>
            <p:cNvSpPr/>
            <p:nvPr/>
          </p:nvSpPr>
          <p:spPr>
            <a:xfrm>
              <a:off x="2919742" y="3657606"/>
              <a:ext cx="1303699" cy="615632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a-IR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139287" y="3763565"/>
              <a:ext cx="864608" cy="476138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 rtl="1"/>
              <a:r>
                <a:rPr lang="fa-IR" sz="2000" b="1" dirty="0">
                  <a:solidFill>
                    <a:schemeClr val="bg1"/>
                  </a:solidFill>
                  <a:cs typeface="Q Khoramshahr" panose="00000400000000000000" pitchFamily="50" charset="-78"/>
                </a:rPr>
                <a:t>تهدید</a:t>
              </a:r>
            </a:p>
          </p:txBody>
        </p:sp>
      </p:grpSp>
      <p:sp>
        <p:nvSpPr>
          <p:cNvPr id="15" name="Oval 14"/>
          <p:cNvSpPr/>
          <p:nvPr/>
        </p:nvSpPr>
        <p:spPr>
          <a:xfrm>
            <a:off x="5951476" y="2295058"/>
            <a:ext cx="1933430" cy="279752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/>
          </a:p>
        </p:txBody>
      </p:sp>
      <p:grpSp>
        <p:nvGrpSpPr>
          <p:cNvPr id="16" name="Group 15"/>
          <p:cNvGrpSpPr/>
          <p:nvPr/>
        </p:nvGrpSpPr>
        <p:grpSpPr>
          <a:xfrm>
            <a:off x="6301358" y="3422214"/>
            <a:ext cx="1233665" cy="615632"/>
            <a:chOff x="2919742" y="3657606"/>
            <a:chExt cx="1303699" cy="615632"/>
          </a:xfrm>
        </p:grpSpPr>
        <p:sp>
          <p:nvSpPr>
            <p:cNvPr id="17" name="Rounded Rectangle 16"/>
            <p:cNvSpPr/>
            <p:nvPr/>
          </p:nvSpPr>
          <p:spPr>
            <a:xfrm>
              <a:off x="2919742" y="3657606"/>
              <a:ext cx="1303699" cy="615632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a-IR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39287" y="3763565"/>
              <a:ext cx="864608" cy="476138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 rtl="1"/>
              <a:r>
                <a:rPr lang="fa-IR" sz="2000" b="1" dirty="0">
                  <a:cs typeface="Q Khoramshahr" panose="00000400000000000000" pitchFamily="50" charset="-78"/>
                </a:rPr>
                <a:t>آسیب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6509109" y="2429207"/>
            <a:ext cx="818162" cy="60103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1"/>
            <a:r>
              <a:rPr lang="fa-IR" sz="2000" b="1" dirty="0">
                <a:cs typeface="Q Khoramshahr" panose="00000400000000000000" pitchFamily="50" charset="-78"/>
              </a:rPr>
              <a:t>سیستم</a:t>
            </a:r>
            <a:br>
              <a:rPr lang="fa-IR" sz="2000" b="1" dirty="0">
                <a:cs typeface="Q Khoramshahr" panose="00000400000000000000" pitchFamily="50" charset="-78"/>
              </a:rPr>
            </a:br>
            <a:r>
              <a:rPr lang="fa-IR" sz="2000" dirty="0">
                <a:cs typeface="Q Khoramshahr" panose="00000400000000000000" pitchFamily="50" charset="-78"/>
              </a:rPr>
              <a:t>هدف</a:t>
            </a:r>
          </a:p>
        </p:txBody>
      </p:sp>
    </p:spTree>
    <p:extLst>
      <p:ext uri="{BB962C8B-B14F-4D97-AF65-F5344CB8AC3E}">
        <p14:creationId xmlns:p14="http://schemas.microsoft.com/office/powerpoint/2010/main" val="378830927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امنیت متأثر از فضای سایبر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امنیت دفاعی</a:t>
            </a:r>
          </a:p>
        </p:txBody>
      </p:sp>
      <p:sp>
        <p:nvSpPr>
          <p:cNvPr id="6" name="Rectangle 5"/>
          <p:cNvSpPr/>
          <p:nvPr/>
        </p:nvSpPr>
        <p:spPr>
          <a:xfrm>
            <a:off x="982301" y="1611522"/>
            <a:ext cx="7179398" cy="41645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Rectangle 6"/>
          <p:cNvSpPr/>
          <p:nvPr/>
        </p:nvSpPr>
        <p:spPr>
          <a:xfrm>
            <a:off x="982301" y="5889957"/>
            <a:ext cx="7179398" cy="31892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1"/>
            <a:r>
              <a:rPr lang="fa-IR" sz="1600" dirty="0">
                <a:cs typeface="Q Khoramshahr" panose="00000400000000000000" pitchFamily="50" charset="-78"/>
              </a:rPr>
              <a:t>امنیت دفاعی: امنیت سیستم دفاعی</a:t>
            </a:r>
          </a:p>
        </p:txBody>
      </p:sp>
      <p:sp>
        <p:nvSpPr>
          <p:cNvPr id="8" name="Rectangle 7"/>
          <p:cNvSpPr/>
          <p:nvPr/>
        </p:nvSpPr>
        <p:spPr>
          <a:xfrm>
            <a:off x="982301" y="1705079"/>
            <a:ext cx="864608" cy="47613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1"/>
            <a:r>
              <a:rPr lang="fa-IR" sz="2000" b="1" dirty="0">
                <a:cs typeface="Q Khoramshahr" panose="00000400000000000000" pitchFamily="50" charset="-78"/>
              </a:rPr>
              <a:t>محیط</a:t>
            </a:r>
          </a:p>
        </p:txBody>
      </p:sp>
      <p:sp>
        <p:nvSpPr>
          <p:cNvPr id="9" name="Oval 8"/>
          <p:cNvSpPr/>
          <p:nvPr/>
        </p:nvSpPr>
        <p:spPr>
          <a:xfrm>
            <a:off x="1294648" y="2295058"/>
            <a:ext cx="3709564" cy="279752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/>
          </a:p>
        </p:txBody>
      </p:sp>
      <p:sp>
        <p:nvSpPr>
          <p:cNvPr id="10" name="Rectangle 9"/>
          <p:cNvSpPr/>
          <p:nvPr/>
        </p:nvSpPr>
        <p:spPr>
          <a:xfrm>
            <a:off x="2423975" y="2436232"/>
            <a:ext cx="1450908" cy="47613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1"/>
            <a:r>
              <a:rPr lang="fa-IR" sz="2000" b="1" dirty="0">
                <a:cs typeface="Q Khoramshahr" panose="00000400000000000000" pitchFamily="50" charset="-78"/>
              </a:rPr>
              <a:t>فضای سایبر</a:t>
            </a:r>
            <a:endParaRPr lang="fa-IR" sz="2000" dirty="0">
              <a:cs typeface="Q Khoramshahr" panose="00000400000000000000" pitchFamily="50" charset="-78"/>
            </a:endParaRPr>
          </a:p>
        </p:txBody>
      </p:sp>
      <p:sp>
        <p:nvSpPr>
          <p:cNvPr id="11" name="Left Arrow 10"/>
          <p:cNvSpPr/>
          <p:nvPr/>
        </p:nvSpPr>
        <p:spPr>
          <a:xfrm flipH="1">
            <a:off x="4734941" y="3030241"/>
            <a:ext cx="1216535" cy="1327156"/>
          </a:xfrm>
          <a:prstGeom prst="leftArrow">
            <a:avLst>
              <a:gd name="adj1" fmla="val 50000"/>
              <a:gd name="adj2" fmla="val 4032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/>
          </a:p>
        </p:txBody>
      </p:sp>
      <p:grpSp>
        <p:nvGrpSpPr>
          <p:cNvPr id="12" name="Group 11"/>
          <p:cNvGrpSpPr/>
          <p:nvPr/>
        </p:nvGrpSpPr>
        <p:grpSpPr>
          <a:xfrm>
            <a:off x="3558510" y="3386002"/>
            <a:ext cx="1233665" cy="615632"/>
            <a:chOff x="2919742" y="3657606"/>
            <a:chExt cx="1303699" cy="615632"/>
          </a:xfrm>
        </p:grpSpPr>
        <p:sp>
          <p:nvSpPr>
            <p:cNvPr id="13" name="Rounded Rectangle 12"/>
            <p:cNvSpPr/>
            <p:nvPr/>
          </p:nvSpPr>
          <p:spPr>
            <a:xfrm>
              <a:off x="2919742" y="3657606"/>
              <a:ext cx="1303699" cy="615632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a-IR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139287" y="3763565"/>
              <a:ext cx="864608" cy="476138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 rtl="1"/>
              <a:r>
                <a:rPr lang="fa-IR" sz="2000" b="1" dirty="0">
                  <a:solidFill>
                    <a:schemeClr val="bg1"/>
                  </a:solidFill>
                  <a:cs typeface="Q Khoramshahr" panose="00000400000000000000" pitchFamily="50" charset="-78"/>
                </a:rPr>
                <a:t>تهدید</a:t>
              </a:r>
            </a:p>
          </p:txBody>
        </p:sp>
      </p:grpSp>
      <p:sp>
        <p:nvSpPr>
          <p:cNvPr id="15" name="Oval 14"/>
          <p:cNvSpPr/>
          <p:nvPr/>
        </p:nvSpPr>
        <p:spPr>
          <a:xfrm>
            <a:off x="5951476" y="2295058"/>
            <a:ext cx="1933430" cy="279752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/>
          </a:p>
        </p:txBody>
      </p:sp>
      <p:grpSp>
        <p:nvGrpSpPr>
          <p:cNvPr id="16" name="Group 15"/>
          <p:cNvGrpSpPr/>
          <p:nvPr/>
        </p:nvGrpSpPr>
        <p:grpSpPr>
          <a:xfrm>
            <a:off x="6301358" y="3422214"/>
            <a:ext cx="1233665" cy="615632"/>
            <a:chOff x="2919742" y="3657606"/>
            <a:chExt cx="1303699" cy="615632"/>
          </a:xfrm>
        </p:grpSpPr>
        <p:sp>
          <p:nvSpPr>
            <p:cNvPr id="17" name="Rounded Rectangle 16"/>
            <p:cNvSpPr/>
            <p:nvPr/>
          </p:nvSpPr>
          <p:spPr>
            <a:xfrm>
              <a:off x="2919742" y="3657606"/>
              <a:ext cx="1303699" cy="615632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a-IR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39287" y="3763565"/>
              <a:ext cx="864608" cy="476138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 rtl="1"/>
              <a:r>
                <a:rPr lang="fa-IR" sz="2000" b="1" dirty="0">
                  <a:cs typeface="Q Khoramshahr" panose="00000400000000000000" pitchFamily="50" charset="-78"/>
                </a:rPr>
                <a:t>آسیب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6509109" y="2429207"/>
            <a:ext cx="818162" cy="60103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1"/>
            <a:r>
              <a:rPr lang="fa-IR" sz="2000" b="1" dirty="0">
                <a:solidFill>
                  <a:srgbClr val="008000"/>
                </a:solidFill>
                <a:cs typeface="Q Khoramshahr" panose="00000400000000000000" pitchFamily="50" charset="-78"/>
              </a:rPr>
              <a:t>سیستم دفاعی</a:t>
            </a:r>
            <a:endParaRPr lang="fa-IR" sz="2000" dirty="0">
              <a:solidFill>
                <a:srgbClr val="008000"/>
              </a:solidFill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60248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امنیت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تهدید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995082" y="2311978"/>
            <a:ext cx="5153836" cy="1103880"/>
            <a:chOff x="1940645" y="2311978"/>
            <a:chExt cx="5153836" cy="1103880"/>
          </a:xfrm>
        </p:grpSpPr>
        <p:sp>
          <p:nvSpPr>
            <p:cNvPr id="6" name="Bevel 5"/>
            <p:cNvSpPr/>
            <p:nvPr/>
          </p:nvSpPr>
          <p:spPr>
            <a:xfrm>
              <a:off x="4517563" y="2863918"/>
              <a:ext cx="2576918" cy="551940"/>
            </a:xfrm>
            <a:prstGeom prst="bevel">
              <a:avLst>
                <a:gd name="adj" fmla="val 6729"/>
              </a:avLst>
            </a:prstGeom>
            <a:solidFill>
              <a:srgbClr val="B5B4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r>
                <a:rPr lang="fa-IR" sz="2400" b="1" dirty="0" err="1">
                  <a:solidFill>
                    <a:schemeClr val="tx1"/>
                  </a:solidFill>
                  <a:cs typeface="Q Khoramshahr" panose="00000400000000000000" pitchFamily="50" charset="-78"/>
                </a:rPr>
                <a:t>آسـيـب</a:t>
              </a:r>
              <a:endParaRPr lang="fa-IR" sz="2400" b="1" dirty="0">
                <a:solidFill>
                  <a:schemeClr val="tx1"/>
                </a:solidFill>
                <a:cs typeface="Q Khoramshahr" panose="00000400000000000000" pitchFamily="50" charset="-78"/>
              </a:endParaRPr>
            </a:p>
          </p:txBody>
        </p:sp>
        <p:sp>
          <p:nvSpPr>
            <p:cNvPr id="7" name="Bevel 6"/>
            <p:cNvSpPr/>
            <p:nvPr/>
          </p:nvSpPr>
          <p:spPr>
            <a:xfrm>
              <a:off x="1940645" y="2863918"/>
              <a:ext cx="2576918" cy="551940"/>
            </a:xfrm>
            <a:prstGeom prst="bevel">
              <a:avLst>
                <a:gd name="adj" fmla="val 6729"/>
              </a:avLst>
            </a:prstGeom>
            <a:solidFill>
              <a:srgbClr val="C311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r>
                <a:rPr lang="fa-IR" sz="2400" b="1" dirty="0" err="1">
                  <a:solidFill>
                    <a:schemeClr val="bg1"/>
                  </a:solidFill>
                  <a:cs typeface="Q Khoramshahr" panose="00000400000000000000" pitchFamily="50" charset="-78"/>
                </a:rPr>
                <a:t>تهـديـد</a:t>
              </a:r>
              <a:endParaRPr lang="fa-IR" sz="2400" b="1" dirty="0">
                <a:solidFill>
                  <a:schemeClr val="bg1"/>
                </a:solidFill>
                <a:cs typeface="Q Khoramshahr" panose="00000400000000000000" pitchFamily="50" charset="-78"/>
              </a:endParaRPr>
            </a:p>
          </p:txBody>
        </p:sp>
        <p:sp>
          <p:nvSpPr>
            <p:cNvPr id="8" name="Bevel 7"/>
            <p:cNvSpPr/>
            <p:nvPr/>
          </p:nvSpPr>
          <p:spPr>
            <a:xfrm>
              <a:off x="1940645" y="2311978"/>
              <a:ext cx="5153836" cy="551940"/>
            </a:xfrm>
            <a:prstGeom prst="bevel">
              <a:avLst>
                <a:gd name="adj" fmla="val 6729"/>
              </a:avLst>
            </a:prstGeom>
            <a:solidFill>
              <a:srgbClr val="612E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r>
                <a:rPr lang="fa-IR" sz="2400" b="1" dirty="0" err="1">
                  <a:solidFill>
                    <a:schemeClr val="bg1"/>
                  </a:solidFill>
                  <a:cs typeface="Q Khoramshahr" panose="00000400000000000000" pitchFamily="50" charset="-78"/>
                </a:rPr>
                <a:t>امنيت</a:t>
              </a:r>
              <a:endParaRPr lang="fa-IR" sz="2400" b="1" dirty="0">
                <a:solidFill>
                  <a:schemeClr val="bg1"/>
                </a:solidFill>
                <a:cs typeface="Q Khoramshahr" panose="00000400000000000000" pitchFamily="50" charset="-78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982707" y="3603278"/>
            <a:ext cx="2576918" cy="12403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1"/>
            <a:r>
              <a:rPr lang="fa-IR" dirty="0">
                <a:cs typeface="Q Khoramshahr" panose="00000400000000000000" pitchFamily="50" charset="-78"/>
              </a:rPr>
              <a:t>تهدید، یک پدیده‌ی </a:t>
            </a:r>
            <a:r>
              <a:rPr lang="fa-IR" b="1" dirty="0">
                <a:cs typeface="Q Khoramshahr" panose="00000400000000000000" pitchFamily="50" charset="-78"/>
              </a:rPr>
              <a:t>بیرون</a:t>
            </a:r>
            <a:r>
              <a:rPr lang="fa-IR" dirty="0">
                <a:cs typeface="Q Khoramshahr" panose="00000400000000000000" pitchFamily="50" charset="-78"/>
              </a:rPr>
              <a:t> سیستم است و انگیزه‌ای است که ممکن است ثبات و بقای سیستم را دچار اختلال کند.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2000" y="2863918"/>
            <a:ext cx="2576918" cy="551940"/>
          </a:xfrm>
          <a:prstGeom prst="rect">
            <a:avLst/>
          </a:prstGeom>
          <a:solidFill>
            <a:schemeClr val="bg1">
              <a:lumMod val="85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3753736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امنیت متأثر از فضای سایبر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امنیت اقتصادی</a:t>
            </a:r>
          </a:p>
        </p:txBody>
      </p:sp>
      <p:sp>
        <p:nvSpPr>
          <p:cNvPr id="6" name="Rectangle 5"/>
          <p:cNvSpPr/>
          <p:nvPr/>
        </p:nvSpPr>
        <p:spPr>
          <a:xfrm>
            <a:off x="982301" y="1611522"/>
            <a:ext cx="7179398" cy="41645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Rectangle 6"/>
          <p:cNvSpPr/>
          <p:nvPr/>
        </p:nvSpPr>
        <p:spPr>
          <a:xfrm>
            <a:off x="982301" y="5889957"/>
            <a:ext cx="7179398" cy="31892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1"/>
            <a:r>
              <a:rPr lang="fa-IR" sz="1600" dirty="0">
                <a:cs typeface="Q Khoramshahr" panose="00000400000000000000" pitchFamily="50" charset="-78"/>
              </a:rPr>
              <a:t>امنیت اقتصادی: امنیت سیستم اقتصادی</a:t>
            </a:r>
          </a:p>
        </p:txBody>
      </p:sp>
      <p:sp>
        <p:nvSpPr>
          <p:cNvPr id="8" name="Rectangle 7"/>
          <p:cNvSpPr/>
          <p:nvPr/>
        </p:nvSpPr>
        <p:spPr>
          <a:xfrm>
            <a:off x="982301" y="1705079"/>
            <a:ext cx="864608" cy="47613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1"/>
            <a:r>
              <a:rPr lang="fa-IR" sz="2000" b="1" dirty="0">
                <a:cs typeface="Q Khoramshahr" panose="00000400000000000000" pitchFamily="50" charset="-78"/>
              </a:rPr>
              <a:t>محیط</a:t>
            </a:r>
          </a:p>
        </p:txBody>
      </p:sp>
      <p:sp>
        <p:nvSpPr>
          <p:cNvPr id="9" name="Oval 8"/>
          <p:cNvSpPr/>
          <p:nvPr/>
        </p:nvSpPr>
        <p:spPr>
          <a:xfrm>
            <a:off x="1294648" y="2295058"/>
            <a:ext cx="3709564" cy="279752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/>
          </a:p>
        </p:txBody>
      </p:sp>
      <p:sp>
        <p:nvSpPr>
          <p:cNvPr id="10" name="Rectangle 9"/>
          <p:cNvSpPr/>
          <p:nvPr/>
        </p:nvSpPr>
        <p:spPr>
          <a:xfrm>
            <a:off x="2423975" y="2436232"/>
            <a:ext cx="1450908" cy="47613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1"/>
            <a:r>
              <a:rPr lang="fa-IR" sz="2000" b="1" dirty="0">
                <a:cs typeface="Q Khoramshahr" panose="00000400000000000000" pitchFamily="50" charset="-78"/>
              </a:rPr>
              <a:t>فضای سایبر</a:t>
            </a:r>
            <a:endParaRPr lang="fa-IR" sz="2000" dirty="0">
              <a:cs typeface="Q Khoramshahr" panose="00000400000000000000" pitchFamily="50" charset="-78"/>
            </a:endParaRPr>
          </a:p>
        </p:txBody>
      </p:sp>
      <p:sp>
        <p:nvSpPr>
          <p:cNvPr id="11" name="Left Arrow 10"/>
          <p:cNvSpPr/>
          <p:nvPr/>
        </p:nvSpPr>
        <p:spPr>
          <a:xfrm flipH="1">
            <a:off x="4734941" y="3030241"/>
            <a:ext cx="1216535" cy="1327156"/>
          </a:xfrm>
          <a:prstGeom prst="leftArrow">
            <a:avLst>
              <a:gd name="adj1" fmla="val 50000"/>
              <a:gd name="adj2" fmla="val 4032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/>
          </a:p>
        </p:txBody>
      </p:sp>
      <p:grpSp>
        <p:nvGrpSpPr>
          <p:cNvPr id="12" name="Group 11"/>
          <p:cNvGrpSpPr/>
          <p:nvPr/>
        </p:nvGrpSpPr>
        <p:grpSpPr>
          <a:xfrm>
            <a:off x="3558510" y="3386002"/>
            <a:ext cx="1233665" cy="615632"/>
            <a:chOff x="2919742" y="3657606"/>
            <a:chExt cx="1303699" cy="615632"/>
          </a:xfrm>
        </p:grpSpPr>
        <p:sp>
          <p:nvSpPr>
            <p:cNvPr id="13" name="Rounded Rectangle 12"/>
            <p:cNvSpPr/>
            <p:nvPr/>
          </p:nvSpPr>
          <p:spPr>
            <a:xfrm>
              <a:off x="2919742" y="3657606"/>
              <a:ext cx="1303699" cy="615632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a-IR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139287" y="3763565"/>
              <a:ext cx="864608" cy="476138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 rtl="1"/>
              <a:r>
                <a:rPr lang="fa-IR" sz="2000" b="1" dirty="0">
                  <a:solidFill>
                    <a:schemeClr val="bg1"/>
                  </a:solidFill>
                  <a:cs typeface="Q Khoramshahr" panose="00000400000000000000" pitchFamily="50" charset="-78"/>
                </a:rPr>
                <a:t>تهدید</a:t>
              </a:r>
            </a:p>
          </p:txBody>
        </p:sp>
      </p:grpSp>
      <p:sp>
        <p:nvSpPr>
          <p:cNvPr id="15" name="Oval 14"/>
          <p:cNvSpPr/>
          <p:nvPr/>
        </p:nvSpPr>
        <p:spPr>
          <a:xfrm>
            <a:off x="5951476" y="2295058"/>
            <a:ext cx="1933430" cy="279752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/>
          </a:p>
        </p:txBody>
      </p:sp>
      <p:grpSp>
        <p:nvGrpSpPr>
          <p:cNvPr id="16" name="Group 15"/>
          <p:cNvGrpSpPr/>
          <p:nvPr/>
        </p:nvGrpSpPr>
        <p:grpSpPr>
          <a:xfrm>
            <a:off x="6301358" y="3422214"/>
            <a:ext cx="1233665" cy="615632"/>
            <a:chOff x="2919742" y="3657606"/>
            <a:chExt cx="1303699" cy="615632"/>
          </a:xfrm>
        </p:grpSpPr>
        <p:sp>
          <p:nvSpPr>
            <p:cNvPr id="17" name="Rounded Rectangle 16"/>
            <p:cNvSpPr/>
            <p:nvPr/>
          </p:nvSpPr>
          <p:spPr>
            <a:xfrm>
              <a:off x="2919742" y="3657606"/>
              <a:ext cx="1303699" cy="615632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a-IR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39287" y="3763565"/>
              <a:ext cx="864608" cy="476138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 rtl="1"/>
              <a:r>
                <a:rPr lang="fa-IR" sz="2000" b="1" dirty="0">
                  <a:cs typeface="Q Khoramshahr" panose="00000400000000000000" pitchFamily="50" charset="-78"/>
                </a:rPr>
                <a:t>آسیب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6421592" y="2429207"/>
            <a:ext cx="993196" cy="60103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1"/>
            <a:r>
              <a:rPr lang="fa-IR" sz="2000" b="1" dirty="0">
                <a:solidFill>
                  <a:srgbClr val="008000"/>
                </a:solidFill>
                <a:cs typeface="Q Khoramshahr" panose="00000400000000000000" pitchFamily="50" charset="-78"/>
              </a:rPr>
              <a:t>سیستم اقتصادی</a:t>
            </a:r>
            <a:endParaRPr lang="fa-IR" sz="2000" dirty="0">
              <a:solidFill>
                <a:srgbClr val="008000"/>
              </a:solidFill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5065464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امنیت متأثر از فضای سایبر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امنیت اجتماعی</a:t>
            </a:r>
          </a:p>
        </p:txBody>
      </p:sp>
      <p:sp>
        <p:nvSpPr>
          <p:cNvPr id="6" name="Rectangle 5"/>
          <p:cNvSpPr/>
          <p:nvPr/>
        </p:nvSpPr>
        <p:spPr>
          <a:xfrm>
            <a:off x="982301" y="1611522"/>
            <a:ext cx="7179398" cy="41645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Rectangle 6"/>
          <p:cNvSpPr/>
          <p:nvPr/>
        </p:nvSpPr>
        <p:spPr>
          <a:xfrm>
            <a:off x="982301" y="5889957"/>
            <a:ext cx="7179398" cy="31892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1"/>
            <a:r>
              <a:rPr lang="fa-IR" sz="1600" dirty="0">
                <a:cs typeface="Q Khoramshahr" panose="00000400000000000000" pitchFamily="50" charset="-78"/>
              </a:rPr>
              <a:t>امنیت اجتماعی: امنیت سیستم اجتماعی</a:t>
            </a:r>
          </a:p>
        </p:txBody>
      </p:sp>
      <p:sp>
        <p:nvSpPr>
          <p:cNvPr id="8" name="Rectangle 7"/>
          <p:cNvSpPr/>
          <p:nvPr/>
        </p:nvSpPr>
        <p:spPr>
          <a:xfrm>
            <a:off x="982301" y="1705079"/>
            <a:ext cx="864608" cy="47613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1"/>
            <a:r>
              <a:rPr lang="fa-IR" sz="2000" b="1" dirty="0">
                <a:cs typeface="Q Khoramshahr" panose="00000400000000000000" pitchFamily="50" charset="-78"/>
              </a:rPr>
              <a:t>محیط</a:t>
            </a:r>
          </a:p>
        </p:txBody>
      </p:sp>
      <p:sp>
        <p:nvSpPr>
          <p:cNvPr id="9" name="Oval 8"/>
          <p:cNvSpPr/>
          <p:nvPr/>
        </p:nvSpPr>
        <p:spPr>
          <a:xfrm>
            <a:off x="1294648" y="2295058"/>
            <a:ext cx="3709564" cy="279752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/>
          </a:p>
        </p:txBody>
      </p:sp>
      <p:sp>
        <p:nvSpPr>
          <p:cNvPr id="10" name="Rectangle 9"/>
          <p:cNvSpPr/>
          <p:nvPr/>
        </p:nvSpPr>
        <p:spPr>
          <a:xfrm>
            <a:off x="2423975" y="2436232"/>
            <a:ext cx="1450908" cy="47613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1"/>
            <a:r>
              <a:rPr lang="fa-IR" sz="2000" b="1" dirty="0">
                <a:cs typeface="Q Khoramshahr" panose="00000400000000000000" pitchFamily="50" charset="-78"/>
              </a:rPr>
              <a:t>فضای سایبر</a:t>
            </a:r>
            <a:endParaRPr lang="fa-IR" sz="2000" dirty="0">
              <a:cs typeface="Q Khoramshahr" panose="00000400000000000000" pitchFamily="50" charset="-78"/>
            </a:endParaRPr>
          </a:p>
        </p:txBody>
      </p:sp>
      <p:sp>
        <p:nvSpPr>
          <p:cNvPr id="11" name="Left Arrow 10"/>
          <p:cNvSpPr/>
          <p:nvPr/>
        </p:nvSpPr>
        <p:spPr>
          <a:xfrm flipH="1">
            <a:off x="4734941" y="3030241"/>
            <a:ext cx="1216535" cy="1327156"/>
          </a:xfrm>
          <a:prstGeom prst="leftArrow">
            <a:avLst>
              <a:gd name="adj1" fmla="val 50000"/>
              <a:gd name="adj2" fmla="val 4032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/>
          </a:p>
        </p:txBody>
      </p:sp>
      <p:grpSp>
        <p:nvGrpSpPr>
          <p:cNvPr id="12" name="Group 11"/>
          <p:cNvGrpSpPr/>
          <p:nvPr/>
        </p:nvGrpSpPr>
        <p:grpSpPr>
          <a:xfrm>
            <a:off x="3558510" y="3386002"/>
            <a:ext cx="1233665" cy="615632"/>
            <a:chOff x="2919742" y="3657606"/>
            <a:chExt cx="1303699" cy="615632"/>
          </a:xfrm>
        </p:grpSpPr>
        <p:sp>
          <p:nvSpPr>
            <p:cNvPr id="13" name="Rounded Rectangle 12"/>
            <p:cNvSpPr/>
            <p:nvPr/>
          </p:nvSpPr>
          <p:spPr>
            <a:xfrm>
              <a:off x="2919742" y="3657606"/>
              <a:ext cx="1303699" cy="615632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a-IR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139287" y="3763565"/>
              <a:ext cx="864608" cy="476138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 rtl="1"/>
              <a:r>
                <a:rPr lang="fa-IR" sz="2000" b="1" dirty="0">
                  <a:solidFill>
                    <a:schemeClr val="bg1"/>
                  </a:solidFill>
                  <a:cs typeface="Q Khoramshahr" panose="00000400000000000000" pitchFamily="50" charset="-78"/>
                </a:rPr>
                <a:t>تهدید</a:t>
              </a:r>
            </a:p>
          </p:txBody>
        </p:sp>
      </p:grpSp>
      <p:sp>
        <p:nvSpPr>
          <p:cNvPr id="15" name="Oval 14"/>
          <p:cNvSpPr/>
          <p:nvPr/>
        </p:nvSpPr>
        <p:spPr>
          <a:xfrm>
            <a:off x="5951476" y="2295058"/>
            <a:ext cx="1933430" cy="279752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/>
          </a:p>
        </p:txBody>
      </p:sp>
      <p:grpSp>
        <p:nvGrpSpPr>
          <p:cNvPr id="16" name="Group 15"/>
          <p:cNvGrpSpPr/>
          <p:nvPr/>
        </p:nvGrpSpPr>
        <p:grpSpPr>
          <a:xfrm>
            <a:off x="6301358" y="3422214"/>
            <a:ext cx="1233665" cy="615632"/>
            <a:chOff x="2919742" y="3657606"/>
            <a:chExt cx="1303699" cy="615632"/>
          </a:xfrm>
        </p:grpSpPr>
        <p:sp>
          <p:nvSpPr>
            <p:cNvPr id="17" name="Rounded Rectangle 16"/>
            <p:cNvSpPr/>
            <p:nvPr/>
          </p:nvSpPr>
          <p:spPr>
            <a:xfrm>
              <a:off x="2919742" y="3657606"/>
              <a:ext cx="1303699" cy="615632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a-IR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39287" y="3763565"/>
              <a:ext cx="864608" cy="476138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 rtl="1"/>
              <a:r>
                <a:rPr lang="fa-IR" sz="2000" b="1" dirty="0">
                  <a:cs typeface="Q Khoramshahr" panose="00000400000000000000" pitchFamily="50" charset="-78"/>
                </a:rPr>
                <a:t>آسیب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6421592" y="2429207"/>
            <a:ext cx="993196" cy="60103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1"/>
            <a:r>
              <a:rPr lang="fa-IR" sz="2000" b="1" dirty="0">
                <a:solidFill>
                  <a:srgbClr val="008000"/>
                </a:solidFill>
                <a:cs typeface="Q Khoramshahr" panose="00000400000000000000" pitchFamily="50" charset="-78"/>
              </a:rPr>
              <a:t>سیستم اجتماعی</a:t>
            </a:r>
            <a:endParaRPr lang="fa-IR" sz="2000" dirty="0">
              <a:solidFill>
                <a:srgbClr val="008000"/>
              </a:solidFill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4137642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امنیت متأثر از فضای سایبر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امنیت سیاسی</a:t>
            </a:r>
          </a:p>
        </p:txBody>
      </p:sp>
      <p:sp>
        <p:nvSpPr>
          <p:cNvPr id="6" name="Rectangle 5"/>
          <p:cNvSpPr/>
          <p:nvPr/>
        </p:nvSpPr>
        <p:spPr>
          <a:xfrm>
            <a:off x="982301" y="1611522"/>
            <a:ext cx="7179398" cy="41645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Rectangle 6"/>
          <p:cNvSpPr/>
          <p:nvPr/>
        </p:nvSpPr>
        <p:spPr>
          <a:xfrm>
            <a:off x="982301" y="5889957"/>
            <a:ext cx="7179398" cy="31892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1"/>
            <a:r>
              <a:rPr lang="fa-IR" sz="1600" dirty="0">
                <a:cs typeface="Q Khoramshahr" panose="00000400000000000000" pitchFamily="50" charset="-78"/>
              </a:rPr>
              <a:t>امنیت سیاسی: امنیت سیستم سیاسی</a:t>
            </a:r>
          </a:p>
        </p:txBody>
      </p:sp>
      <p:sp>
        <p:nvSpPr>
          <p:cNvPr id="8" name="Rectangle 7"/>
          <p:cNvSpPr/>
          <p:nvPr/>
        </p:nvSpPr>
        <p:spPr>
          <a:xfrm>
            <a:off x="982301" y="1705079"/>
            <a:ext cx="864608" cy="47613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1"/>
            <a:r>
              <a:rPr lang="fa-IR" sz="2000" b="1" dirty="0">
                <a:cs typeface="Q Khoramshahr" panose="00000400000000000000" pitchFamily="50" charset="-78"/>
              </a:rPr>
              <a:t>محیط</a:t>
            </a:r>
          </a:p>
        </p:txBody>
      </p:sp>
      <p:sp>
        <p:nvSpPr>
          <p:cNvPr id="9" name="Oval 8"/>
          <p:cNvSpPr/>
          <p:nvPr/>
        </p:nvSpPr>
        <p:spPr>
          <a:xfrm>
            <a:off x="1294648" y="2295058"/>
            <a:ext cx="3709564" cy="279752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/>
          </a:p>
        </p:txBody>
      </p:sp>
      <p:sp>
        <p:nvSpPr>
          <p:cNvPr id="10" name="Rectangle 9"/>
          <p:cNvSpPr/>
          <p:nvPr/>
        </p:nvSpPr>
        <p:spPr>
          <a:xfrm>
            <a:off x="2423975" y="2436232"/>
            <a:ext cx="1450908" cy="47613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1"/>
            <a:r>
              <a:rPr lang="fa-IR" sz="2000" b="1" dirty="0">
                <a:cs typeface="Q Khoramshahr" panose="00000400000000000000" pitchFamily="50" charset="-78"/>
              </a:rPr>
              <a:t>فضای سایبر</a:t>
            </a:r>
            <a:endParaRPr lang="fa-IR" sz="2000" dirty="0">
              <a:cs typeface="Q Khoramshahr" panose="00000400000000000000" pitchFamily="50" charset="-78"/>
            </a:endParaRPr>
          </a:p>
        </p:txBody>
      </p:sp>
      <p:sp>
        <p:nvSpPr>
          <p:cNvPr id="11" name="Left Arrow 10"/>
          <p:cNvSpPr/>
          <p:nvPr/>
        </p:nvSpPr>
        <p:spPr>
          <a:xfrm flipH="1">
            <a:off x="4734941" y="3030241"/>
            <a:ext cx="1216535" cy="1327156"/>
          </a:xfrm>
          <a:prstGeom prst="leftArrow">
            <a:avLst>
              <a:gd name="adj1" fmla="val 50000"/>
              <a:gd name="adj2" fmla="val 4032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/>
          </a:p>
        </p:txBody>
      </p:sp>
      <p:grpSp>
        <p:nvGrpSpPr>
          <p:cNvPr id="12" name="Group 11"/>
          <p:cNvGrpSpPr/>
          <p:nvPr/>
        </p:nvGrpSpPr>
        <p:grpSpPr>
          <a:xfrm>
            <a:off x="3558510" y="3386002"/>
            <a:ext cx="1233665" cy="615632"/>
            <a:chOff x="2919742" y="3657606"/>
            <a:chExt cx="1303699" cy="615632"/>
          </a:xfrm>
        </p:grpSpPr>
        <p:sp>
          <p:nvSpPr>
            <p:cNvPr id="13" name="Rounded Rectangle 12"/>
            <p:cNvSpPr/>
            <p:nvPr/>
          </p:nvSpPr>
          <p:spPr>
            <a:xfrm>
              <a:off x="2919742" y="3657606"/>
              <a:ext cx="1303699" cy="615632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a-IR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139287" y="3763565"/>
              <a:ext cx="864608" cy="476138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 rtl="1"/>
              <a:r>
                <a:rPr lang="fa-IR" sz="2000" b="1" dirty="0">
                  <a:solidFill>
                    <a:schemeClr val="bg1"/>
                  </a:solidFill>
                  <a:cs typeface="Q Khoramshahr" panose="00000400000000000000" pitchFamily="50" charset="-78"/>
                </a:rPr>
                <a:t>تهدید</a:t>
              </a:r>
            </a:p>
          </p:txBody>
        </p:sp>
      </p:grpSp>
      <p:sp>
        <p:nvSpPr>
          <p:cNvPr id="15" name="Oval 14"/>
          <p:cNvSpPr/>
          <p:nvPr/>
        </p:nvSpPr>
        <p:spPr>
          <a:xfrm>
            <a:off x="5951476" y="2295058"/>
            <a:ext cx="1933430" cy="279752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/>
          </a:p>
        </p:txBody>
      </p:sp>
      <p:grpSp>
        <p:nvGrpSpPr>
          <p:cNvPr id="16" name="Group 15"/>
          <p:cNvGrpSpPr/>
          <p:nvPr/>
        </p:nvGrpSpPr>
        <p:grpSpPr>
          <a:xfrm>
            <a:off x="6301358" y="3422214"/>
            <a:ext cx="1233665" cy="615632"/>
            <a:chOff x="2919742" y="3657606"/>
            <a:chExt cx="1303699" cy="615632"/>
          </a:xfrm>
        </p:grpSpPr>
        <p:sp>
          <p:nvSpPr>
            <p:cNvPr id="17" name="Rounded Rectangle 16"/>
            <p:cNvSpPr/>
            <p:nvPr/>
          </p:nvSpPr>
          <p:spPr>
            <a:xfrm>
              <a:off x="2919742" y="3657606"/>
              <a:ext cx="1303699" cy="615632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a-IR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39287" y="3763565"/>
              <a:ext cx="864608" cy="476138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 rtl="1"/>
              <a:r>
                <a:rPr lang="fa-IR" sz="2000" b="1" dirty="0">
                  <a:cs typeface="Q Khoramshahr" panose="00000400000000000000" pitchFamily="50" charset="-78"/>
                </a:rPr>
                <a:t>آسیب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6421592" y="2429207"/>
            <a:ext cx="993196" cy="60103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1"/>
            <a:r>
              <a:rPr lang="fa-IR" sz="2000" b="1" dirty="0">
                <a:solidFill>
                  <a:srgbClr val="008000"/>
                </a:solidFill>
                <a:cs typeface="Q Khoramshahr" panose="00000400000000000000" pitchFamily="50" charset="-78"/>
              </a:rPr>
              <a:t>سیستم سیاسی</a:t>
            </a:r>
            <a:endParaRPr lang="fa-IR" sz="2000" dirty="0">
              <a:solidFill>
                <a:srgbClr val="008000"/>
              </a:solidFill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0761008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امنیت متأثر از فضای سایبر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امنیت فرهنگی</a:t>
            </a:r>
          </a:p>
        </p:txBody>
      </p:sp>
      <p:sp>
        <p:nvSpPr>
          <p:cNvPr id="6" name="Rectangle 5"/>
          <p:cNvSpPr/>
          <p:nvPr/>
        </p:nvSpPr>
        <p:spPr>
          <a:xfrm>
            <a:off x="982301" y="1611522"/>
            <a:ext cx="7179398" cy="41645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Rectangle 6"/>
          <p:cNvSpPr/>
          <p:nvPr/>
        </p:nvSpPr>
        <p:spPr>
          <a:xfrm>
            <a:off x="982301" y="5889957"/>
            <a:ext cx="7179398" cy="31892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1"/>
            <a:r>
              <a:rPr lang="fa-IR" sz="1600" dirty="0">
                <a:cs typeface="Q Khoramshahr" panose="00000400000000000000" pitchFamily="50" charset="-78"/>
              </a:rPr>
              <a:t>امنیت فرهنگی: امنیت سیستم فرهنگی</a:t>
            </a:r>
          </a:p>
        </p:txBody>
      </p:sp>
      <p:sp>
        <p:nvSpPr>
          <p:cNvPr id="8" name="Rectangle 7"/>
          <p:cNvSpPr/>
          <p:nvPr/>
        </p:nvSpPr>
        <p:spPr>
          <a:xfrm>
            <a:off x="982301" y="1705079"/>
            <a:ext cx="864608" cy="47613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1"/>
            <a:r>
              <a:rPr lang="fa-IR" sz="2000" b="1" dirty="0">
                <a:cs typeface="Q Khoramshahr" panose="00000400000000000000" pitchFamily="50" charset="-78"/>
              </a:rPr>
              <a:t>محیط</a:t>
            </a:r>
          </a:p>
        </p:txBody>
      </p:sp>
      <p:sp>
        <p:nvSpPr>
          <p:cNvPr id="9" name="Oval 8"/>
          <p:cNvSpPr/>
          <p:nvPr/>
        </p:nvSpPr>
        <p:spPr>
          <a:xfrm>
            <a:off x="1294648" y="2295058"/>
            <a:ext cx="3709564" cy="279752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/>
          </a:p>
        </p:txBody>
      </p:sp>
      <p:sp>
        <p:nvSpPr>
          <p:cNvPr id="10" name="Rectangle 9"/>
          <p:cNvSpPr/>
          <p:nvPr/>
        </p:nvSpPr>
        <p:spPr>
          <a:xfrm>
            <a:off x="2423975" y="2436232"/>
            <a:ext cx="1450908" cy="47613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1"/>
            <a:r>
              <a:rPr lang="fa-IR" sz="2000" b="1" dirty="0">
                <a:cs typeface="Q Khoramshahr" panose="00000400000000000000" pitchFamily="50" charset="-78"/>
              </a:rPr>
              <a:t>فضای سایبر</a:t>
            </a:r>
            <a:endParaRPr lang="fa-IR" sz="2000" dirty="0">
              <a:cs typeface="Q Khoramshahr" panose="00000400000000000000" pitchFamily="50" charset="-78"/>
            </a:endParaRPr>
          </a:p>
        </p:txBody>
      </p:sp>
      <p:sp>
        <p:nvSpPr>
          <p:cNvPr id="11" name="Left Arrow 10"/>
          <p:cNvSpPr/>
          <p:nvPr/>
        </p:nvSpPr>
        <p:spPr>
          <a:xfrm flipH="1">
            <a:off x="4734941" y="3030241"/>
            <a:ext cx="1216535" cy="1327156"/>
          </a:xfrm>
          <a:prstGeom prst="leftArrow">
            <a:avLst>
              <a:gd name="adj1" fmla="val 50000"/>
              <a:gd name="adj2" fmla="val 4032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/>
          </a:p>
        </p:txBody>
      </p:sp>
      <p:grpSp>
        <p:nvGrpSpPr>
          <p:cNvPr id="12" name="Group 11"/>
          <p:cNvGrpSpPr/>
          <p:nvPr/>
        </p:nvGrpSpPr>
        <p:grpSpPr>
          <a:xfrm>
            <a:off x="3558510" y="3386002"/>
            <a:ext cx="1233665" cy="615632"/>
            <a:chOff x="2919742" y="3657606"/>
            <a:chExt cx="1303699" cy="615632"/>
          </a:xfrm>
        </p:grpSpPr>
        <p:sp>
          <p:nvSpPr>
            <p:cNvPr id="13" name="Rounded Rectangle 12"/>
            <p:cNvSpPr/>
            <p:nvPr/>
          </p:nvSpPr>
          <p:spPr>
            <a:xfrm>
              <a:off x="2919742" y="3657606"/>
              <a:ext cx="1303699" cy="615632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a-IR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139287" y="3763565"/>
              <a:ext cx="864608" cy="476138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 rtl="1"/>
              <a:r>
                <a:rPr lang="fa-IR" sz="2000" b="1" dirty="0">
                  <a:solidFill>
                    <a:schemeClr val="bg1"/>
                  </a:solidFill>
                  <a:cs typeface="Q Khoramshahr" panose="00000400000000000000" pitchFamily="50" charset="-78"/>
                </a:rPr>
                <a:t>تهدید</a:t>
              </a:r>
            </a:p>
          </p:txBody>
        </p:sp>
      </p:grpSp>
      <p:sp>
        <p:nvSpPr>
          <p:cNvPr id="15" name="Oval 14"/>
          <p:cNvSpPr/>
          <p:nvPr/>
        </p:nvSpPr>
        <p:spPr>
          <a:xfrm>
            <a:off x="5951476" y="2295058"/>
            <a:ext cx="1933430" cy="279752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a-IR"/>
          </a:p>
        </p:txBody>
      </p:sp>
      <p:grpSp>
        <p:nvGrpSpPr>
          <p:cNvPr id="16" name="Group 15"/>
          <p:cNvGrpSpPr/>
          <p:nvPr/>
        </p:nvGrpSpPr>
        <p:grpSpPr>
          <a:xfrm>
            <a:off x="6301358" y="3422214"/>
            <a:ext cx="1233665" cy="615632"/>
            <a:chOff x="2919742" y="3657606"/>
            <a:chExt cx="1303699" cy="615632"/>
          </a:xfrm>
        </p:grpSpPr>
        <p:sp>
          <p:nvSpPr>
            <p:cNvPr id="17" name="Rounded Rectangle 16"/>
            <p:cNvSpPr/>
            <p:nvPr/>
          </p:nvSpPr>
          <p:spPr>
            <a:xfrm>
              <a:off x="2919742" y="3657606"/>
              <a:ext cx="1303699" cy="615632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a-IR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39287" y="3763565"/>
              <a:ext cx="864608" cy="476138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 rtl="1"/>
              <a:r>
                <a:rPr lang="fa-IR" sz="2000" b="1" dirty="0">
                  <a:cs typeface="Q Khoramshahr" panose="00000400000000000000" pitchFamily="50" charset="-78"/>
                </a:rPr>
                <a:t>آسیب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6421592" y="2429207"/>
            <a:ext cx="993196" cy="60103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1"/>
            <a:r>
              <a:rPr lang="fa-IR" sz="2000" b="1" dirty="0">
                <a:solidFill>
                  <a:srgbClr val="008000"/>
                </a:solidFill>
                <a:cs typeface="Q Khoramshahr" panose="00000400000000000000" pitchFamily="50" charset="-78"/>
              </a:rPr>
              <a:t>سیستم فرهنگی</a:t>
            </a:r>
            <a:endParaRPr lang="fa-IR" sz="2000" dirty="0">
              <a:solidFill>
                <a:srgbClr val="008000"/>
              </a:solidFill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0420765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rtl="1"/>
            <a:r>
              <a:rPr lang="fa-IR" dirty="0"/>
              <a:t>فضای سایبر و امنیت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a-IR" dirty="0"/>
              <a:t>5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1387592" y="3429000"/>
            <a:ext cx="2409955" cy="2432480"/>
          </a:xfrm>
        </p:spPr>
        <p:txBody>
          <a:bodyPr/>
          <a:lstStyle/>
          <a:p>
            <a:r>
              <a:rPr lang="fa-IR" dirty="0"/>
              <a:t>منابع</a:t>
            </a:r>
            <a:br>
              <a:rPr lang="fa-IR" dirty="0"/>
            </a:br>
            <a:r>
              <a:rPr lang="fa-IR" dirty="0"/>
              <a:t>و</a:t>
            </a:r>
            <a:br>
              <a:rPr lang="fa-IR" dirty="0"/>
            </a:br>
            <a:r>
              <a:rPr lang="fa-IR" dirty="0"/>
              <a:t>مراجع</a:t>
            </a:r>
          </a:p>
        </p:txBody>
      </p:sp>
    </p:spTree>
    <p:extLst>
      <p:ext uri="{BB962C8B-B14F-4D97-AF65-F5344CB8AC3E}">
        <p14:creationId xmlns:p14="http://schemas.microsoft.com/office/powerpoint/2010/main" val="263995394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44E135-1385-4C38-A97B-8281ED71B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059" y="4085438"/>
            <a:ext cx="1503687" cy="23132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C486C2-A6F5-406D-8ED9-BBAB26711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5" y="1317632"/>
            <a:ext cx="333375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0972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85EDAB-FE3F-44B6-8D4B-497DC4429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6954" y="1377682"/>
            <a:ext cx="3150092" cy="47691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5699728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C06D12-DEC7-4368-8CA4-8293440B0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612" y="1377682"/>
            <a:ext cx="315277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83871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B78133-2873-420B-9EBB-33F64FF302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853" y="1317632"/>
            <a:ext cx="3612295" cy="494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3700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246DC7-05AA-437F-86E7-4247B43C4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280" y="1317632"/>
            <a:ext cx="3559441" cy="494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311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امنیت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توازن آسیب و تهدید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995082" y="2311978"/>
            <a:ext cx="5153836" cy="1103880"/>
            <a:chOff x="1940645" y="2311978"/>
            <a:chExt cx="5153836" cy="1103880"/>
          </a:xfrm>
        </p:grpSpPr>
        <p:sp>
          <p:nvSpPr>
            <p:cNvPr id="6" name="Bevel 5"/>
            <p:cNvSpPr/>
            <p:nvPr/>
          </p:nvSpPr>
          <p:spPr>
            <a:xfrm>
              <a:off x="4517563" y="2863918"/>
              <a:ext cx="2576918" cy="551940"/>
            </a:xfrm>
            <a:prstGeom prst="bevel">
              <a:avLst>
                <a:gd name="adj" fmla="val 6729"/>
              </a:avLst>
            </a:prstGeom>
            <a:solidFill>
              <a:srgbClr val="B5B4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r>
                <a:rPr lang="fa-IR" sz="2400" b="1" dirty="0" err="1">
                  <a:solidFill>
                    <a:schemeClr val="tx1"/>
                  </a:solidFill>
                  <a:cs typeface="Q Khoramshahr" panose="00000400000000000000" pitchFamily="50" charset="-78"/>
                </a:rPr>
                <a:t>آسـيـب</a:t>
              </a:r>
              <a:endParaRPr lang="fa-IR" sz="2400" b="1" dirty="0">
                <a:solidFill>
                  <a:schemeClr val="tx1"/>
                </a:solidFill>
                <a:cs typeface="Q Khoramshahr" panose="00000400000000000000" pitchFamily="50" charset="-78"/>
              </a:endParaRPr>
            </a:p>
          </p:txBody>
        </p:sp>
        <p:sp>
          <p:nvSpPr>
            <p:cNvPr id="7" name="Bevel 6"/>
            <p:cNvSpPr/>
            <p:nvPr/>
          </p:nvSpPr>
          <p:spPr>
            <a:xfrm>
              <a:off x="1940645" y="2863918"/>
              <a:ext cx="2576918" cy="551940"/>
            </a:xfrm>
            <a:prstGeom prst="bevel">
              <a:avLst>
                <a:gd name="adj" fmla="val 6729"/>
              </a:avLst>
            </a:prstGeom>
            <a:solidFill>
              <a:srgbClr val="C311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r>
                <a:rPr lang="fa-IR" sz="2400" b="1" dirty="0" err="1">
                  <a:solidFill>
                    <a:schemeClr val="bg1"/>
                  </a:solidFill>
                  <a:cs typeface="Q Khoramshahr" panose="00000400000000000000" pitchFamily="50" charset="-78"/>
                </a:rPr>
                <a:t>تهـديـد</a:t>
              </a:r>
              <a:endParaRPr lang="fa-IR" sz="2400" b="1" dirty="0">
                <a:solidFill>
                  <a:schemeClr val="bg1"/>
                </a:solidFill>
                <a:cs typeface="Q Khoramshahr" panose="00000400000000000000" pitchFamily="50" charset="-78"/>
              </a:endParaRPr>
            </a:p>
          </p:txBody>
        </p:sp>
        <p:sp>
          <p:nvSpPr>
            <p:cNvPr id="8" name="Bevel 7"/>
            <p:cNvSpPr/>
            <p:nvPr/>
          </p:nvSpPr>
          <p:spPr>
            <a:xfrm>
              <a:off x="1940645" y="2311978"/>
              <a:ext cx="5153836" cy="551940"/>
            </a:xfrm>
            <a:prstGeom prst="bevel">
              <a:avLst>
                <a:gd name="adj" fmla="val 6729"/>
              </a:avLst>
            </a:prstGeom>
            <a:solidFill>
              <a:srgbClr val="612E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r>
                <a:rPr lang="fa-IR" sz="2400" b="1" dirty="0" err="1">
                  <a:solidFill>
                    <a:schemeClr val="bg1"/>
                  </a:solidFill>
                  <a:cs typeface="Q Khoramshahr" panose="00000400000000000000" pitchFamily="50" charset="-78"/>
                </a:rPr>
                <a:t>امنيت</a:t>
              </a:r>
              <a:endParaRPr lang="fa-IR" sz="2400" b="1" dirty="0">
                <a:solidFill>
                  <a:schemeClr val="bg1"/>
                </a:solidFill>
                <a:cs typeface="Q Khoramshahr" panose="00000400000000000000" pitchFamily="50" charset="-78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303698" y="4466552"/>
            <a:ext cx="6536604" cy="36933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1"/>
            <a:r>
              <a:rPr lang="fa-IR" sz="2400" dirty="0">
                <a:cs typeface="Q Khoramshahr" panose="00000400000000000000" pitchFamily="50" charset="-78"/>
              </a:rPr>
              <a:t>امنیت حاصل از توازن میان </a:t>
            </a:r>
            <a:r>
              <a:rPr lang="fa-IR" sz="2400" dirty="0">
                <a:solidFill>
                  <a:schemeClr val="accent6">
                    <a:lumMod val="75000"/>
                  </a:schemeClr>
                </a:solidFill>
                <a:cs typeface="Q Khoramshahr" panose="00000400000000000000" pitchFamily="50" charset="-78"/>
              </a:rPr>
              <a:t>آسیب</a:t>
            </a:r>
            <a:r>
              <a:rPr lang="fa-IR" sz="2400" dirty="0">
                <a:cs typeface="Q Khoramshahr" panose="00000400000000000000" pitchFamily="50" charset="-78"/>
              </a:rPr>
              <a:t> و </a:t>
            </a:r>
            <a:r>
              <a:rPr lang="fa-IR" sz="2400" dirty="0">
                <a:solidFill>
                  <a:srgbClr val="FF0000"/>
                </a:solidFill>
                <a:cs typeface="Q Khoramshahr" panose="00000400000000000000" pitchFamily="50" charset="-78"/>
              </a:rPr>
              <a:t>تهدید</a:t>
            </a:r>
            <a:r>
              <a:rPr lang="fa-IR" sz="2400" dirty="0">
                <a:cs typeface="Q Khoramshahr" panose="00000400000000000000" pitchFamily="50" charset="-78"/>
              </a:rPr>
              <a:t> است.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03698" y="5517246"/>
            <a:ext cx="6536604" cy="61195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1"/>
            <a:r>
              <a:rPr lang="fa-IR" dirty="0">
                <a:cs typeface="Q Khoramshahr" panose="00000400000000000000" pitchFamily="50" charset="-78"/>
              </a:rPr>
              <a:t>این توازن در </a:t>
            </a:r>
            <a:r>
              <a:rPr lang="fa-IR" b="1" dirty="0">
                <a:solidFill>
                  <a:srgbClr val="0000FF"/>
                </a:solidFill>
                <a:cs typeface="Q Khoramshahr" panose="00000400000000000000" pitchFamily="50" charset="-78"/>
              </a:rPr>
              <a:t>میدان کنش امنیتی </a:t>
            </a:r>
            <a:r>
              <a:rPr lang="fa-IR" dirty="0">
                <a:cs typeface="Q Khoramshahr" panose="00000400000000000000" pitchFamily="50" charset="-78"/>
              </a:rPr>
              <a:t>شکل می‌گیرد</a:t>
            </a:r>
            <a:br>
              <a:rPr lang="fa-IR" dirty="0">
                <a:cs typeface="Q Khoramshahr" panose="00000400000000000000" pitchFamily="50" charset="-78"/>
              </a:rPr>
            </a:br>
            <a:r>
              <a:rPr lang="fa-IR" dirty="0">
                <a:cs typeface="Q Khoramshahr" panose="00000400000000000000" pitchFamily="50" charset="-78"/>
              </a:rPr>
              <a:t>که خود متأثر از </a:t>
            </a:r>
            <a:r>
              <a:rPr lang="fa-IR" dirty="0">
                <a:solidFill>
                  <a:srgbClr val="0000FF"/>
                </a:solidFill>
                <a:cs typeface="Q Khoramshahr" panose="00000400000000000000" pitchFamily="50" charset="-78"/>
              </a:rPr>
              <a:t>میدان تولید قدرت </a:t>
            </a:r>
            <a:r>
              <a:rPr lang="fa-IR" dirty="0">
                <a:cs typeface="Q Khoramshahr" panose="00000400000000000000" pitchFamily="50" charset="-78"/>
              </a:rPr>
              <a:t>است.</a:t>
            </a:r>
          </a:p>
        </p:txBody>
      </p:sp>
    </p:spTree>
    <p:extLst>
      <p:ext uri="{BB962C8B-B14F-4D97-AF65-F5344CB8AC3E}">
        <p14:creationId xmlns:p14="http://schemas.microsoft.com/office/powerpoint/2010/main" val="32596373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92D69B-9865-4086-908B-E5602AAD36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909" y="1317631"/>
            <a:ext cx="3508182" cy="494001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3693464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825A5A-E0C3-436B-8D49-928ED2F9E5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909" y="1495144"/>
            <a:ext cx="3533775" cy="47625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4024030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2B913C-739E-4FC4-898B-182152A12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7112" y="1309621"/>
            <a:ext cx="3149776" cy="502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8062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966B24-4FD4-446F-A8D6-86D78D7E56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793" y="1317631"/>
            <a:ext cx="3166414" cy="501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64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D5A5C1-CB39-406A-9580-250712BC4E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112" y="1317632"/>
            <a:ext cx="3511776" cy="50415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59E853-740F-4B33-A269-A539042C10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64" y="3773559"/>
            <a:ext cx="1632192" cy="258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63359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AFB5CE-B0E9-40A0-8DD8-F9F3F5321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5256" y="1377682"/>
            <a:ext cx="3233488" cy="483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23624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76EEBF-BAAA-445C-A59A-A9CDD62AB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8614" y="1347905"/>
            <a:ext cx="2946772" cy="481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97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میدان کنش امنیتی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000" y="1304649"/>
            <a:ext cx="6480000" cy="439508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03698" y="5889957"/>
            <a:ext cx="6536604" cy="31892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1"/>
            <a:r>
              <a:rPr lang="fa-IR" sz="1600" dirty="0">
                <a:cs typeface="Q Khoramshahr" panose="00000400000000000000" pitchFamily="50" charset="-78"/>
              </a:rPr>
              <a:t>توازن </a:t>
            </a:r>
            <a:r>
              <a:rPr lang="fa-IR" sz="1600" b="1" dirty="0">
                <a:cs typeface="Q Khoramshahr" panose="00000400000000000000" pitchFamily="50" charset="-78"/>
              </a:rPr>
              <a:t>آسیب</a:t>
            </a:r>
            <a:r>
              <a:rPr lang="fa-IR" sz="1600" dirty="0">
                <a:cs typeface="Q Khoramshahr" panose="00000400000000000000" pitchFamily="50" charset="-78"/>
              </a:rPr>
              <a:t> و </a:t>
            </a:r>
            <a:r>
              <a:rPr lang="fa-IR" sz="1600" b="1" dirty="0">
                <a:cs typeface="Q Khoramshahr" panose="00000400000000000000" pitchFamily="50" charset="-78"/>
              </a:rPr>
              <a:t>تهدید</a:t>
            </a:r>
            <a:r>
              <a:rPr lang="fa-IR" sz="1600" dirty="0">
                <a:cs typeface="Q Khoramshahr" panose="00000400000000000000" pitchFamily="50" charset="-78"/>
              </a:rPr>
              <a:t> در </a:t>
            </a:r>
            <a:r>
              <a:rPr lang="fa-IR" sz="1600" b="1" dirty="0">
                <a:solidFill>
                  <a:srgbClr val="0000FF"/>
                </a:solidFill>
                <a:cs typeface="Q Khoramshahr" panose="00000400000000000000" pitchFamily="50" charset="-78"/>
              </a:rPr>
              <a:t>میدان کنش امنیتی </a:t>
            </a:r>
            <a:r>
              <a:rPr lang="fa-IR" sz="1600" dirty="0">
                <a:cs typeface="Q Khoramshahr" panose="00000400000000000000" pitchFamily="50" charset="-78"/>
              </a:rPr>
              <a:t>شکل می‌گیرد که خود متأثر از </a:t>
            </a:r>
            <a:r>
              <a:rPr lang="fa-IR" sz="1600" dirty="0">
                <a:solidFill>
                  <a:srgbClr val="0000FF"/>
                </a:solidFill>
                <a:cs typeface="Q Khoramshahr" panose="00000400000000000000" pitchFamily="50" charset="-78"/>
              </a:rPr>
              <a:t>میدان تولید قدرت </a:t>
            </a:r>
            <a:r>
              <a:rPr lang="fa-IR" sz="1600" dirty="0">
                <a:cs typeface="Q Khoramshahr" panose="00000400000000000000" pitchFamily="50" charset="-78"/>
              </a:rPr>
              <a:t>است.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D123CC-2577-4BEF-AA4B-BBE10E88D947}"/>
              </a:ext>
            </a:extLst>
          </p:cNvPr>
          <p:cNvSpPr txBox="1"/>
          <p:nvPr/>
        </p:nvSpPr>
        <p:spPr>
          <a:xfrm>
            <a:off x="533106" y="6548584"/>
            <a:ext cx="81892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Ref: http://www.kolbeh-keramat.ir</a:t>
            </a:r>
          </a:p>
        </p:txBody>
      </p:sp>
    </p:spTree>
    <p:extLst>
      <p:ext uri="{BB962C8B-B14F-4D97-AF65-F5344CB8AC3E}">
        <p14:creationId xmlns:p14="http://schemas.microsoft.com/office/powerpoint/2010/main" val="30943023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4096</TotalTime>
  <Words>2180</Words>
  <Application>Microsoft Office PowerPoint</Application>
  <PresentationFormat>On-screen Show (4:3)</PresentationFormat>
  <Paragraphs>422</Paragraphs>
  <Slides>86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100" baseType="lpstr">
      <vt:lpstr>Arial</vt:lpstr>
      <vt:lpstr>B Mitra</vt:lpstr>
      <vt:lpstr>Calibri</vt:lpstr>
      <vt:lpstr>Calibri Light</vt:lpstr>
      <vt:lpstr>Consolas</vt:lpstr>
      <vt:lpstr>F_yaghot</vt:lpstr>
      <vt:lpstr>Helvetica World</vt:lpstr>
      <vt:lpstr>HelveticaNeueLT Arabic 55 Roman</vt:lpstr>
      <vt:lpstr>Q Khoramshahr</vt:lpstr>
      <vt:lpstr>Qadi Linotype</vt:lpstr>
      <vt:lpstr>Times CE</vt:lpstr>
      <vt:lpstr>Times New Roman</vt:lpstr>
      <vt:lpstr>XB Niloofar</vt:lpstr>
      <vt:lpstr>Office Theme</vt:lpstr>
      <vt:lpstr>فضای سایبر و امنیت</vt:lpstr>
      <vt:lpstr>PowerPoint Presentation</vt:lpstr>
      <vt:lpstr>اتیمولوژی «سکیوریتی»</vt:lpstr>
      <vt:lpstr>PowerPoint Presentation</vt:lpstr>
      <vt:lpstr>امنیت</vt:lpstr>
      <vt:lpstr>امنیت</vt:lpstr>
      <vt:lpstr>امنیت</vt:lpstr>
      <vt:lpstr>امنیت</vt:lpstr>
      <vt:lpstr>میدان کنش امنیتی</vt:lpstr>
      <vt:lpstr>امنیت یک سیستم / امنیت متأثر از یک سیستم</vt:lpstr>
      <vt:lpstr>امنیت یک سیستم</vt:lpstr>
      <vt:lpstr>امنیت متأثر از یک سیستم</vt:lpstr>
      <vt:lpstr>امنیت</vt:lpstr>
      <vt:lpstr>PowerPoint Presentation</vt:lpstr>
      <vt:lpstr>امنیت</vt:lpstr>
      <vt:lpstr>مکتب آسیب‌محور</vt:lpstr>
      <vt:lpstr>مکتب آسیب‌محور</vt:lpstr>
      <vt:lpstr>مکتب تهدیدمحور</vt:lpstr>
      <vt:lpstr>مکتب تهدیدمحور</vt:lpstr>
      <vt:lpstr>مکتب فرصت‌طلب</vt:lpstr>
      <vt:lpstr>مکتب فرصت‌طلب</vt:lpstr>
      <vt:lpstr>مکتب فرصت‌طلب</vt:lpstr>
      <vt:lpstr>مکتب فرصت‌طلب</vt:lpstr>
      <vt:lpstr>مکتب فرصت‌طلب</vt:lpstr>
      <vt:lpstr>مکتب فرصت‌طلب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مکتب موقعیت‌طلب</vt:lpstr>
      <vt:lpstr>PowerPoint Presentation</vt:lpstr>
      <vt:lpstr>PowerPoint Presentation</vt:lpstr>
      <vt:lpstr>مکتب موقعیت‌طلب</vt:lpstr>
      <vt:lpstr>مکتب موقعیت‌طلب</vt:lpstr>
      <vt:lpstr>مکتب موقعیت‌طلب</vt:lpstr>
      <vt:lpstr>مکتب موقعیت‌طلب</vt:lpstr>
      <vt:lpstr>مکتب موقعیت‌طلب</vt:lpstr>
      <vt:lpstr>صورت‌بندی مکاتب امنیتی</vt:lpstr>
      <vt:lpstr>دکترین امنیت در نسبت با مکاتب امنیتی</vt:lpstr>
      <vt:lpstr>PowerPoint Presentation</vt:lpstr>
      <vt:lpstr>امنیت فضای سایبر</vt:lpstr>
      <vt:lpstr>مدل پیشنهادی مطالعه‌ی فضای سایبر</vt:lpstr>
      <vt:lpstr>مدل پیشنهادی مطالعه‌ی فضای سایبر</vt:lpstr>
      <vt:lpstr>امنیت در نسبت با زیرساخت</vt:lpstr>
      <vt:lpstr>فضای سایبر و امنیت</vt:lpstr>
      <vt:lpstr>امنیت فضای سایبر</vt:lpstr>
      <vt:lpstr>امنیت زیرساخت و کاربرد فضای سایبر</vt:lpstr>
      <vt:lpstr>امنیت فضای سایبر</vt:lpstr>
      <vt:lpstr>PowerPoint Presentation</vt:lpstr>
      <vt:lpstr>PowerPoint Presentation</vt:lpstr>
      <vt:lpstr>امنیت فضای سایبر</vt:lpstr>
      <vt:lpstr>PowerPoint Presentation</vt:lpstr>
      <vt:lpstr>PowerPoint Presentation</vt:lpstr>
      <vt:lpstr>امنیت فضای سایبر</vt:lpstr>
      <vt:lpstr>PowerPoint Presentation</vt:lpstr>
      <vt:lpstr>PowerPoint Presentation</vt:lpstr>
      <vt:lpstr>امنیت فضای سایبر</vt:lpstr>
      <vt:lpstr>PowerPoint Presentation</vt:lpstr>
      <vt:lpstr>امنیت فضای سایبر</vt:lpstr>
      <vt:lpstr>PowerPoint Presentation</vt:lpstr>
      <vt:lpstr>PowerPoint Presentation</vt:lpstr>
      <vt:lpstr>امنیت فضای سایبر با در نظر گرفتن مکاتب امنیتی</vt:lpstr>
      <vt:lpstr>PowerPoint Presentation</vt:lpstr>
      <vt:lpstr>PowerPoint Presentation</vt:lpstr>
      <vt:lpstr>امنیت فضای سایبر با در نظر گرفتن سطوح اقدام</vt:lpstr>
      <vt:lpstr>PowerPoint Presentation</vt:lpstr>
      <vt:lpstr>امنیت متأثر از فضای سایبر</vt:lpstr>
      <vt:lpstr>امنیت متأثر از فضای سایبر</vt:lpstr>
      <vt:lpstr>امنیت متأثر از فضای سایبر</vt:lpstr>
      <vt:lpstr>امنیت متأثر از فضای سایبر</vt:lpstr>
      <vt:lpstr>امنیت متأثر از فضای سایبر</vt:lpstr>
      <vt:lpstr>امنیت متأثر از فضای سایبر</vt:lpstr>
      <vt:lpstr>PowerPoint Presentation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</vt:vector>
  </TitlesOfParts>
  <Company>University of Tehran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Kazim Fouladi</dc:creator>
  <cp:lastModifiedBy>K Fouladi</cp:lastModifiedBy>
  <cp:revision>334</cp:revision>
  <cp:lastPrinted>2017-01-28T13:27:17Z</cp:lastPrinted>
  <dcterms:created xsi:type="dcterms:W3CDTF">2013-12-25T07:22:03Z</dcterms:created>
  <dcterms:modified xsi:type="dcterms:W3CDTF">2024-01-05T15:15:19Z</dcterms:modified>
</cp:coreProperties>
</file>