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334" r:id="rId2"/>
    <p:sldId id="370" r:id="rId3"/>
    <p:sldId id="895" r:id="rId4"/>
    <p:sldId id="888" r:id="rId5"/>
    <p:sldId id="889" r:id="rId6"/>
    <p:sldId id="890" r:id="rId7"/>
    <p:sldId id="891" r:id="rId8"/>
    <p:sldId id="908" r:id="rId9"/>
    <p:sldId id="921" r:id="rId10"/>
    <p:sldId id="896" r:id="rId11"/>
    <p:sldId id="897" r:id="rId12"/>
    <p:sldId id="898" r:id="rId13"/>
    <p:sldId id="899" r:id="rId14"/>
    <p:sldId id="900" r:id="rId15"/>
    <p:sldId id="901" r:id="rId16"/>
    <p:sldId id="902" r:id="rId17"/>
    <p:sldId id="903" r:id="rId18"/>
    <p:sldId id="913" r:id="rId19"/>
    <p:sldId id="904" r:id="rId20"/>
    <p:sldId id="487" r:id="rId21"/>
    <p:sldId id="905" r:id="rId22"/>
    <p:sldId id="906" r:id="rId23"/>
    <p:sldId id="907" r:id="rId24"/>
    <p:sldId id="909" r:id="rId25"/>
    <p:sldId id="911" r:id="rId26"/>
    <p:sldId id="910" r:id="rId27"/>
    <p:sldId id="912" r:id="rId28"/>
    <p:sldId id="892" r:id="rId29"/>
    <p:sldId id="390" r:id="rId30"/>
    <p:sldId id="893" r:id="rId31"/>
    <p:sldId id="894" r:id="rId32"/>
    <p:sldId id="914" r:id="rId33"/>
    <p:sldId id="916" r:id="rId34"/>
    <p:sldId id="816" r:id="rId35"/>
    <p:sldId id="917" r:id="rId36"/>
    <p:sldId id="724" r:id="rId37"/>
    <p:sldId id="918" r:id="rId38"/>
    <p:sldId id="919" r:id="rId39"/>
    <p:sldId id="920" r:id="rId40"/>
    <p:sldId id="850" r:id="rId4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B808A3"/>
    <a:srgbClr val="66FF33"/>
    <a:srgbClr val="F828DA"/>
    <a:srgbClr val="379D13"/>
    <a:srgbClr val="0043C8"/>
    <a:srgbClr val="2C0227"/>
    <a:srgbClr val="7C6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8304" autoAdjust="0"/>
  </p:normalViewPr>
  <p:slideViewPr>
    <p:cSldViewPr snapToGrid="0">
      <p:cViewPr varScale="1">
        <p:scale>
          <a:sx n="97" d="100"/>
          <a:sy n="97" d="100"/>
        </p:scale>
        <p:origin x="215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672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0"/>
            <a:ext cx="3076672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AD839-4018-4C73-8C06-3BC4AFD322EB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39" y="4926086"/>
            <a:ext cx="5678824" cy="40292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8"/>
            <a:ext cx="3076672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8"/>
            <a:ext cx="3076672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653D9-8F39-4761-9F8C-D527CE3E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ymonline.com/word/human?ref=etymonline_crossreference#etymonline_v_16039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tymonline.com/word/comedy?ref=etymonline_crossreference" TargetMode="External"/><Relationship Id="rId5" Type="http://schemas.openxmlformats.org/officeDocument/2006/relationships/hyperlink" Target="https://www.etymonline.com/word/*dhghem-?ref=etymonline_crossreference" TargetMode="External"/><Relationship Id="rId4" Type="http://schemas.openxmlformats.org/officeDocument/2006/relationships/hyperlink" Target="https://www.etymonline.com/word/bridegroom?ref=etymonline_crossreference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ymonline.com/word/*poti-?ref=etymonline_crossreferenc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ymonline.com/word/human?ref=etymonline_crossreference#etymonline_v_1603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etymonline.com/word/comedy?ref=etymonline_crossreference" TargetMode="External"/><Relationship Id="rId5" Type="http://schemas.openxmlformats.org/officeDocument/2006/relationships/hyperlink" Target="https://www.etymonline.com/word/*dhghem-?ref=etymonline_crossreference" TargetMode="External"/><Relationship Id="rId4" Type="http://schemas.openxmlformats.org/officeDocument/2006/relationships/hyperlink" Target="https://www.etymonline.com/word/bridegroom?ref=etymonline_crossreference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ymonline.com/word/author?ref=etymonline_crossreference#etymonline_v_18965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(n.)</a:t>
            </a:r>
          </a:p>
          <a:p>
            <a:r>
              <a:rPr lang="en-US" dirty="0"/>
              <a:t>"a human being," 1530s, from </a:t>
            </a:r>
            <a:r>
              <a:rPr lang="en-US" dirty="0">
                <a:hlinkClick r:id="rId3" tooltip="Etymology, meaning and definition of human "/>
              </a:rPr>
              <a:t>human</a:t>
            </a:r>
            <a:r>
              <a:rPr lang="en-US" dirty="0"/>
              <a:t> (adj.). Its Old English equivalent, </a:t>
            </a:r>
            <a:r>
              <a:rPr lang="en-US" dirty="0" err="1"/>
              <a:t>guma</a:t>
            </a:r>
            <a:r>
              <a:rPr lang="en-US" dirty="0"/>
              <a:t>, survives only in disguise in </a:t>
            </a:r>
            <a:r>
              <a:rPr lang="en-US" dirty="0">
                <a:hlinkClick r:id="rId4" tooltip="Etymology, meaning and definition of bridegroom "/>
              </a:rPr>
              <a:t>bridegroom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/>
              <a:t>human (adj.)</a:t>
            </a:r>
          </a:p>
          <a:p>
            <a:r>
              <a:rPr lang="en-US" dirty="0"/>
              <a:t>mid-15c., </a:t>
            </a:r>
            <a:r>
              <a:rPr lang="en-US" dirty="0" err="1"/>
              <a:t>humain</a:t>
            </a:r>
            <a:r>
              <a:rPr lang="en-US" dirty="0"/>
              <a:t>, </a:t>
            </a:r>
            <a:r>
              <a:rPr lang="en-US" dirty="0" err="1"/>
              <a:t>humaigne</a:t>
            </a:r>
            <a:r>
              <a:rPr lang="en-US" dirty="0"/>
              <a:t>, "human," from Old French </a:t>
            </a:r>
            <a:r>
              <a:rPr lang="en-US" dirty="0" err="1"/>
              <a:t>humain</a:t>
            </a:r>
            <a:r>
              <a:rPr lang="en-US" dirty="0"/>
              <a:t>, </a:t>
            </a:r>
            <a:r>
              <a:rPr lang="en-US" dirty="0" err="1"/>
              <a:t>umain</a:t>
            </a:r>
            <a:r>
              <a:rPr lang="en-US" dirty="0"/>
              <a:t> (adj.) "of or belonging to man" (12c.), from Latin </a:t>
            </a:r>
            <a:r>
              <a:rPr lang="en-US" dirty="0" err="1"/>
              <a:t>humanus</a:t>
            </a:r>
            <a:r>
              <a:rPr lang="en-US" dirty="0"/>
              <a:t> "of man, human," also "humane, philanthropic, kind, gentle, polite; learned, refined, civilized." This is in part from PIE *(dh)</a:t>
            </a:r>
            <a:r>
              <a:rPr lang="en-US" dirty="0" err="1"/>
              <a:t>ghomon</a:t>
            </a:r>
            <a:r>
              <a:rPr lang="en-US" dirty="0"/>
              <a:t>-, literally "earthling, earthly being," as opposed to the gods (from root </a:t>
            </a:r>
            <a:r>
              <a:rPr lang="en-US" dirty="0">
                <a:hlinkClick r:id="rId5" tooltip="Etymology, meaning and definition of *dhghem- "/>
              </a:rPr>
              <a:t>*</a:t>
            </a:r>
            <a:r>
              <a:rPr lang="en-US" dirty="0" err="1">
                <a:hlinkClick r:id="rId5" tooltip="Etymology, meaning and definition of *dhghem- "/>
              </a:rPr>
              <a:t>dhghem</a:t>
            </a:r>
            <a:r>
              <a:rPr lang="en-US" dirty="0">
                <a:hlinkClick r:id="rId5" tooltip="Etymology, meaning and definition of *dhghem- "/>
              </a:rPr>
              <a:t>-</a:t>
            </a:r>
            <a:r>
              <a:rPr lang="en-US" dirty="0"/>
              <a:t> "earth"), but there is no settled explanation of the sound changes involved. Compare Hebrew </a:t>
            </a:r>
            <a:r>
              <a:rPr lang="en-US" dirty="0" err="1"/>
              <a:t>adam</a:t>
            </a:r>
            <a:r>
              <a:rPr lang="en-US" dirty="0"/>
              <a:t> "man," from </a:t>
            </a:r>
            <a:r>
              <a:rPr lang="en-US" dirty="0" err="1"/>
              <a:t>adamah</a:t>
            </a:r>
            <a:r>
              <a:rPr lang="en-US" dirty="0"/>
              <a:t> "ground." Cognate with Old Lithuanian </a:t>
            </a:r>
            <a:r>
              <a:rPr lang="en-US" dirty="0" err="1"/>
              <a:t>žmuo</a:t>
            </a:r>
            <a:r>
              <a:rPr lang="en-US" dirty="0"/>
              <a:t> (accusative </a:t>
            </a:r>
            <a:r>
              <a:rPr lang="en-US" dirty="0" err="1"/>
              <a:t>žmuni</a:t>
            </a:r>
            <a:r>
              <a:rPr lang="en-US" dirty="0"/>
              <a:t>) "man, male person."</a:t>
            </a:r>
          </a:p>
          <a:p>
            <a:r>
              <a:rPr lang="en-US" b="1" dirty="0"/>
              <a:t>Human interest</a:t>
            </a:r>
            <a:r>
              <a:rPr lang="en-US" dirty="0"/>
              <a:t> is from 1824. </a:t>
            </a:r>
            <a:r>
              <a:rPr lang="en-US" b="1" dirty="0"/>
              <a:t>Human rights</a:t>
            </a:r>
            <a:r>
              <a:rPr lang="en-US" dirty="0"/>
              <a:t> attested by 1680s; </a:t>
            </a:r>
            <a:r>
              <a:rPr lang="en-US" b="1" dirty="0"/>
              <a:t>human being</a:t>
            </a:r>
            <a:r>
              <a:rPr lang="en-US" dirty="0"/>
              <a:t> by 1690s. </a:t>
            </a:r>
            <a:r>
              <a:rPr lang="en-US" b="1" dirty="0"/>
              <a:t>Human relations</a:t>
            </a:r>
            <a:r>
              <a:rPr lang="en-US" dirty="0"/>
              <a:t> is from 1916; </a:t>
            </a:r>
            <a:r>
              <a:rPr lang="en-US" b="1" dirty="0"/>
              <a:t>human resources</a:t>
            </a:r>
            <a:r>
              <a:rPr lang="en-US" dirty="0"/>
              <a:t> attested by 1907, American English, apparently originally among social Christians and based on natural resources. </a:t>
            </a:r>
            <a:r>
              <a:rPr lang="en-US" b="1" dirty="0"/>
              <a:t>Human comedy</a:t>
            </a:r>
            <a:r>
              <a:rPr lang="en-US" dirty="0"/>
              <a:t> "sum of human activities" translates French </a:t>
            </a:r>
            <a:r>
              <a:rPr lang="en-US" dirty="0" err="1"/>
              <a:t>comédie</a:t>
            </a:r>
            <a:r>
              <a:rPr lang="en-US" dirty="0"/>
              <a:t> </a:t>
            </a:r>
            <a:r>
              <a:rPr lang="en-US" dirty="0" err="1"/>
              <a:t>humaine</a:t>
            </a:r>
            <a:r>
              <a:rPr lang="en-US" dirty="0"/>
              <a:t> (Balzac); see </a:t>
            </a:r>
            <a:r>
              <a:rPr lang="en-US" dirty="0">
                <a:hlinkClick r:id="rId6" tooltip="Etymology, meaning and definition of comedy "/>
              </a:rPr>
              <a:t>comedy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https://www.etymonline.com/word/human#etymonline_v_16039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653D9-8F39-4761-9F8C-D527CE3E3AA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0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power (n.)</a:t>
            </a:r>
          </a:p>
          <a:p>
            <a:r>
              <a:rPr lang="en-US" dirty="0"/>
              <a:t>c. 1300, </a:t>
            </a:r>
            <a:r>
              <a:rPr lang="en-US" dirty="0" err="1"/>
              <a:t>pouer</a:t>
            </a:r>
            <a:r>
              <a:rPr lang="en-US" dirty="0"/>
              <a:t>, "ability; ability to act or do; strength, vigor, might," especially in battle; "efficacy; control, mastery, lordship, dominion, ability or right to command or control; legal power or authority; authorization; military force, an army," from Anglo-French </a:t>
            </a:r>
            <a:r>
              <a:rPr lang="en-US" dirty="0" err="1"/>
              <a:t>pouair</a:t>
            </a:r>
            <a:r>
              <a:rPr lang="en-US" dirty="0"/>
              <a:t>, Old French </a:t>
            </a:r>
            <a:r>
              <a:rPr lang="en-US" dirty="0" err="1"/>
              <a:t>povoir</a:t>
            </a:r>
            <a:r>
              <a:rPr lang="en-US" dirty="0"/>
              <a:t>, noun use of the infinitive, "to be able," earlier </a:t>
            </a:r>
            <a:r>
              <a:rPr lang="en-US" dirty="0" err="1"/>
              <a:t>podir</a:t>
            </a:r>
            <a:r>
              <a:rPr lang="en-US" dirty="0"/>
              <a:t> (9c.), from Vulgar Latin *</a:t>
            </a:r>
            <a:r>
              <a:rPr lang="en-US" dirty="0" err="1"/>
              <a:t>potere</a:t>
            </a:r>
            <a:r>
              <a:rPr lang="en-US" dirty="0"/>
              <a:t> (source also of Spanish </a:t>
            </a:r>
            <a:r>
              <a:rPr lang="en-US" dirty="0" err="1"/>
              <a:t>poder</a:t>
            </a:r>
            <a:r>
              <a:rPr lang="en-US" dirty="0"/>
              <a:t>, Italian </a:t>
            </a:r>
            <a:r>
              <a:rPr lang="en-US" dirty="0" err="1"/>
              <a:t>potere</a:t>
            </a:r>
            <a:r>
              <a:rPr lang="en-US" dirty="0"/>
              <a:t>), from Latin </a:t>
            </a:r>
            <a:r>
              <a:rPr lang="en-US" dirty="0" err="1"/>
              <a:t>potis</a:t>
            </a:r>
            <a:r>
              <a:rPr lang="en-US" dirty="0"/>
              <a:t> "powerful" (from PIE root </a:t>
            </a:r>
            <a:r>
              <a:rPr lang="en-US" dirty="0">
                <a:hlinkClick r:id="rId3" tooltip="Etymology, meaning and definition of *poti- "/>
              </a:rPr>
              <a:t>*</a:t>
            </a:r>
            <a:r>
              <a:rPr lang="en-US" dirty="0" err="1">
                <a:hlinkClick r:id="rId3" tooltip="Etymology, meaning and definition of *poti- "/>
              </a:rPr>
              <a:t>poti</a:t>
            </a:r>
            <a:r>
              <a:rPr lang="en-US" dirty="0">
                <a:hlinkClick r:id="rId3" tooltip="Etymology, meaning and definition of *poti- "/>
              </a:rPr>
              <a:t>-</a:t>
            </a:r>
            <a:r>
              <a:rPr lang="en-US" dirty="0"/>
              <a:t> "powerful; lord").</a:t>
            </a:r>
          </a:p>
          <a:p>
            <a:r>
              <a:rPr lang="en-US" dirty="0"/>
              <a:t>Whatever some hypocritical ministers of government may say about it, power is the greatest of all pleasures. It seems to me that only love can beat it, and love is a happy illness that can't be picked up as easily as a Ministry. [Stendhal "de </a:t>
            </a:r>
            <a:r>
              <a:rPr lang="en-US" dirty="0" err="1"/>
              <a:t>l'Amour</a:t>
            </a:r>
            <a:r>
              <a:rPr lang="en-US" dirty="0"/>
              <a:t>," 1822]</a:t>
            </a:r>
          </a:p>
          <a:p>
            <a:r>
              <a:rPr lang="en-US" dirty="0"/>
              <a:t>Meaning "one who has power, person in authority or exercising great influence in a community" is late 14c. Meaning "a specific ability or capacity" is from early 15c. In mechanics, "that with which work can be done," by 1727.</a:t>
            </a:r>
          </a:p>
          <a:p>
            <a:r>
              <a:rPr lang="en-US" dirty="0"/>
              <a:t>Sense of "property of an inanimate thing or agency of modifying other things" is by 1590s. Meaning "a state or nation with regard to international authority or influence" [OED] is from 1726. Meaning "energy available for work is from 1727. Sense of "electrical supply" is from 1896.</a:t>
            </a:r>
          </a:p>
          <a:p>
            <a:r>
              <a:rPr lang="en-US" dirty="0"/>
              <a:t>Colloquial </a:t>
            </a:r>
            <a:r>
              <a:rPr lang="en-US" b="1" dirty="0"/>
              <a:t>a power of</a:t>
            </a:r>
            <a:r>
              <a:rPr lang="en-US" dirty="0"/>
              <a:t> for "a large quantity of, a great number of" is from 1660s (compare </a:t>
            </a:r>
            <a:r>
              <a:rPr lang="en-US" b="1" dirty="0"/>
              <a:t>powerful</a:t>
            </a:r>
            <a:r>
              <a:rPr lang="en-US" dirty="0"/>
              <a:t>). Phrase </a:t>
            </a:r>
            <a:r>
              <a:rPr lang="en-US" b="1" dirty="0"/>
              <a:t>the powers that be</a:t>
            </a:r>
            <a:r>
              <a:rPr lang="en-US" dirty="0"/>
              <a:t> "the authorities concerned" is from Romans xiii.1. As a statement wishing good luck, </a:t>
            </a:r>
            <a:r>
              <a:rPr lang="en-US" b="1" dirty="0"/>
              <a:t>more power to</a:t>
            </a:r>
            <a:r>
              <a:rPr lang="en-US" dirty="0"/>
              <a:t>(someone) is recorded from 1842. A man-advantage </a:t>
            </a:r>
            <a:r>
              <a:rPr lang="en-US" b="1" dirty="0"/>
              <a:t>power play</a:t>
            </a:r>
            <a:r>
              <a:rPr lang="en-US" dirty="0"/>
              <a:t> in ice hockey so called by 1940. </a:t>
            </a:r>
            <a:r>
              <a:rPr lang="en-US" b="1" dirty="0"/>
              <a:t>Power failure</a:t>
            </a:r>
            <a:r>
              <a:rPr lang="en-US" dirty="0"/>
              <a:t> "failure of the (electrical) power supply" is from 1911; </a:t>
            </a:r>
            <a:r>
              <a:rPr lang="en-US" b="1" dirty="0"/>
              <a:t>power steering</a:t>
            </a:r>
            <a:r>
              <a:rPr lang="en-US" dirty="0"/>
              <a:t> in a motor vehicle is from 1921. </a:t>
            </a:r>
            <a:r>
              <a:rPr lang="en-US" b="1" dirty="0"/>
              <a:t>Power politics</a:t>
            </a:r>
            <a:r>
              <a:rPr lang="en-US" dirty="0"/>
              <a:t> "political action based on or backed by threats of force" (1937) translates German </a:t>
            </a:r>
            <a:r>
              <a:rPr lang="en-US" dirty="0" err="1"/>
              <a:t>Macht-politik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653D9-8F39-4761-9F8C-D527CE3E3AA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79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(n.)</a:t>
            </a:r>
          </a:p>
          <a:p>
            <a:r>
              <a:rPr lang="en-US" dirty="0"/>
              <a:t>"a human being," 1530s, from </a:t>
            </a:r>
            <a:r>
              <a:rPr lang="en-US" dirty="0">
                <a:hlinkClick r:id="rId3" tooltip="Etymology, meaning and definition of human "/>
              </a:rPr>
              <a:t>human</a:t>
            </a:r>
            <a:r>
              <a:rPr lang="en-US" dirty="0"/>
              <a:t> (adj.). Its Old English equivalent, </a:t>
            </a:r>
            <a:r>
              <a:rPr lang="en-US" dirty="0" err="1"/>
              <a:t>guma</a:t>
            </a:r>
            <a:r>
              <a:rPr lang="en-US" dirty="0"/>
              <a:t>, survives only in disguise in </a:t>
            </a:r>
            <a:r>
              <a:rPr lang="en-US" dirty="0">
                <a:hlinkClick r:id="rId4" tooltip="Etymology, meaning and definition of bridegroom "/>
              </a:rPr>
              <a:t>bridegroom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b="1" dirty="0"/>
              <a:t>human (adj.)</a:t>
            </a:r>
          </a:p>
          <a:p>
            <a:r>
              <a:rPr lang="en-US" dirty="0"/>
              <a:t>mid-15c., </a:t>
            </a:r>
            <a:r>
              <a:rPr lang="en-US" dirty="0" err="1"/>
              <a:t>humain</a:t>
            </a:r>
            <a:r>
              <a:rPr lang="en-US" dirty="0"/>
              <a:t>, </a:t>
            </a:r>
            <a:r>
              <a:rPr lang="en-US" dirty="0" err="1"/>
              <a:t>humaigne</a:t>
            </a:r>
            <a:r>
              <a:rPr lang="en-US" dirty="0"/>
              <a:t>, "human," from Old French </a:t>
            </a:r>
            <a:r>
              <a:rPr lang="en-US" dirty="0" err="1"/>
              <a:t>humain</a:t>
            </a:r>
            <a:r>
              <a:rPr lang="en-US" dirty="0"/>
              <a:t>, </a:t>
            </a:r>
            <a:r>
              <a:rPr lang="en-US" dirty="0" err="1"/>
              <a:t>umain</a:t>
            </a:r>
            <a:r>
              <a:rPr lang="en-US" dirty="0"/>
              <a:t> (adj.) "of or belonging to man" (12c.), from Latin </a:t>
            </a:r>
            <a:r>
              <a:rPr lang="en-US" dirty="0" err="1"/>
              <a:t>humanus</a:t>
            </a:r>
            <a:r>
              <a:rPr lang="en-US" dirty="0"/>
              <a:t> "of man, human," also "humane, philanthropic, kind, gentle, polite; learned, refined, civilized." This is in part from PIE *(dh)</a:t>
            </a:r>
            <a:r>
              <a:rPr lang="en-US" dirty="0" err="1"/>
              <a:t>ghomon</a:t>
            </a:r>
            <a:r>
              <a:rPr lang="en-US" dirty="0"/>
              <a:t>-, literally "earthling, earthly being," as opposed to the gods (from root </a:t>
            </a:r>
            <a:r>
              <a:rPr lang="en-US" dirty="0">
                <a:hlinkClick r:id="rId5" tooltip="Etymology, meaning and definition of *dhghem- "/>
              </a:rPr>
              <a:t>*</a:t>
            </a:r>
            <a:r>
              <a:rPr lang="en-US" dirty="0" err="1">
                <a:hlinkClick r:id="rId5" tooltip="Etymology, meaning and definition of *dhghem- "/>
              </a:rPr>
              <a:t>dhghem</a:t>
            </a:r>
            <a:r>
              <a:rPr lang="en-US" dirty="0">
                <a:hlinkClick r:id="rId5" tooltip="Etymology, meaning and definition of *dhghem- "/>
              </a:rPr>
              <a:t>-</a:t>
            </a:r>
            <a:r>
              <a:rPr lang="en-US" dirty="0"/>
              <a:t> "earth"), but there is no settled explanation of the sound changes involved. Compare Hebrew </a:t>
            </a:r>
            <a:r>
              <a:rPr lang="en-US" dirty="0" err="1"/>
              <a:t>adam</a:t>
            </a:r>
            <a:r>
              <a:rPr lang="en-US" dirty="0"/>
              <a:t> "man," from </a:t>
            </a:r>
            <a:r>
              <a:rPr lang="en-US" dirty="0" err="1"/>
              <a:t>adamah</a:t>
            </a:r>
            <a:r>
              <a:rPr lang="en-US" dirty="0"/>
              <a:t> "ground." Cognate with Old Lithuanian </a:t>
            </a:r>
            <a:r>
              <a:rPr lang="en-US" dirty="0" err="1"/>
              <a:t>žmuo</a:t>
            </a:r>
            <a:r>
              <a:rPr lang="en-US" dirty="0"/>
              <a:t> (accusative </a:t>
            </a:r>
            <a:r>
              <a:rPr lang="en-US" dirty="0" err="1"/>
              <a:t>žmuni</a:t>
            </a:r>
            <a:r>
              <a:rPr lang="en-US" dirty="0"/>
              <a:t>) "man, male person."</a:t>
            </a:r>
          </a:p>
          <a:p>
            <a:r>
              <a:rPr lang="en-US" b="1" dirty="0"/>
              <a:t>Human interest</a:t>
            </a:r>
            <a:r>
              <a:rPr lang="en-US" dirty="0"/>
              <a:t> is from 1824. </a:t>
            </a:r>
            <a:r>
              <a:rPr lang="en-US" b="1" dirty="0"/>
              <a:t>Human rights</a:t>
            </a:r>
            <a:r>
              <a:rPr lang="en-US" dirty="0"/>
              <a:t> attested by 1680s; </a:t>
            </a:r>
            <a:r>
              <a:rPr lang="en-US" b="1" dirty="0"/>
              <a:t>human being</a:t>
            </a:r>
            <a:r>
              <a:rPr lang="en-US" dirty="0"/>
              <a:t> by 1690s. </a:t>
            </a:r>
            <a:r>
              <a:rPr lang="en-US" b="1" dirty="0"/>
              <a:t>Human relations</a:t>
            </a:r>
            <a:r>
              <a:rPr lang="en-US" dirty="0"/>
              <a:t> is from 1916; </a:t>
            </a:r>
            <a:r>
              <a:rPr lang="en-US" b="1" dirty="0"/>
              <a:t>human resources</a:t>
            </a:r>
            <a:r>
              <a:rPr lang="en-US" dirty="0"/>
              <a:t> attested by 1907, American English, apparently originally among social Christians and based on natural resources. </a:t>
            </a:r>
            <a:r>
              <a:rPr lang="en-US" b="1" dirty="0"/>
              <a:t>Human comedy</a:t>
            </a:r>
            <a:r>
              <a:rPr lang="en-US" dirty="0"/>
              <a:t> "sum of human activities" translates French </a:t>
            </a:r>
            <a:r>
              <a:rPr lang="en-US" dirty="0" err="1"/>
              <a:t>comédie</a:t>
            </a:r>
            <a:r>
              <a:rPr lang="en-US" dirty="0"/>
              <a:t> </a:t>
            </a:r>
            <a:r>
              <a:rPr lang="en-US" dirty="0" err="1"/>
              <a:t>humaine</a:t>
            </a:r>
            <a:r>
              <a:rPr lang="en-US" dirty="0"/>
              <a:t> (Balzac); see </a:t>
            </a:r>
            <a:r>
              <a:rPr lang="en-US" dirty="0">
                <a:hlinkClick r:id="rId6" tooltip="Etymology, meaning and definition of comedy "/>
              </a:rPr>
              <a:t>comedy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https://www.etymonline.com/word/human#etymonline_v_16039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653D9-8F39-4761-9F8C-D527CE3E3AA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5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authority (n.)</a:t>
            </a:r>
          </a:p>
          <a:p>
            <a:r>
              <a:rPr lang="en-US" dirty="0"/>
              <a:t>c. 1200, </a:t>
            </a:r>
            <a:r>
              <a:rPr lang="en-US" dirty="0" err="1"/>
              <a:t>autorite</a:t>
            </a:r>
            <a:r>
              <a:rPr lang="en-US" dirty="0"/>
              <a:t>, </a:t>
            </a:r>
            <a:r>
              <a:rPr lang="en-US" dirty="0" err="1"/>
              <a:t>auctorite</a:t>
            </a:r>
            <a:r>
              <a:rPr lang="en-US" dirty="0"/>
              <a:t> "authoritative passage or statement, book or quotation that settles an argument, passage from Scripture," from Old French </a:t>
            </a:r>
            <a:r>
              <a:rPr lang="en-US" dirty="0" err="1"/>
              <a:t>autorité</a:t>
            </a:r>
            <a:r>
              <a:rPr lang="en-US" dirty="0"/>
              <a:t>, </a:t>
            </a:r>
            <a:r>
              <a:rPr lang="en-US" dirty="0" err="1"/>
              <a:t>auctorité</a:t>
            </a:r>
            <a:r>
              <a:rPr lang="en-US" dirty="0"/>
              <a:t> "authority, prestige, right, permission, dignity, gravity; the Scriptures" (12c.; Modern French </a:t>
            </a:r>
            <a:r>
              <a:rPr lang="en-US" dirty="0" err="1"/>
              <a:t>autorité</a:t>
            </a:r>
            <a:r>
              <a:rPr lang="en-US" dirty="0"/>
              <a:t>), from Latin </a:t>
            </a:r>
            <a:r>
              <a:rPr lang="en-US" dirty="0" err="1"/>
              <a:t>auctoritatem</a:t>
            </a:r>
            <a:r>
              <a:rPr lang="en-US" dirty="0"/>
              <a:t> (nominative </a:t>
            </a:r>
            <a:r>
              <a:rPr lang="en-US" dirty="0" err="1"/>
              <a:t>auctoritas</a:t>
            </a:r>
            <a:r>
              <a:rPr lang="en-US" dirty="0"/>
              <a:t>) "invention, advice, opinion, influence, command," from auctor "master, leader, author" (see </a:t>
            </a:r>
            <a:r>
              <a:rPr lang="en-US" dirty="0">
                <a:hlinkClick r:id="rId3" tooltip="Etymology, meaning and definition of author "/>
              </a:rPr>
              <a:t>author</a:t>
            </a:r>
            <a:r>
              <a:rPr lang="en-US" dirty="0"/>
              <a:t> (n.)). Usually spelled with a -c- in English before 16c., when the letter was dropped in imitation of French, then with a -</a:t>
            </a:r>
            <a:r>
              <a:rPr lang="en-US" dirty="0" err="1"/>
              <a:t>th</a:t>
            </a:r>
            <a:r>
              <a:rPr lang="en-US" dirty="0"/>
              <a:t>-, probably by influence of authentic. </a:t>
            </a:r>
          </a:p>
          <a:p>
            <a:r>
              <a:rPr lang="en-US" dirty="0"/>
              <a:t>From c. 1300 in the general sense "legal validity," also "authoritative book; authoritative doctrine" (opposed to reason or experience); "author whose statements are regarded as correct." From mid-14c. as "right to rule or command, power to enforce obedience, power or right to command or act." In Middle English also "power derived from good reputation; power to convince people, capacity for inspiring trust." From c. 1400 as "official sanction, authorization." Meaning "persons in authority" is from 1610s; Authorities "those in charge, those with police powers" is recorded from mid-19c.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653D9-8F39-4761-9F8C-D527CE3E3AA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07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8133" y="3108878"/>
            <a:ext cx="7772400" cy="990601"/>
          </a:xfrm>
        </p:spPr>
        <p:txBody>
          <a:bodyPr anchor="b"/>
          <a:lstStyle>
            <a:lvl1pPr algn="ctr" rtl="1">
              <a:defRPr sz="6000" b="1" baseline="0">
                <a:solidFill>
                  <a:srgbClr val="C00000"/>
                </a:solidFill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عنوان مبحث در اینجا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5333" y="4279373"/>
            <a:ext cx="6858000" cy="601706"/>
          </a:xfrm>
        </p:spPr>
        <p:txBody>
          <a:bodyPr/>
          <a:lstStyle>
            <a:lvl1pPr marL="0" indent="0" algn="ctr">
              <a:buNone/>
              <a:defRPr sz="2400" b="1" baseline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English 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828800" y="6231469"/>
            <a:ext cx="56388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u="none" strike="noStrike" kern="1200" baseline="0" dirty="0">
                <a:solidFill>
                  <a:srgbClr val="0000FF"/>
                </a:solidFill>
                <a:latin typeface="Consolas" panose="020B0609020204030204" pitchFamily="49" charset="0"/>
                <a:ea typeface="+mn-ea"/>
                <a:cs typeface="Consolas" panose="020B0609020204030204" pitchFamily="49" charset="0"/>
              </a:rPr>
              <a:t>http://courses.fouladi.ir/cyber</a:t>
            </a:r>
            <a:endParaRPr lang="en-US" sz="1600" dirty="0">
              <a:solidFill>
                <a:srgbClr val="00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41" y="676656"/>
            <a:ext cx="697181" cy="695792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3390900" y="2480205"/>
            <a:ext cx="2362200" cy="448778"/>
          </a:xfrm>
        </p:spPr>
        <p:txBody>
          <a:bodyPr>
            <a:noAutofit/>
          </a:bodyPr>
          <a:lstStyle>
            <a:lvl1pPr marL="0" indent="0" algn="ctr" rtl="1">
              <a:buNone/>
              <a:defRPr sz="3000" b="1" baseline="0">
                <a:effectLst/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/>
              <a:t>درس 1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97" y="199700"/>
            <a:ext cx="1227270" cy="28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D40813-2075-4EBF-8559-800E078C52A5}"/>
              </a:ext>
            </a:extLst>
          </p:cNvPr>
          <p:cNvSpPr txBox="1"/>
          <p:nvPr userDrawn="1"/>
        </p:nvSpPr>
        <p:spPr>
          <a:xfrm>
            <a:off x="3487552" y="1578593"/>
            <a:ext cx="2075760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3200" baseline="0" dirty="0">
                <a:solidFill>
                  <a:schemeClr val="bg1"/>
                </a:solidFill>
                <a:cs typeface="Majid" panose="00000400000000000000" pitchFamily="2" charset="-78"/>
              </a:rPr>
              <a:t>فضای سایبر</a:t>
            </a:r>
            <a:endParaRPr lang="en-US" sz="3200" dirty="0">
              <a:solidFill>
                <a:schemeClr val="bg1"/>
              </a:solidFill>
              <a:cs typeface="Majid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BADD85-6846-44FA-9DEA-B60A43617EF2}"/>
              </a:ext>
            </a:extLst>
          </p:cNvPr>
          <p:cNvSpPr txBox="1"/>
          <p:nvPr userDrawn="1"/>
        </p:nvSpPr>
        <p:spPr>
          <a:xfrm>
            <a:off x="2489200" y="5207003"/>
            <a:ext cx="425026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dirty="0">
                <a:cs typeface="Q Khoramshahr" panose="00000400000000000000" pitchFamily="50" charset="-78"/>
              </a:rPr>
              <a:t>کاظم فولادی قلعه</a:t>
            </a:r>
          </a:p>
          <a:p>
            <a:pPr algn="ctr" rtl="1"/>
            <a:r>
              <a:rPr lang="fa-IR" dirty="0">
                <a:cs typeface="Q Khoramshahr" panose="00000400000000000000" pitchFamily="50" charset="-78"/>
              </a:rPr>
              <a:t>دانشکده</a:t>
            </a:r>
            <a:r>
              <a:rPr lang="fa-IR" baseline="0" dirty="0">
                <a:cs typeface="Q Khoramshahr" panose="00000400000000000000" pitchFamily="50" charset="-78"/>
              </a:rPr>
              <a:t> مهندسی، دانشکدگان فارابی</a:t>
            </a:r>
          </a:p>
          <a:p>
            <a:pPr algn="ctr" rtl="1"/>
            <a:r>
              <a:rPr lang="fa-IR" baseline="0" dirty="0">
                <a:cs typeface="Q Khoramshahr" panose="00000400000000000000" pitchFamily="50" charset="-78"/>
              </a:rPr>
              <a:t>دانشگاه تهران</a:t>
            </a:r>
            <a:endParaRPr lang="en-US" dirty="0"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609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7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1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57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27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16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97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53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14480" y="4857760"/>
            <a:ext cx="2328850" cy="215921"/>
          </a:xfrm>
          <a:prstGeom prst="rect">
            <a:avLst/>
          </a:prstGeom>
        </p:spPr>
        <p:txBody>
          <a:bodyPr/>
          <a:lstStyle/>
          <a:p>
            <a:fld id="{BF085C29-CEF2-48E3-9F3A-C4FCA20804E4}" type="datetimeFigureOut">
              <a:rPr lang="en-US" smtClean="0"/>
              <a:pPr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627432-AD9A-4BA7-9ECD-0AB42A12C0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75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368" y="459321"/>
            <a:ext cx="8189267" cy="335493"/>
          </a:xfr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algn="ctr" rtl="1">
              <a:defRPr sz="2000" b="1">
                <a:solidFill>
                  <a:srgbClr val="0000FF"/>
                </a:solidFill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متن عنوان در اینجا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68" y="1377683"/>
            <a:ext cx="8189267" cy="5056985"/>
          </a:xfrm>
        </p:spPr>
        <p:txBody>
          <a:bodyPr/>
          <a:lstStyle>
            <a:lvl1pPr algn="r" rtl="1">
              <a:defRPr>
                <a:cs typeface="Q Khoramshahr" panose="00000400000000000000" pitchFamily="50" charset="-78"/>
              </a:defRPr>
            </a:lvl1pPr>
            <a:lvl2pPr algn="r" rtl="1">
              <a:defRPr>
                <a:cs typeface="Q Khoramshahr" panose="00000400000000000000" pitchFamily="50" charset="-78"/>
              </a:defRPr>
            </a:lvl2pPr>
            <a:lvl3pPr algn="r" rtl="1">
              <a:defRPr>
                <a:cs typeface="Q Khoramshahr" panose="00000400000000000000" pitchFamily="50" charset="-78"/>
              </a:defRPr>
            </a:lvl3pPr>
            <a:lvl4pPr algn="r" rtl="1">
              <a:defRPr>
                <a:cs typeface="Q Khoramshahr" panose="00000400000000000000" pitchFamily="50" charset="-78"/>
              </a:defRPr>
            </a:lvl4pPr>
            <a:lvl5pPr algn="r" rtl="1">
              <a:defRPr>
                <a:cs typeface="Q Khoramshahr" panose="00000400000000000000" pitchFamily="50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1" y="6527800"/>
            <a:ext cx="3086100" cy="193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7368" y="1112572"/>
            <a:ext cx="8189267" cy="205060"/>
          </a:xfrm>
        </p:spPr>
        <p:txBody>
          <a:bodyPr lIns="0">
            <a:noAutofit/>
          </a:bodyPr>
          <a:lstStyle>
            <a:lvl1pPr marL="0" indent="0">
              <a:buNone/>
              <a:defRPr sz="1600" b="0" i="0" u="sng" cap="small" baseline="0">
                <a:solidFill>
                  <a:srgbClr val="0000FF"/>
                </a:solidFill>
                <a:latin typeface="Times New Roman" panose="02020603050405020304" pitchFamily="18" charset="0"/>
                <a:ea typeface="Adobe Gothic Std B" panose="020B0800000000000000" pitchFamily="34" charset="-128"/>
              </a:defRPr>
            </a:lvl1pPr>
          </a:lstStyle>
          <a:p>
            <a:pPr lvl="0"/>
            <a:r>
              <a:rPr lang="en-US" dirty="0"/>
              <a:t>English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7368" y="849314"/>
            <a:ext cx="8189267" cy="265110"/>
          </a:xfrm>
        </p:spPr>
        <p:txBody>
          <a:bodyPr tIns="18000">
            <a:noAutofit/>
          </a:bodyPr>
          <a:lstStyle>
            <a:lvl1pPr marL="0" indent="0" algn="ctr" rtl="1">
              <a:buNone/>
              <a:defRPr sz="1600">
                <a:solidFill>
                  <a:srgbClr val="0000FF"/>
                </a:solidFill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 err="1"/>
              <a:t>زیرعنوان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77368" y="823388"/>
            <a:ext cx="818926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44607" y="152358"/>
            <a:ext cx="604248" cy="221018"/>
          </a:xfrm>
          <a:prstGeom prst="rect">
            <a:avLst/>
          </a:prstGeom>
          <a:gradFill>
            <a:gsLst>
              <a:gs pos="99115">
                <a:srgbClr val="92D050"/>
              </a:gs>
              <a:gs pos="27000">
                <a:schemeClr val="accent4">
                  <a:lumMod val="5000"/>
                  <a:lumOff val="95000"/>
                </a:schemeClr>
              </a:gs>
            </a:gsLst>
            <a:lin ang="10800000" scaled="0"/>
          </a:gradFill>
        </p:spPr>
        <p:txBody>
          <a:bodyPr wrap="square" tIns="36000" bIns="0" rtlCol="0">
            <a:spAutoFit/>
          </a:bodyPr>
          <a:lstStyle/>
          <a:p>
            <a:pPr algn="l" rtl="1"/>
            <a:fld id="{F84679EA-28DD-4B3E-A532-C1B6448C48AC}" type="slidenum">
              <a:rPr lang="en-US" sz="1200" baseline="0" smtClean="0">
                <a:latin typeface="F_yaghot" pitchFamily="2" charset="0"/>
                <a:cs typeface="Z Yagut" panose="00000400000000000000" pitchFamily="2" charset="-78"/>
              </a:rPr>
              <a:pPr algn="l" rtl="1"/>
              <a:t>‹#›</a:t>
            </a:fld>
            <a:endParaRPr lang="en-US" sz="1200" baseline="0" dirty="0">
              <a:latin typeface="F_yaghot" pitchFamily="2" charset="0"/>
              <a:cs typeface="Z Yagut" panose="00000400000000000000" pitchFamily="2" charset="-78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rot="16200000">
            <a:off x="-1475643" y="4512395"/>
            <a:ext cx="33305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900" baseline="0" dirty="0">
                <a:solidFill>
                  <a:srgbClr val="04A1E3"/>
                </a:solidFill>
                <a:latin typeface="HelveticaNeueLT Arabic 55 Roman" panose="020B0604020202020204" pitchFamily="34" charset="-78"/>
                <a:cs typeface="Q Khoramshahr" panose="00000400000000000000" pitchFamily="50" charset="-78"/>
              </a:rPr>
              <a:t>    |    آزمایشگاه پژوهشی فضای سایبر</a:t>
            </a:r>
            <a:r>
              <a:rPr lang="en-US" sz="800" baseline="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Cyberspace Research Lab.</a:t>
            </a:r>
            <a:endParaRPr lang="en-US" sz="800" dirty="0">
              <a:solidFill>
                <a:srgbClr val="04A1E3"/>
              </a:solidFill>
              <a:latin typeface="Helvetica World" panose="020B0500040000020004" pitchFamily="34" charset="0"/>
              <a:cs typeface="Helvetica World" panose="020B050004000002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245958-EDE4-4C29-9CA1-F39BE0175EA9}"/>
              </a:ext>
            </a:extLst>
          </p:cNvPr>
          <p:cNvSpPr txBox="1"/>
          <p:nvPr userDrawn="1"/>
        </p:nvSpPr>
        <p:spPr>
          <a:xfrm>
            <a:off x="540641" y="6512391"/>
            <a:ext cx="133803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aseline="0" dirty="0">
                <a:solidFill>
                  <a:srgbClr val="04A1E3"/>
                </a:solidFill>
                <a:latin typeface="Consolas" panose="020B0609020204030204" pitchFamily="49" charset="0"/>
                <a:cs typeface="Helvetica World" panose="020B0500040000020004" pitchFamily="34" charset="0"/>
              </a:rPr>
              <a:t>http://cysp.ut.ac.ir</a:t>
            </a:r>
            <a:endParaRPr lang="en-US" sz="700" dirty="0">
              <a:solidFill>
                <a:srgbClr val="04A1E3"/>
              </a:solidFill>
              <a:latin typeface="Consolas" panose="020B0609020204030204" pitchFamily="49" charset="0"/>
              <a:cs typeface="Helvetica World" panose="020B0500040000020004" pitchFamily="34" charset="0"/>
            </a:endParaRPr>
          </a:p>
        </p:txBody>
      </p: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6EC847EB-A54C-44A2-956F-748036A022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83827" y="164073"/>
            <a:ext cx="1693863" cy="197591"/>
          </a:xfrm>
          <a:gradFill>
            <a:gsLst>
              <a:gs pos="100000">
                <a:srgbClr val="00B050"/>
              </a:gs>
              <a:gs pos="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</p:spPr>
        <p:txBody>
          <a:bodyPr tIns="36000" bIns="0">
            <a:noAutofit/>
          </a:bodyPr>
          <a:lstStyle>
            <a:lvl1pPr marL="0" indent="0" algn="r" rtl="1">
              <a:lnSpc>
                <a:spcPct val="75000"/>
              </a:lnSpc>
              <a:buNone/>
              <a:defRPr sz="1200" baseline="0">
                <a:solidFill>
                  <a:schemeClr val="tx1"/>
                </a:solidFill>
                <a:effectLst/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/>
              <a:t>دکترین جامع فضای سایبر</a:t>
            </a:r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9E5A88B-532B-4830-B69D-DEF87E4EF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42" y="6224479"/>
            <a:ext cx="498207" cy="49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6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7367" y="459318"/>
            <a:ext cx="8189266" cy="335493"/>
          </a:xfrm>
          <a:gradFill flip="none" rotWithShape="1">
            <a:gsLst>
              <a:gs pos="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  <a:tileRect/>
          </a:gradFill>
        </p:spPr>
        <p:txBody>
          <a:bodyPr>
            <a:normAutofit/>
          </a:bodyPr>
          <a:lstStyle>
            <a:lvl1pPr algn="ctr" rtl="1">
              <a:defRPr sz="2000" b="1">
                <a:solidFill>
                  <a:srgbClr val="0000FF"/>
                </a:solidFill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متن عنوان در اینجا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367" y="1377682"/>
            <a:ext cx="8189266" cy="5056985"/>
          </a:xfrm>
        </p:spPr>
        <p:txBody>
          <a:bodyPr/>
          <a:lstStyle>
            <a:lvl1pPr algn="r" rtl="1">
              <a:defRPr>
                <a:cs typeface="Q Khoramshahr" panose="00000400000000000000" pitchFamily="50" charset="-78"/>
              </a:defRPr>
            </a:lvl1pPr>
            <a:lvl2pPr algn="r" rtl="1">
              <a:defRPr>
                <a:cs typeface="Q Khoramshahr" panose="00000400000000000000" pitchFamily="50" charset="-78"/>
              </a:defRPr>
            </a:lvl2pPr>
            <a:lvl3pPr algn="r" rtl="1">
              <a:defRPr>
                <a:cs typeface="Q Khoramshahr" panose="00000400000000000000" pitchFamily="50" charset="-78"/>
              </a:defRPr>
            </a:lvl3pPr>
            <a:lvl4pPr algn="r" rtl="1">
              <a:defRPr>
                <a:cs typeface="Q Khoramshahr" panose="00000400000000000000" pitchFamily="50" charset="-78"/>
              </a:defRPr>
            </a:lvl4pPr>
            <a:lvl5pPr algn="r" rtl="1">
              <a:defRPr>
                <a:cs typeface="Q Khoramshahr" panose="00000400000000000000" pitchFamily="50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27800"/>
            <a:ext cx="3086100" cy="1936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7367" y="1112572"/>
            <a:ext cx="8189266" cy="205060"/>
          </a:xfrm>
        </p:spPr>
        <p:txBody>
          <a:bodyPr lIns="0">
            <a:noAutofit/>
          </a:bodyPr>
          <a:lstStyle>
            <a:lvl1pPr marL="0" indent="0">
              <a:buNone/>
              <a:defRPr sz="1600" b="0" i="0" u="sng" cap="small" baseline="0">
                <a:solidFill>
                  <a:srgbClr val="0000FF"/>
                </a:solidFill>
                <a:latin typeface="Times New Roman" panose="02020603050405020304" pitchFamily="18" charset="0"/>
                <a:ea typeface="Adobe Gothic Std B" panose="020B0800000000000000" pitchFamily="34" charset="-128"/>
              </a:defRPr>
            </a:lvl1pPr>
          </a:lstStyle>
          <a:p>
            <a:pPr lvl="0"/>
            <a:r>
              <a:rPr lang="en-US" dirty="0"/>
              <a:t>English Title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77367" y="849314"/>
            <a:ext cx="8189266" cy="265110"/>
          </a:xfrm>
        </p:spPr>
        <p:txBody>
          <a:bodyPr tIns="18000">
            <a:noAutofit/>
          </a:bodyPr>
          <a:lstStyle>
            <a:lvl1pPr marL="0" indent="0" algn="ctr" rtl="1">
              <a:buNone/>
              <a:defRPr sz="1600">
                <a:solidFill>
                  <a:srgbClr val="0000FF"/>
                </a:solidFill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 err="1"/>
              <a:t>زیرعنوان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77367" y="823388"/>
            <a:ext cx="818926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 userDrawn="1"/>
        </p:nvSpPr>
        <p:spPr>
          <a:xfrm>
            <a:off x="144607" y="185914"/>
            <a:ext cx="604249" cy="221018"/>
          </a:xfrm>
          <a:prstGeom prst="rect">
            <a:avLst/>
          </a:prstGeom>
          <a:gradFill>
            <a:gsLst>
              <a:gs pos="99115">
                <a:srgbClr val="92D050"/>
              </a:gs>
              <a:gs pos="27000">
                <a:schemeClr val="accent4">
                  <a:lumMod val="5000"/>
                  <a:lumOff val="95000"/>
                </a:schemeClr>
              </a:gs>
            </a:gsLst>
            <a:lin ang="10800000" scaled="0"/>
          </a:gradFill>
        </p:spPr>
        <p:txBody>
          <a:bodyPr wrap="square" tIns="36000" bIns="0" rtlCol="0">
            <a:spAutoFit/>
          </a:bodyPr>
          <a:lstStyle/>
          <a:p>
            <a:pPr algn="l" rtl="1"/>
            <a:fld id="{F84679EA-28DD-4B3E-A532-C1B6448C48AC}" type="slidenum">
              <a:rPr lang="en-US" sz="1200" baseline="0" smtClean="0">
                <a:latin typeface="F_yaghot" pitchFamily="2" charset="0"/>
                <a:cs typeface="Z Yagut" panose="00000400000000000000" pitchFamily="2" charset="-78"/>
              </a:rPr>
              <a:pPr algn="l" rtl="1"/>
              <a:t>‹#›</a:t>
            </a:fld>
            <a:endParaRPr lang="en-US" sz="1200" baseline="0" dirty="0">
              <a:latin typeface="F_yaghot" pitchFamily="2" charset="0"/>
              <a:cs typeface="Z Yagut" panose="00000400000000000000" pitchFamily="2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27" y="6315016"/>
            <a:ext cx="472004" cy="48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35FF3AE-E578-4E16-B0BD-74B831786666}"/>
              </a:ext>
            </a:extLst>
          </p:cNvPr>
          <p:cNvSpPr/>
          <p:nvPr userDrawn="1"/>
        </p:nvSpPr>
        <p:spPr>
          <a:xfrm>
            <a:off x="8007409" y="186267"/>
            <a:ext cx="948209" cy="229131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72000" rIns="36000" rtlCol="0" anchor="ctr"/>
          <a:lstStyle/>
          <a:p>
            <a:pPr algn="r"/>
            <a:r>
              <a:rPr lang="fa-IR" sz="1200" dirty="0">
                <a:latin typeface="Qadi Linotype" panose="02000000000000000000" pitchFamily="2" charset="-78"/>
                <a:cs typeface="Q Almas" pitchFamily="50" charset="-78"/>
              </a:rPr>
              <a:t> فضای</a:t>
            </a:r>
            <a:r>
              <a:rPr lang="fa-IR" sz="1200" baseline="0" dirty="0">
                <a:latin typeface="Qadi Linotype" panose="02000000000000000000" pitchFamily="2" charset="-78"/>
                <a:cs typeface="Q Almas" pitchFamily="50" charset="-78"/>
              </a:rPr>
              <a:t> سایبر</a:t>
            </a:r>
            <a:endParaRPr lang="en-US" sz="1200" dirty="0">
              <a:latin typeface="Qadi Linotype" panose="02000000000000000000" pitchFamily="2" charset="-78"/>
              <a:cs typeface="Q Almas" pitchFamily="50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6EC2F9-7CA3-4047-BAB3-5562B2ACC66F}"/>
              </a:ext>
            </a:extLst>
          </p:cNvPr>
          <p:cNvSpPr txBox="1"/>
          <p:nvPr userDrawn="1"/>
        </p:nvSpPr>
        <p:spPr>
          <a:xfrm rot="16200000">
            <a:off x="-1210139" y="4887532"/>
            <a:ext cx="2709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aseline="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Prepared by Kazim Fouladi   |   Fall 2023  |  </a:t>
            </a:r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4</a:t>
            </a:r>
            <a:r>
              <a:rPr lang="en-US" sz="800" baseline="300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th</a:t>
            </a:r>
            <a:r>
              <a:rPr lang="en-US" sz="800" baseline="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 Edition</a:t>
            </a:r>
            <a:endParaRPr lang="en-US" sz="800" dirty="0">
              <a:solidFill>
                <a:srgbClr val="04A1E3"/>
              </a:solidFill>
              <a:latin typeface="Helvetica World" panose="020B0500040000020004" pitchFamily="34" charset="0"/>
              <a:cs typeface="Helvetica World" panose="020B0500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62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313895" y="0"/>
            <a:ext cx="2557350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388027" y="175921"/>
            <a:ext cx="2409086" cy="3077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fa-IR" sz="1400" dirty="0">
                <a:solidFill>
                  <a:schemeClr val="bg1"/>
                </a:solidFill>
                <a:cs typeface="Majid" panose="00000400000000000000" pitchFamily="2" charset="-78"/>
              </a:rPr>
              <a:t>فضای سایبر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 hasCustomPrompt="1"/>
          </p:nvPr>
        </p:nvSpPr>
        <p:spPr>
          <a:xfrm>
            <a:off x="1473676" y="904875"/>
            <a:ext cx="2237789" cy="3202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sz="1200" dirty="0">
                <a:cs typeface="Q Khoramshahr" panose="00000400000000000000" pitchFamily="50" charset="-78"/>
              </a:rPr>
              <a:t>عنوان مجموعه در اینجا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73676" y="1828801"/>
            <a:ext cx="2237789" cy="816746"/>
          </a:xfrm>
        </p:spPr>
        <p:txBody>
          <a:bodyPr>
            <a:normAutofit/>
          </a:bodyPr>
          <a:lstStyle>
            <a:lvl1pPr marL="0" indent="0" algn="ctr">
              <a:buNone/>
              <a:defRPr sz="6600" b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Z Mitra" panose="00000400000000000000" pitchFamily="2" charset="-78"/>
              </a:defRPr>
            </a:lvl1pPr>
          </a:lstStyle>
          <a:p>
            <a:pPr lvl="0"/>
            <a:r>
              <a:rPr lang="fa-IR" dirty="0"/>
              <a:t>1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1473676" y="3453414"/>
            <a:ext cx="2237789" cy="243248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7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33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 flip="none" rotWithShape="1">
          <a:gsLst>
            <a:gs pos="99115">
              <a:schemeClr val="accent2">
                <a:lumMod val="40000"/>
                <a:lumOff val="60000"/>
              </a:schemeClr>
            </a:gs>
            <a:gs pos="27000">
              <a:schemeClr val="accent4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94196"/>
            <a:ext cx="7886700" cy="320674"/>
          </a:xfrm>
          <a:gradFill>
            <a:gsLst>
              <a:gs pos="99115">
                <a:schemeClr val="accent3">
                  <a:lumMod val="40000"/>
                  <a:lumOff val="60000"/>
                </a:schemeClr>
              </a:gs>
              <a:gs pos="19000">
                <a:schemeClr val="accent4">
                  <a:lumMod val="5000"/>
                  <a:lumOff val="95000"/>
                </a:schemeClr>
              </a:gs>
            </a:gsLst>
            <a:lin ang="5400000" scaled="0"/>
          </a:gradFill>
          <a:ln cmpd="sng">
            <a:noFill/>
            <a:round/>
          </a:ln>
        </p:spPr>
        <p:txBody>
          <a:bodyPr>
            <a:noAutofit/>
          </a:bodyPr>
          <a:lstStyle>
            <a:lvl1pPr algn="ctr" rtl="1">
              <a:defRPr sz="20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عنوان صفحه در </a:t>
            </a:r>
            <a:r>
              <a:rPr lang="fa-IR" dirty="0" err="1"/>
              <a:t>اينجا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4818"/>
            <a:ext cx="7886700" cy="4946400"/>
          </a:xfrm>
        </p:spPr>
        <p:txBody>
          <a:bodyPr/>
          <a:lstStyle>
            <a:lvl1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1pPr>
            <a:lvl2pPr algn="r" rtl="1">
              <a:defRPr i="0" baseline="0">
                <a:latin typeface="Times New Roman" panose="02020603050405020304" pitchFamily="18" charset="0"/>
                <a:cs typeface="Nazanin" panose="00000400000000000000" pitchFamily="2" charset="-78"/>
              </a:defRPr>
            </a:lvl2pPr>
            <a:lvl3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3pPr>
            <a:lvl4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4pPr>
            <a:lvl5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l="4473" t="3" r="4025" b="-4"/>
          <a:stretch/>
        </p:blipFill>
        <p:spPr>
          <a:xfrm>
            <a:off x="1749872" y="6560514"/>
            <a:ext cx="5644256" cy="16602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7096" y="106489"/>
            <a:ext cx="229809" cy="237684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814869"/>
            <a:ext cx="7886700" cy="247650"/>
          </a:xfrm>
        </p:spPr>
        <p:txBody>
          <a:bodyPr>
            <a:noAutofit/>
          </a:bodyPr>
          <a:lstStyle>
            <a:lvl1pPr marL="0" indent="0" algn="ctr">
              <a:buNone/>
              <a:defRPr sz="12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 err="1"/>
              <a:t>زيرعنوان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442083" y="600028"/>
            <a:ext cx="8284047" cy="33456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7283826" y="168676"/>
            <a:ext cx="1693862" cy="197591"/>
          </a:xfr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5000"/>
                  <a:lumOff val="95000"/>
                </a:schemeClr>
              </a:gs>
            </a:gsLst>
            <a:lin ang="0" scaled="0"/>
          </a:gradFill>
        </p:spPr>
        <p:txBody>
          <a:bodyPr tIns="36000" bIns="0">
            <a:noAutofit/>
          </a:bodyPr>
          <a:lstStyle>
            <a:lvl1pPr marL="0" indent="0" algn="r" rtl="1">
              <a:lnSpc>
                <a:spcPct val="75000"/>
              </a:lnSpc>
              <a:buNone/>
              <a:defRPr sz="1200" baseline="0">
                <a:effectLst>
                  <a:glow rad="127000">
                    <a:schemeClr val="bg1"/>
                  </a:glow>
                </a:effectLst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/>
              <a:t>عنوان مبحث</a:t>
            </a:r>
            <a:endParaRPr lang="en-US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166312" y="157162"/>
            <a:ext cx="604249" cy="221018"/>
          </a:xfrm>
          <a:prstGeom prst="rect">
            <a:avLst/>
          </a:prstGeom>
          <a:gradFill>
            <a:gsLst>
              <a:gs pos="99115">
                <a:schemeClr val="accent4">
                  <a:lumMod val="60000"/>
                  <a:lumOff val="40000"/>
                </a:schemeClr>
              </a:gs>
              <a:gs pos="27000">
                <a:schemeClr val="accent4">
                  <a:lumMod val="5000"/>
                  <a:lumOff val="95000"/>
                </a:schemeClr>
              </a:gs>
            </a:gsLst>
            <a:lin ang="10800000" scaled="0"/>
          </a:gradFill>
        </p:spPr>
        <p:txBody>
          <a:bodyPr wrap="square" tIns="36000" bIns="0" rtlCol="0">
            <a:spAutoFit/>
          </a:bodyPr>
          <a:lstStyle/>
          <a:p>
            <a:pPr algn="l" rtl="1"/>
            <a:fld id="{F84679EA-28DD-4B3E-A532-C1B6448C48AC}" type="slidenum">
              <a:rPr lang="en-US" sz="1200" baseline="0" smtClean="0">
                <a:latin typeface="F_yaghot" pitchFamily="2" charset="0"/>
                <a:cs typeface="Z Yagut" panose="00000400000000000000" pitchFamily="2" charset="-78"/>
              </a:rPr>
              <a:pPr algn="l" rtl="1"/>
              <a:t>‹#›</a:t>
            </a:fld>
            <a:endParaRPr lang="en-US" sz="1200" baseline="0" dirty="0">
              <a:latin typeface="F_yaghot" pitchFamily="2" charset="0"/>
              <a:cs typeface="Z Yagu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90584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 flip="none" rotWithShape="1">
          <a:gsLst>
            <a:gs pos="99115">
              <a:schemeClr val="accent2">
                <a:lumMod val="40000"/>
                <a:lumOff val="60000"/>
              </a:schemeClr>
            </a:gs>
            <a:gs pos="27000">
              <a:schemeClr val="accent4">
                <a:lumMod val="5000"/>
                <a:lumOff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22277"/>
            <a:ext cx="7886700" cy="320674"/>
          </a:xfrm>
          <a:gradFill>
            <a:gsLst>
              <a:gs pos="99115">
                <a:schemeClr val="accent3">
                  <a:lumMod val="40000"/>
                  <a:lumOff val="60000"/>
                </a:schemeClr>
              </a:gs>
              <a:gs pos="19000">
                <a:schemeClr val="accent4">
                  <a:lumMod val="5000"/>
                  <a:lumOff val="95000"/>
                </a:schemeClr>
              </a:gs>
            </a:gsLst>
            <a:lin ang="5400000" scaled="0"/>
          </a:gradFill>
          <a:ln cmpd="sng">
            <a:noFill/>
            <a:round/>
          </a:ln>
        </p:spPr>
        <p:txBody>
          <a:bodyPr>
            <a:noAutofit/>
          </a:bodyPr>
          <a:lstStyle>
            <a:lvl1pPr algn="ctr" rtl="1">
              <a:defRPr sz="20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r>
              <a:rPr lang="fa-IR" dirty="0"/>
              <a:t>عنوان صفحه در </a:t>
            </a:r>
            <a:r>
              <a:rPr lang="fa-IR" dirty="0" err="1"/>
              <a:t>اينجا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8250"/>
            <a:ext cx="7886700" cy="5012968"/>
          </a:xfrm>
        </p:spPr>
        <p:txBody>
          <a:bodyPr/>
          <a:lstStyle>
            <a:lvl1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1pPr>
            <a:lvl2pPr algn="r" rtl="1">
              <a:defRPr i="0" baseline="0">
                <a:latin typeface="Times New Roman" panose="02020603050405020304" pitchFamily="18" charset="0"/>
                <a:cs typeface="Nazanin" panose="00000400000000000000" pitchFamily="2" charset="-78"/>
              </a:defRPr>
            </a:lvl2pPr>
            <a:lvl3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3pPr>
            <a:lvl4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4pPr>
            <a:lvl5pPr algn="r" rtl="1">
              <a:defRPr baseline="0">
                <a:latin typeface="Times New Roman" panose="02020603050405020304" pitchFamily="18" charset="0"/>
                <a:cs typeface="Nazanin" panose="00000400000000000000" pitchFamily="2" charset="-7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/>
          <a:srcRect l="4473" t="3" r="4025" b="-4"/>
          <a:stretch/>
        </p:blipFill>
        <p:spPr>
          <a:xfrm>
            <a:off x="1423988" y="6498867"/>
            <a:ext cx="6326981" cy="1861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57096" y="106489"/>
            <a:ext cx="229809" cy="237684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742950"/>
            <a:ext cx="7886700" cy="247650"/>
          </a:xfrm>
        </p:spPr>
        <p:txBody>
          <a:bodyPr>
            <a:noAutofit/>
          </a:bodyPr>
          <a:lstStyle>
            <a:lvl1pPr marL="0" indent="0" algn="ctr">
              <a:buNone/>
              <a:defRPr sz="1400" b="1" baseline="0">
                <a:solidFill>
                  <a:srgbClr val="002060"/>
                </a:solidFill>
                <a:latin typeface="Times New Roman" panose="02020603050405020304" pitchFamily="18" charset="0"/>
                <a:cs typeface="Q Khoramshahr" panose="00000400000000000000" pitchFamily="50" charset="-78"/>
              </a:defRPr>
            </a:lvl1pPr>
          </a:lstStyle>
          <a:p>
            <a:pPr lvl="0"/>
            <a:r>
              <a:rPr lang="fa-IR" dirty="0" err="1"/>
              <a:t>زيرعنوان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2083" y="292720"/>
            <a:ext cx="8284047" cy="3345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V="1">
            <a:off x="442083" y="528109"/>
            <a:ext cx="8284047" cy="33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33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059832" y="116632"/>
            <a:ext cx="3024336" cy="6021288"/>
          </a:xfrm>
          <a:prstGeom prst="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98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  <a:cs typeface="Yagut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96208" y="260648"/>
            <a:ext cx="2751584" cy="293117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  <a:cs typeface="Yagut" pitchFamily="2" charset="-78"/>
              </a:defRPr>
            </a:lvl1pPr>
          </a:lstStyle>
          <a:p>
            <a:pPr algn="ctr"/>
            <a:r>
              <a:rPr lang="fa-IR" dirty="0">
                <a:solidFill>
                  <a:prstClr val="white"/>
                </a:solidFill>
              </a:rPr>
              <a:t>عنوان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11860" y="908720"/>
            <a:ext cx="2520280" cy="936104"/>
          </a:xfrm>
        </p:spPr>
        <p:txBody>
          <a:bodyPr/>
          <a:lstStyle>
            <a:lvl1pPr algn="ctr">
              <a:defRPr>
                <a:cs typeface="Yagut" pitchFamily="2" charset="-78"/>
              </a:defRPr>
            </a:lvl1pPr>
          </a:lstStyle>
          <a:p>
            <a:r>
              <a:rPr lang="en-US" dirty="0"/>
              <a:t>1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6688" y="2060849"/>
            <a:ext cx="2530624" cy="3888432"/>
          </a:xfrm>
        </p:spPr>
        <p:txBody>
          <a:bodyPr>
            <a:normAutofit/>
          </a:bodyPr>
          <a:lstStyle>
            <a:lvl1pPr algn="ctr">
              <a:buNone/>
              <a:defRPr sz="5400" b="1">
                <a:latin typeface="XB Niloofar" pitchFamily="2" charset="-78"/>
                <a:cs typeface="Q Khoramshahr" panose="00000400000000000000" pitchFamily="50" charset="-78"/>
              </a:defRPr>
            </a:lvl1pPr>
            <a:lvl2pPr>
              <a:defRPr>
                <a:latin typeface="XB Niloofar" pitchFamily="2" charset="-78"/>
                <a:cs typeface="XB Niloofar" pitchFamily="2" charset="-78"/>
              </a:defRPr>
            </a:lvl2pPr>
            <a:lvl3pPr>
              <a:defRPr>
                <a:latin typeface="XB Niloofar" pitchFamily="2" charset="-78"/>
                <a:cs typeface="XB Niloofar" pitchFamily="2" charset="-78"/>
              </a:defRPr>
            </a:lvl3pPr>
            <a:lvl4pPr>
              <a:defRPr>
                <a:latin typeface="XB Niloofar" pitchFamily="2" charset="-78"/>
                <a:cs typeface="XB Niloofar" pitchFamily="2" charset="-78"/>
              </a:defRPr>
            </a:lvl4pPr>
            <a:lvl5pPr marL="0" indent="0">
              <a:defRPr>
                <a:latin typeface="XB Niloofar" pitchFamily="2" charset="-78"/>
                <a:cs typeface="XB Niloofar" pitchFamily="2" charset="-78"/>
              </a:defRPr>
            </a:lvl5pPr>
          </a:lstStyle>
          <a:p>
            <a:pPr lvl="0"/>
            <a:r>
              <a:rPr lang="fa-IR" dirty="0"/>
              <a:t>محور</a:t>
            </a:r>
          </a:p>
        </p:txBody>
      </p:sp>
    </p:spTree>
    <p:extLst>
      <p:ext uri="{BB962C8B-B14F-4D97-AF65-F5344CB8AC3E}">
        <p14:creationId xmlns:p14="http://schemas.microsoft.com/office/powerpoint/2010/main" val="4013653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9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2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CA233-D566-45E3-BE56-D7DF1ED2AC38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837C-19CD-4B21-A3EB-7363B471B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6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61" r:id="rId4"/>
    <p:sldLayoutId id="2147483662" r:id="rId5"/>
    <p:sldLayoutId id="2147483672" r:id="rId6"/>
    <p:sldLayoutId id="214748367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4" r:id="rId17"/>
    <p:sldLayoutId id="214748367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Autofit/>
          </a:bodyPr>
          <a:lstStyle/>
          <a:p>
            <a:r>
              <a:rPr lang="fa-IR" dirty="0"/>
              <a:t>فضای سایبر و قدرت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Cyberspace and Power</a:t>
            </a:r>
            <a:endParaRPr lang="fa-IR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a-IR" dirty="0"/>
              <a:t>جلسه 24</a:t>
            </a:r>
          </a:p>
        </p:txBody>
      </p:sp>
    </p:spTree>
    <p:extLst>
      <p:ext uri="{BB962C8B-B14F-4D97-AF65-F5344CB8AC3E}">
        <p14:creationId xmlns:p14="http://schemas.microsoft.com/office/powerpoint/2010/main" val="211338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1"/>
            <a:r>
              <a:rPr lang="fa-IR" dirty="0"/>
              <a:t>فضای سایبر و قدرت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2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87592" y="3429000"/>
            <a:ext cx="2409955" cy="2432480"/>
          </a:xfrm>
        </p:spPr>
        <p:txBody>
          <a:bodyPr/>
          <a:lstStyle/>
          <a:p>
            <a:pPr rtl="1"/>
            <a:r>
              <a:rPr lang="fa-IR" dirty="0"/>
              <a:t>میدان</a:t>
            </a:r>
            <a:br>
              <a:rPr lang="fa-IR" dirty="0"/>
            </a:br>
            <a:r>
              <a:rPr lang="fa-IR" dirty="0"/>
              <a:t>تولید</a:t>
            </a:r>
            <a:br>
              <a:rPr lang="fa-IR" dirty="0"/>
            </a:br>
            <a:r>
              <a:rPr lang="fa-IR" dirty="0"/>
              <a:t>قدرت</a:t>
            </a:r>
          </a:p>
        </p:txBody>
      </p:sp>
    </p:spTree>
    <p:extLst>
      <p:ext uri="{BB962C8B-B14F-4D97-AF65-F5344CB8AC3E}">
        <p14:creationId xmlns:p14="http://schemas.microsoft.com/office/powerpoint/2010/main" val="3667775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4545-CB7F-4E71-83A3-881D16F5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میدان تولید قدرت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E64D6-5E6B-4573-AC69-585C844A6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C17E-8909-4AFC-BA1D-22CFA11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265DDF-2E94-47C5-8E6A-2F66DC66C734}"/>
              </a:ext>
            </a:extLst>
          </p:cNvPr>
          <p:cNvGrpSpPr/>
          <p:nvPr/>
        </p:nvGrpSpPr>
        <p:grpSpPr>
          <a:xfrm>
            <a:off x="3132000" y="2099218"/>
            <a:ext cx="2880000" cy="3279615"/>
            <a:chOff x="5075328" y="1818999"/>
            <a:chExt cx="2880000" cy="327961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AA62EA5D-3B83-4935-B64F-7E1205B06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328" y="1818999"/>
              <a:ext cx="2880000" cy="399615"/>
            </a:xfrm>
            <a:prstGeom prst="bevel">
              <a:avLst>
                <a:gd name="adj" fmla="val 11943"/>
              </a:avLst>
            </a:pr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میدان تولید قدرت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A1BCC9-BD37-4A1C-9F80-CFC42BD4514D}"/>
                </a:ext>
              </a:extLst>
            </p:cNvPr>
            <p:cNvSpPr/>
            <p:nvPr/>
          </p:nvSpPr>
          <p:spPr>
            <a:xfrm>
              <a:off x="5075328" y="2218614"/>
              <a:ext cx="2880000" cy="28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77094C61-F1EA-4583-906A-4C39B30EF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003" y="2436591"/>
              <a:ext cx="628650" cy="399615"/>
            </a:xfrm>
            <a:prstGeom prst="bevel">
              <a:avLst>
                <a:gd name="adj" fmla="val 11943"/>
              </a:avLst>
            </a:prstGeom>
            <a:solidFill>
              <a:srgbClr val="FFFF0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ضعف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667F09F3-C70C-41B4-BE4E-55576BE3D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003" y="4481023"/>
              <a:ext cx="628650" cy="399615"/>
            </a:xfrm>
            <a:prstGeom prst="bevel">
              <a:avLst>
                <a:gd name="adj" fmla="val 11943"/>
              </a:avLst>
            </a:prstGeom>
            <a:solidFill>
              <a:srgbClr val="FFFF0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قوت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4CF79A35-6D13-4286-B58E-95491B9DCD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178786" y="3458806"/>
              <a:ext cx="628650" cy="399615"/>
            </a:xfrm>
            <a:prstGeom prst="bevel">
              <a:avLst>
                <a:gd name="adj" fmla="val 11943"/>
              </a:avLst>
            </a:prstGeom>
            <a:solidFill>
              <a:srgbClr val="FFFF0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اراده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246301E-97C6-498B-B7E9-419454CDB217}"/>
                </a:ext>
              </a:extLst>
            </p:cNvPr>
            <p:cNvCxnSpPr>
              <a:cxnSpLocks/>
              <a:stCxn id="9" idx="2"/>
              <a:endCxn id="10" idx="6"/>
            </p:cNvCxnSpPr>
            <p:nvPr/>
          </p:nvCxnSpPr>
          <p:spPr>
            <a:xfrm>
              <a:off x="6515328" y="2836206"/>
              <a:ext cx="0" cy="164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6E61566-1BFD-4DD7-A4BA-7ACE31316C4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515327" y="2845730"/>
              <a:ext cx="0" cy="1625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CCA17AB0-79A5-47D9-B782-470C4527A8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223219" y="3458806"/>
              <a:ext cx="628650" cy="399615"/>
            </a:xfrm>
            <a:prstGeom prst="bevel">
              <a:avLst>
                <a:gd name="adj" fmla="val 11943"/>
              </a:avLst>
            </a:prstGeom>
            <a:solidFill>
              <a:srgbClr val="FFFF0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احتیاج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A385CD-2A12-4381-AFD1-FE930C0B0E8B}"/>
              </a:ext>
            </a:extLst>
          </p:cNvPr>
          <p:cNvSpPr txBox="1"/>
          <p:nvPr/>
        </p:nvSpPr>
        <p:spPr>
          <a:xfrm>
            <a:off x="533106" y="6548584"/>
            <a:ext cx="818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Ref: http://www.kolbeh-keramat.ir/Sessions/Single/207</a:t>
            </a:r>
          </a:p>
        </p:txBody>
      </p:sp>
    </p:spTree>
    <p:extLst>
      <p:ext uri="{BB962C8B-B14F-4D97-AF65-F5344CB8AC3E}">
        <p14:creationId xmlns:p14="http://schemas.microsoft.com/office/powerpoint/2010/main" val="1733404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4545-CB7F-4E71-83A3-881D16F5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میدان تولید قدرت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E64D6-5E6B-4573-AC69-585C844A6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C17E-8909-4AFC-BA1D-22CFA11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قدرت احتیاج‌محور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A62EA5D-3B83-4935-B64F-7E1205B06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000" y="2099218"/>
            <a:ext cx="2880000" cy="399615"/>
          </a:xfrm>
          <a:prstGeom prst="bevel">
            <a:avLst>
              <a:gd name="adj" fmla="val 11943"/>
            </a:avLst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rPr>
              <a:t>میدان تولید قدرت</a:t>
            </a:r>
            <a:endParaRPr lang="fa-IR" sz="1050" b="1" dirty="0">
              <a:solidFill>
                <a:schemeClr val="bg1"/>
              </a:solidFill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1BCC9-BD37-4A1C-9F80-CFC42BD4514D}"/>
              </a:ext>
            </a:extLst>
          </p:cNvPr>
          <p:cNvSpPr/>
          <p:nvPr/>
        </p:nvSpPr>
        <p:spPr>
          <a:xfrm>
            <a:off x="3132000" y="2498833"/>
            <a:ext cx="2880000" cy="28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CA9590-978C-4E3F-910C-CD941E163AB8}"/>
              </a:ext>
            </a:extLst>
          </p:cNvPr>
          <p:cNvSpPr/>
          <p:nvPr/>
        </p:nvSpPr>
        <p:spPr>
          <a:xfrm rot="2700000">
            <a:off x="4800462" y="3433051"/>
            <a:ext cx="1005664" cy="1025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77094C61-F1EA-4583-906A-4C39B30EF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2716810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ضعف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667F09F3-C70C-41B4-BE4E-55576BE3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4761242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قوت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4CF79A35-6D13-4286-B58E-95491B9DCD1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35458" y="3739025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اراده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46301E-97C6-498B-B7E9-419454CDB217}"/>
              </a:ext>
            </a:extLst>
          </p:cNvPr>
          <p:cNvCxnSpPr>
            <a:cxnSpLocks/>
            <a:stCxn id="9" idx="2"/>
            <a:endCxn id="10" idx="6"/>
          </p:cNvCxnSpPr>
          <p:nvPr/>
        </p:nvCxnSpPr>
        <p:spPr>
          <a:xfrm>
            <a:off x="4572000" y="3116425"/>
            <a:ext cx="0" cy="1644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61566-1BFD-4DD7-A4BA-7ACE31316C40}"/>
              </a:ext>
            </a:extLst>
          </p:cNvPr>
          <p:cNvCxnSpPr>
            <a:cxnSpLocks/>
          </p:cNvCxnSpPr>
          <p:nvPr/>
        </p:nvCxnSpPr>
        <p:spPr>
          <a:xfrm rot="5400000">
            <a:off x="4571999" y="3125949"/>
            <a:ext cx="0" cy="1625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3">
            <a:extLst>
              <a:ext uri="{FF2B5EF4-FFF2-40B4-BE49-F238E27FC236}">
                <a16:creationId xmlns:a16="http://schemas.microsoft.com/office/drawing/2014/main" id="{CCA17AB0-79A5-47D9-B782-470C4527A82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79891" y="3739025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احتیاج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A385CD-2A12-4381-AFD1-FE930C0B0E8B}"/>
              </a:ext>
            </a:extLst>
          </p:cNvPr>
          <p:cNvSpPr txBox="1"/>
          <p:nvPr/>
        </p:nvSpPr>
        <p:spPr>
          <a:xfrm>
            <a:off x="533106" y="6548584"/>
            <a:ext cx="818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Ref: http://www.kolbeh-keramat.ir/Sessions/Single/207</a:t>
            </a:r>
          </a:p>
        </p:txBody>
      </p:sp>
    </p:spTree>
    <p:extLst>
      <p:ext uri="{BB962C8B-B14F-4D97-AF65-F5344CB8AC3E}">
        <p14:creationId xmlns:p14="http://schemas.microsoft.com/office/powerpoint/2010/main" val="1533396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4545-CB7F-4E71-83A3-881D16F5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میدان تولید قدرت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E64D6-5E6B-4573-AC69-585C844A6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C17E-8909-4AFC-BA1D-22CFA11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قدرت اراده‌محور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A62EA5D-3B83-4935-B64F-7E1205B06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000" y="2099218"/>
            <a:ext cx="2880000" cy="399615"/>
          </a:xfrm>
          <a:prstGeom prst="bevel">
            <a:avLst>
              <a:gd name="adj" fmla="val 11943"/>
            </a:avLst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rPr>
              <a:t>میدان تولید قدرت</a:t>
            </a:r>
            <a:endParaRPr lang="fa-IR" sz="1050" b="1" dirty="0">
              <a:solidFill>
                <a:schemeClr val="bg1"/>
              </a:solidFill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1BCC9-BD37-4A1C-9F80-CFC42BD4514D}"/>
              </a:ext>
            </a:extLst>
          </p:cNvPr>
          <p:cNvSpPr/>
          <p:nvPr/>
        </p:nvSpPr>
        <p:spPr>
          <a:xfrm>
            <a:off x="3132000" y="2498833"/>
            <a:ext cx="2880000" cy="28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CA9590-978C-4E3F-910C-CD941E163AB8}"/>
              </a:ext>
            </a:extLst>
          </p:cNvPr>
          <p:cNvSpPr/>
          <p:nvPr/>
        </p:nvSpPr>
        <p:spPr>
          <a:xfrm rot="2700000">
            <a:off x="3355699" y="3441401"/>
            <a:ext cx="1005664" cy="1025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77094C61-F1EA-4583-906A-4C39B30EF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2716810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ضعف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667F09F3-C70C-41B4-BE4E-55576BE3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4761242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قوت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4CF79A35-6D13-4286-B58E-95491B9DCD1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35458" y="3739025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اراده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46301E-97C6-498B-B7E9-419454CDB217}"/>
              </a:ext>
            </a:extLst>
          </p:cNvPr>
          <p:cNvCxnSpPr>
            <a:cxnSpLocks/>
            <a:stCxn id="9" idx="2"/>
            <a:endCxn id="10" idx="6"/>
          </p:cNvCxnSpPr>
          <p:nvPr/>
        </p:nvCxnSpPr>
        <p:spPr>
          <a:xfrm>
            <a:off x="4572000" y="3116425"/>
            <a:ext cx="0" cy="1644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61566-1BFD-4DD7-A4BA-7ACE31316C40}"/>
              </a:ext>
            </a:extLst>
          </p:cNvPr>
          <p:cNvCxnSpPr>
            <a:cxnSpLocks/>
          </p:cNvCxnSpPr>
          <p:nvPr/>
        </p:nvCxnSpPr>
        <p:spPr>
          <a:xfrm rot="5400000">
            <a:off x="4571999" y="3125949"/>
            <a:ext cx="0" cy="1625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3">
            <a:extLst>
              <a:ext uri="{FF2B5EF4-FFF2-40B4-BE49-F238E27FC236}">
                <a16:creationId xmlns:a16="http://schemas.microsoft.com/office/drawing/2014/main" id="{CCA17AB0-79A5-47D9-B782-470C4527A82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79891" y="3739025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احتیاج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A385CD-2A12-4381-AFD1-FE930C0B0E8B}"/>
              </a:ext>
            </a:extLst>
          </p:cNvPr>
          <p:cNvSpPr txBox="1"/>
          <p:nvPr/>
        </p:nvSpPr>
        <p:spPr>
          <a:xfrm>
            <a:off x="533106" y="6548584"/>
            <a:ext cx="818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Ref: http://www.kolbeh-keramat.ir/Sessions/Single/207</a:t>
            </a:r>
          </a:p>
        </p:txBody>
      </p:sp>
    </p:spTree>
    <p:extLst>
      <p:ext uri="{BB962C8B-B14F-4D97-AF65-F5344CB8AC3E}">
        <p14:creationId xmlns:p14="http://schemas.microsoft.com/office/powerpoint/2010/main" val="4221365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4545-CB7F-4E71-83A3-881D16F5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میدان تولید قدرت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E64D6-5E6B-4573-AC69-585C844A6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C17E-8909-4AFC-BA1D-22CFA11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قدرت قوت‌محور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A62EA5D-3B83-4935-B64F-7E1205B06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000" y="2099218"/>
            <a:ext cx="2880000" cy="399615"/>
          </a:xfrm>
          <a:prstGeom prst="bevel">
            <a:avLst>
              <a:gd name="adj" fmla="val 11943"/>
            </a:avLst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rPr>
              <a:t>میدان تولید قدرت</a:t>
            </a:r>
            <a:endParaRPr lang="fa-IR" sz="1050" b="1" dirty="0">
              <a:solidFill>
                <a:schemeClr val="bg1"/>
              </a:solidFill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1BCC9-BD37-4A1C-9F80-CFC42BD4514D}"/>
              </a:ext>
            </a:extLst>
          </p:cNvPr>
          <p:cNvSpPr/>
          <p:nvPr/>
        </p:nvSpPr>
        <p:spPr>
          <a:xfrm>
            <a:off x="3132000" y="2498833"/>
            <a:ext cx="2880000" cy="28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CA9590-978C-4E3F-910C-CD941E163AB8}"/>
              </a:ext>
            </a:extLst>
          </p:cNvPr>
          <p:cNvSpPr/>
          <p:nvPr/>
        </p:nvSpPr>
        <p:spPr>
          <a:xfrm rot="2700000">
            <a:off x="4069166" y="4147700"/>
            <a:ext cx="1005664" cy="1025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77094C61-F1EA-4583-906A-4C39B30EF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2716810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ضعف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667F09F3-C70C-41B4-BE4E-55576BE3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4761242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قوت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4CF79A35-6D13-4286-B58E-95491B9DCD1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35458" y="3739025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اراده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46301E-97C6-498B-B7E9-419454CDB217}"/>
              </a:ext>
            </a:extLst>
          </p:cNvPr>
          <p:cNvCxnSpPr>
            <a:cxnSpLocks/>
            <a:stCxn id="9" idx="2"/>
            <a:endCxn id="10" idx="6"/>
          </p:cNvCxnSpPr>
          <p:nvPr/>
        </p:nvCxnSpPr>
        <p:spPr>
          <a:xfrm>
            <a:off x="4572000" y="3116425"/>
            <a:ext cx="0" cy="1644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61566-1BFD-4DD7-A4BA-7ACE31316C40}"/>
              </a:ext>
            </a:extLst>
          </p:cNvPr>
          <p:cNvCxnSpPr>
            <a:cxnSpLocks/>
          </p:cNvCxnSpPr>
          <p:nvPr/>
        </p:nvCxnSpPr>
        <p:spPr>
          <a:xfrm rot="5400000">
            <a:off x="4571999" y="3125949"/>
            <a:ext cx="0" cy="1625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3">
            <a:extLst>
              <a:ext uri="{FF2B5EF4-FFF2-40B4-BE49-F238E27FC236}">
                <a16:creationId xmlns:a16="http://schemas.microsoft.com/office/drawing/2014/main" id="{CCA17AB0-79A5-47D9-B782-470C4527A82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79891" y="3739025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احتیاج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A385CD-2A12-4381-AFD1-FE930C0B0E8B}"/>
              </a:ext>
            </a:extLst>
          </p:cNvPr>
          <p:cNvSpPr txBox="1"/>
          <p:nvPr/>
        </p:nvSpPr>
        <p:spPr>
          <a:xfrm>
            <a:off x="533106" y="6548584"/>
            <a:ext cx="818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Ref: http://www.kolbeh-keramat.ir/Sessions/Single/207</a:t>
            </a:r>
          </a:p>
        </p:txBody>
      </p:sp>
    </p:spTree>
    <p:extLst>
      <p:ext uri="{BB962C8B-B14F-4D97-AF65-F5344CB8AC3E}">
        <p14:creationId xmlns:p14="http://schemas.microsoft.com/office/powerpoint/2010/main" val="576560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44545-CB7F-4E71-83A3-881D16F5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میدان تولید قدرت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E64D6-5E6B-4573-AC69-585C844A6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43C17E-8909-4AFC-BA1D-22CFA115C4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قدرت ضعف‌محور</a:t>
            </a: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AA62EA5D-3B83-4935-B64F-7E1205B06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000" y="2099218"/>
            <a:ext cx="2880000" cy="399615"/>
          </a:xfrm>
          <a:prstGeom prst="bevel">
            <a:avLst>
              <a:gd name="adj" fmla="val 11943"/>
            </a:avLst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rPr>
              <a:t>میدان تولید قدرت</a:t>
            </a:r>
            <a:endParaRPr lang="fa-IR" sz="1050" b="1" dirty="0">
              <a:solidFill>
                <a:schemeClr val="bg1"/>
              </a:solidFill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1BCC9-BD37-4A1C-9F80-CFC42BD4514D}"/>
              </a:ext>
            </a:extLst>
          </p:cNvPr>
          <p:cNvSpPr/>
          <p:nvPr/>
        </p:nvSpPr>
        <p:spPr>
          <a:xfrm>
            <a:off x="3132000" y="2498833"/>
            <a:ext cx="2880000" cy="2880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CA9590-978C-4E3F-910C-CD941E163AB8}"/>
              </a:ext>
            </a:extLst>
          </p:cNvPr>
          <p:cNvSpPr/>
          <p:nvPr/>
        </p:nvSpPr>
        <p:spPr>
          <a:xfrm rot="2700000">
            <a:off x="4077467" y="2707701"/>
            <a:ext cx="1005664" cy="10258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77094C61-F1EA-4583-906A-4C39B30EF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2716810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ضعف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667F09F3-C70C-41B4-BE4E-55576BE3D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7675" y="4761242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قوت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4CF79A35-6D13-4286-B58E-95491B9DCD1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35458" y="3739025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اراده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246301E-97C6-498B-B7E9-419454CDB217}"/>
              </a:ext>
            </a:extLst>
          </p:cNvPr>
          <p:cNvCxnSpPr>
            <a:cxnSpLocks/>
            <a:stCxn id="9" idx="2"/>
            <a:endCxn id="10" idx="6"/>
          </p:cNvCxnSpPr>
          <p:nvPr/>
        </p:nvCxnSpPr>
        <p:spPr>
          <a:xfrm>
            <a:off x="4572000" y="3116425"/>
            <a:ext cx="0" cy="16448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E61566-1BFD-4DD7-A4BA-7ACE31316C40}"/>
              </a:ext>
            </a:extLst>
          </p:cNvPr>
          <p:cNvCxnSpPr>
            <a:cxnSpLocks/>
          </p:cNvCxnSpPr>
          <p:nvPr/>
        </p:nvCxnSpPr>
        <p:spPr>
          <a:xfrm rot="5400000">
            <a:off x="4571999" y="3125949"/>
            <a:ext cx="0" cy="16257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3">
            <a:extLst>
              <a:ext uri="{FF2B5EF4-FFF2-40B4-BE49-F238E27FC236}">
                <a16:creationId xmlns:a16="http://schemas.microsoft.com/office/drawing/2014/main" id="{CCA17AB0-79A5-47D9-B782-470C4527A827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279891" y="3739025"/>
            <a:ext cx="628650" cy="399615"/>
          </a:xfrm>
          <a:prstGeom prst="bevel">
            <a:avLst>
              <a:gd name="adj" fmla="val 11943"/>
            </a:avLst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latin typeface="Calibri" panose="020F0502020204030204" pitchFamily="34" charset="0"/>
                <a:cs typeface="Z Mitra" panose="00000400000000000000" pitchFamily="2" charset="-78"/>
              </a:rPr>
              <a:t>احتیاج</a:t>
            </a:r>
            <a:endParaRPr lang="fa-IR" sz="1050" b="1" dirty="0">
              <a:latin typeface="Calibri" panose="020F0502020204030204" pitchFamily="34" charset="0"/>
              <a:cs typeface="Z Mitra" panose="00000400000000000000" pitchFamily="2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A385CD-2A12-4381-AFD1-FE930C0B0E8B}"/>
              </a:ext>
            </a:extLst>
          </p:cNvPr>
          <p:cNvSpPr txBox="1"/>
          <p:nvPr/>
        </p:nvSpPr>
        <p:spPr>
          <a:xfrm>
            <a:off x="533106" y="6548584"/>
            <a:ext cx="818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Ref: http://www.kolbeh-keramat.ir/Sessions/Single/207</a:t>
            </a:r>
          </a:p>
        </p:txBody>
      </p:sp>
    </p:spTree>
    <p:extLst>
      <p:ext uri="{BB962C8B-B14F-4D97-AF65-F5344CB8AC3E}">
        <p14:creationId xmlns:p14="http://schemas.microsoft.com/office/powerpoint/2010/main" val="2167650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1"/>
            <a:r>
              <a:rPr lang="fa-IR" dirty="0"/>
              <a:t>فضای سایبر و قدرت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3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87592" y="3429000"/>
            <a:ext cx="2409955" cy="2432480"/>
          </a:xfrm>
        </p:spPr>
        <p:txBody>
          <a:bodyPr/>
          <a:lstStyle/>
          <a:p>
            <a:pPr rtl="1"/>
            <a:r>
              <a:rPr lang="fa-IR" dirty="0"/>
              <a:t>منابع</a:t>
            </a:r>
            <a:br>
              <a:rPr lang="fa-IR" dirty="0"/>
            </a:br>
            <a:r>
              <a:rPr lang="fa-IR" dirty="0"/>
              <a:t>قدرت</a:t>
            </a:r>
          </a:p>
        </p:txBody>
      </p:sp>
    </p:spTree>
    <p:extLst>
      <p:ext uri="{BB962C8B-B14F-4D97-AF65-F5344CB8AC3E}">
        <p14:creationId xmlns:p14="http://schemas.microsoft.com/office/powerpoint/2010/main" val="364029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EFA4-264D-4E9D-8DC7-FA96613B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منابع قدرت ارگانیکی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EAAC1-3E34-47A8-A20C-2B1C9831F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0CE9C-6F1F-4BAB-8027-E9155CE45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4323FF-91A5-45F5-841D-3A331DECC365}"/>
              </a:ext>
            </a:extLst>
          </p:cNvPr>
          <p:cNvGrpSpPr/>
          <p:nvPr/>
        </p:nvGrpSpPr>
        <p:grpSpPr>
          <a:xfrm>
            <a:off x="2601469" y="3200964"/>
            <a:ext cx="3941062" cy="820485"/>
            <a:chOff x="590550" y="2990528"/>
            <a:chExt cx="3941062" cy="82048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8555F80B-4ABF-422E-983D-607C29A78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2990528"/>
              <a:ext cx="3941062" cy="399615"/>
            </a:xfrm>
            <a:prstGeom prst="bevel">
              <a:avLst>
                <a:gd name="adj" fmla="val 1194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قدرت ارگانیکی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4B1FB21-DC77-4CB3-9221-B7ED089DAE20}"/>
                </a:ext>
              </a:extLst>
            </p:cNvPr>
            <p:cNvGrpSpPr/>
            <p:nvPr/>
          </p:nvGrpSpPr>
          <p:grpSpPr>
            <a:xfrm>
              <a:off x="590550" y="3411395"/>
              <a:ext cx="3941061" cy="399618"/>
              <a:chOff x="-290572" y="3411395"/>
              <a:chExt cx="4822183" cy="399618"/>
            </a:xfrm>
          </p:grpSpPr>
          <p:sp>
            <p:nvSpPr>
              <p:cNvPr id="9" name="AutoShape 3">
                <a:extLst>
                  <a:ext uri="{FF2B5EF4-FFF2-40B4-BE49-F238E27FC236}">
                    <a16:creationId xmlns:a16="http://schemas.microsoft.com/office/drawing/2014/main" id="{6270D6A8-2976-4313-97E8-3CD9D7F10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0924" y="3411398"/>
                <a:ext cx="940687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Z Mitra" panose="00000400000000000000" pitchFamily="2" charset="-78"/>
                  </a:rPr>
                  <a:t>نظامی</a:t>
                </a:r>
                <a:endParaRPr lang="fa-IR" sz="105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  <p:sp>
            <p:nvSpPr>
              <p:cNvPr id="10" name="AutoShape 3">
                <a:extLst>
                  <a:ext uri="{FF2B5EF4-FFF2-40B4-BE49-F238E27FC236}">
                    <a16:creationId xmlns:a16="http://schemas.microsoft.com/office/drawing/2014/main" id="{9673D817-2746-451F-B933-8FF569C263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1663" y="3411398"/>
                <a:ext cx="940687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Z Mitra" panose="00000400000000000000" pitchFamily="2" charset="-78"/>
                  </a:rPr>
                  <a:t>اقتصادی</a:t>
                </a:r>
                <a:endParaRPr lang="fa-IR" sz="105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  <p:sp>
            <p:nvSpPr>
              <p:cNvPr id="11" name="AutoShape 3">
                <a:extLst>
                  <a:ext uri="{FF2B5EF4-FFF2-40B4-BE49-F238E27FC236}">
                    <a16:creationId xmlns:a16="http://schemas.microsoft.com/office/drawing/2014/main" id="{0542BEFB-C572-4733-AD13-D44734468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918" y="3411397"/>
                <a:ext cx="940687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sz="1400" b="1" dirty="0">
                    <a:latin typeface="Calibri" panose="020F0502020204030204" pitchFamily="34" charset="0"/>
                    <a:cs typeface="Z Mitra" panose="00000400000000000000" pitchFamily="2" charset="-78"/>
                  </a:rPr>
                  <a:t>اجتماعی</a:t>
                </a:r>
                <a:endParaRPr lang="fa-IR" sz="1050" b="1" dirty="0"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  <p:sp>
            <p:nvSpPr>
              <p:cNvPr id="12" name="AutoShape 3">
                <a:extLst>
                  <a:ext uri="{FF2B5EF4-FFF2-40B4-BE49-F238E27FC236}">
                    <a16:creationId xmlns:a16="http://schemas.microsoft.com/office/drawing/2014/main" id="{D6DF9DD2-6408-476F-AE8D-37A43E6F83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173" y="3411396"/>
                <a:ext cx="940687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sz="1400" b="1" dirty="0">
                    <a:latin typeface="Calibri" panose="020F0502020204030204" pitchFamily="34" charset="0"/>
                    <a:cs typeface="Z Mitra" panose="00000400000000000000" pitchFamily="2" charset="-78"/>
                  </a:rPr>
                  <a:t>سیاسی</a:t>
                </a:r>
                <a:endParaRPr lang="fa-IR" sz="1050" b="1" dirty="0"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  <p:sp>
            <p:nvSpPr>
              <p:cNvPr id="13" name="AutoShape 3">
                <a:extLst>
                  <a:ext uri="{FF2B5EF4-FFF2-40B4-BE49-F238E27FC236}">
                    <a16:creationId xmlns:a16="http://schemas.microsoft.com/office/drawing/2014/main" id="{92DA76E8-427D-471E-9A18-D3824D6935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0572" y="3411395"/>
                <a:ext cx="940687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sz="1400" b="1" dirty="0">
                    <a:latin typeface="Calibri" panose="020F0502020204030204" pitchFamily="34" charset="0"/>
                    <a:cs typeface="Z Mitra" panose="00000400000000000000" pitchFamily="2" charset="-78"/>
                  </a:rPr>
                  <a:t>فرهنگی</a:t>
                </a:r>
                <a:endParaRPr lang="fa-IR" sz="1050" b="1" dirty="0"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4566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نسبت منابع قدرت ارگانیکی با اکچوآلیته و ویرچوآلیته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07B84C-8FEB-4C86-B3A2-30E6092B9AA4}"/>
              </a:ext>
            </a:extLst>
          </p:cNvPr>
          <p:cNvGrpSpPr/>
          <p:nvPr/>
        </p:nvGrpSpPr>
        <p:grpSpPr>
          <a:xfrm>
            <a:off x="702129" y="2563585"/>
            <a:ext cx="7834989" cy="1730831"/>
            <a:chOff x="702129" y="1785257"/>
            <a:chExt cx="7834989" cy="1730831"/>
          </a:xfrm>
        </p:grpSpPr>
        <p:sp>
          <p:nvSpPr>
            <p:cNvPr id="12" name="Right Triangle 11"/>
            <p:cNvSpPr/>
            <p:nvPr/>
          </p:nvSpPr>
          <p:spPr>
            <a:xfrm rot="5400000" flipH="1" flipV="1">
              <a:off x="3879393" y="-1141637"/>
              <a:ext cx="1491343" cy="7824107"/>
            </a:xfrm>
            <a:prstGeom prst="rtTriangle">
              <a:avLst/>
            </a:prstGeom>
            <a:gradFill>
              <a:gsLst>
                <a:gs pos="99115">
                  <a:srgbClr val="FF66FF"/>
                </a:gs>
                <a:gs pos="0">
                  <a:schemeClr val="accent4">
                    <a:lumMod val="5000"/>
                    <a:lumOff val="9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ight Triangle 2"/>
            <p:cNvSpPr/>
            <p:nvPr/>
          </p:nvSpPr>
          <p:spPr>
            <a:xfrm rot="5400000">
              <a:off x="3868511" y="-1381125"/>
              <a:ext cx="1491343" cy="7824107"/>
            </a:xfrm>
            <a:prstGeom prst="rtTriangle">
              <a:avLst/>
            </a:prstGeom>
            <a:gradFill>
              <a:gsLst>
                <a:gs pos="99115">
                  <a:schemeClr val="accent4">
                    <a:lumMod val="60000"/>
                    <a:lumOff val="40000"/>
                  </a:schemeClr>
                </a:gs>
                <a:gs pos="0">
                  <a:schemeClr val="accent4">
                    <a:lumMod val="5000"/>
                    <a:lumOff val="9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4053" y="1843844"/>
              <a:ext cx="1818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dirty="0">
                  <a:cs typeface="Q Khoramshahr" panose="00000400000000000000" pitchFamily="50" charset="-78"/>
                </a:rPr>
                <a:t>فضای</a:t>
              </a:r>
              <a:endParaRPr lang="en-US" dirty="0">
                <a:cs typeface="Q Khoramshahr" panose="00000400000000000000" pitchFamily="50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61160" y="3050222"/>
              <a:ext cx="1818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dirty="0">
                  <a:cs typeface="Q Khoramshahr" panose="00000400000000000000" pitchFamily="50" charset="-78"/>
                </a:rPr>
                <a:t>اکچوآل</a:t>
              </a:r>
              <a:endParaRPr lang="en-US" dirty="0">
                <a:cs typeface="Q Khoramshahr" panose="00000400000000000000" pitchFamily="50" charset="-78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A69D140-7BED-48F4-BCAF-7D11F887A95D}"/>
                </a:ext>
              </a:extLst>
            </p:cNvPr>
            <p:cNvGrpSpPr/>
            <p:nvPr/>
          </p:nvGrpSpPr>
          <p:grpSpPr>
            <a:xfrm>
              <a:off x="896710" y="2360657"/>
              <a:ext cx="7415895" cy="547626"/>
              <a:chOff x="884934" y="2360657"/>
              <a:chExt cx="3941061" cy="399618"/>
            </a:xfrm>
          </p:grpSpPr>
          <p:sp>
            <p:nvSpPr>
              <p:cNvPr id="25" name="AutoShape 3">
                <a:extLst>
                  <a:ext uri="{FF2B5EF4-FFF2-40B4-BE49-F238E27FC236}">
                    <a16:creationId xmlns:a16="http://schemas.microsoft.com/office/drawing/2014/main" id="{6F102220-C40C-4BDE-BB9F-B46B5EC9F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7193" y="2360660"/>
                <a:ext cx="768802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Z Mitra" panose="00000400000000000000" pitchFamily="2" charset="-78"/>
                  </a:rPr>
                  <a:t>نظامی</a:t>
                </a:r>
                <a:endParaRPr lang="fa-IR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  <p:sp>
            <p:nvSpPr>
              <p:cNvPr id="26" name="AutoShape 3">
                <a:extLst>
                  <a:ext uri="{FF2B5EF4-FFF2-40B4-BE49-F238E27FC236}">
                    <a16:creationId xmlns:a16="http://schemas.microsoft.com/office/drawing/2014/main" id="{F710009B-B7AC-4B07-AF5F-B4C85D27A6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5038" y="2360660"/>
                <a:ext cx="768802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Z Mitra" panose="00000400000000000000" pitchFamily="2" charset="-78"/>
                  </a:rPr>
                  <a:t>اقتصادی</a:t>
                </a:r>
                <a:endParaRPr lang="fa-IR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  <p:sp>
            <p:nvSpPr>
              <p:cNvPr id="27" name="AutoShape 3">
                <a:extLst>
                  <a:ext uri="{FF2B5EF4-FFF2-40B4-BE49-F238E27FC236}">
                    <a16:creationId xmlns:a16="http://schemas.microsoft.com/office/drawing/2014/main" id="{A73250E4-6825-4F84-8C35-122BD846E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1670" y="2360659"/>
                <a:ext cx="768802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b="1" dirty="0">
                    <a:latin typeface="Calibri" panose="020F0502020204030204" pitchFamily="34" charset="0"/>
                    <a:cs typeface="Z Mitra" panose="00000400000000000000" pitchFamily="2" charset="-78"/>
                  </a:rPr>
                  <a:t>اجتماعی</a:t>
                </a:r>
                <a:endParaRPr lang="fa-IR" sz="1200" b="1" dirty="0"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  <p:sp>
            <p:nvSpPr>
              <p:cNvPr id="28" name="AutoShape 3">
                <a:extLst>
                  <a:ext uri="{FF2B5EF4-FFF2-40B4-BE49-F238E27FC236}">
                    <a16:creationId xmlns:a16="http://schemas.microsoft.com/office/drawing/2014/main" id="{23F63E69-329B-48A2-926A-F70AF0160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302" y="2360658"/>
                <a:ext cx="768802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b="1" dirty="0">
                    <a:latin typeface="Calibri" panose="020F0502020204030204" pitchFamily="34" charset="0"/>
                    <a:cs typeface="Z Mitra" panose="00000400000000000000" pitchFamily="2" charset="-78"/>
                  </a:rPr>
                  <a:t>سیاسی</a:t>
                </a:r>
                <a:endParaRPr lang="fa-IR" sz="1200" b="1" dirty="0"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  <p:sp>
            <p:nvSpPr>
              <p:cNvPr id="29" name="AutoShape 3">
                <a:extLst>
                  <a:ext uri="{FF2B5EF4-FFF2-40B4-BE49-F238E27FC236}">
                    <a16:creationId xmlns:a16="http://schemas.microsoft.com/office/drawing/2014/main" id="{B5F11FE1-8134-40C2-9477-A809CED28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4934" y="2360657"/>
                <a:ext cx="768802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b="1" dirty="0">
                    <a:latin typeface="Calibri" panose="020F0502020204030204" pitchFamily="34" charset="0"/>
                    <a:cs typeface="Z Mitra" panose="00000400000000000000" pitchFamily="2" charset="-78"/>
                  </a:rPr>
                  <a:t>فرهنگی</a:t>
                </a:r>
                <a:endParaRPr lang="fa-IR" sz="1200" b="1" dirty="0"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099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EFA4-264D-4E9D-8DC7-FA96613B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منابع قدرت سایبرنتیکی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EAAC1-3E34-47A8-A20C-2B1C9831F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0CE9C-6F1F-4BAB-8027-E9155CE45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F3629F-7E9D-46F0-A62F-26AD5A639895}"/>
              </a:ext>
            </a:extLst>
          </p:cNvPr>
          <p:cNvGrpSpPr/>
          <p:nvPr/>
        </p:nvGrpSpPr>
        <p:grpSpPr>
          <a:xfrm>
            <a:off x="2613752" y="3200168"/>
            <a:ext cx="3941062" cy="820485"/>
            <a:chOff x="903490" y="1971399"/>
            <a:chExt cx="3628122" cy="820485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4C6680D0-38B3-4928-A832-FE78D9DDD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490" y="1971399"/>
              <a:ext cx="3628122" cy="399615"/>
            </a:xfrm>
            <a:prstGeom prst="bevel">
              <a:avLst>
                <a:gd name="adj" fmla="val 1194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قدرت سایبرنتیکی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473FFAD4-823D-4F5E-926E-04ECED370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719" y="2392269"/>
              <a:ext cx="180289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انرژی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082A6990-E56F-4D99-8D5B-176F69F51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491" y="2392269"/>
              <a:ext cx="1799579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اطلاعات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05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1"/>
            <a:r>
              <a:rPr lang="fa-IR" dirty="0"/>
              <a:t>فضای سایبر و قدرت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87592" y="3429000"/>
            <a:ext cx="2409955" cy="2432480"/>
          </a:xfrm>
        </p:spPr>
        <p:txBody>
          <a:bodyPr/>
          <a:lstStyle/>
          <a:p>
            <a:r>
              <a:rPr lang="fa-IR" dirty="0"/>
              <a:t>قدرت</a:t>
            </a:r>
          </a:p>
        </p:txBody>
      </p:sp>
    </p:spTree>
    <p:extLst>
      <p:ext uri="{BB962C8B-B14F-4D97-AF65-F5344CB8AC3E}">
        <p14:creationId xmlns:p14="http://schemas.microsoft.com/office/powerpoint/2010/main" val="289971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نسبت منابع قدرت سایبرنتیکی با اکچوآلیته و ویرچوآلیته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C07B84C-8FEB-4C86-B3A2-30E6092B9AA4}"/>
              </a:ext>
            </a:extLst>
          </p:cNvPr>
          <p:cNvGrpSpPr/>
          <p:nvPr/>
        </p:nvGrpSpPr>
        <p:grpSpPr>
          <a:xfrm>
            <a:off x="702129" y="2563585"/>
            <a:ext cx="7834989" cy="1730831"/>
            <a:chOff x="702129" y="1785257"/>
            <a:chExt cx="7834989" cy="1730831"/>
          </a:xfrm>
        </p:grpSpPr>
        <p:sp>
          <p:nvSpPr>
            <p:cNvPr id="12" name="Right Triangle 11"/>
            <p:cNvSpPr/>
            <p:nvPr/>
          </p:nvSpPr>
          <p:spPr>
            <a:xfrm rot="5400000" flipH="1" flipV="1">
              <a:off x="3879393" y="-1141637"/>
              <a:ext cx="1491343" cy="7824107"/>
            </a:xfrm>
            <a:prstGeom prst="rtTriangle">
              <a:avLst/>
            </a:prstGeom>
            <a:gradFill>
              <a:gsLst>
                <a:gs pos="99115">
                  <a:srgbClr val="FF66FF"/>
                </a:gs>
                <a:gs pos="0">
                  <a:schemeClr val="accent4">
                    <a:lumMod val="5000"/>
                    <a:lumOff val="9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ight Triangle 2"/>
            <p:cNvSpPr/>
            <p:nvPr/>
          </p:nvSpPr>
          <p:spPr>
            <a:xfrm rot="5400000">
              <a:off x="3868511" y="-1381125"/>
              <a:ext cx="1491343" cy="7824107"/>
            </a:xfrm>
            <a:prstGeom prst="rtTriangle">
              <a:avLst/>
            </a:prstGeom>
            <a:gradFill>
              <a:gsLst>
                <a:gs pos="99115">
                  <a:schemeClr val="accent4">
                    <a:lumMod val="60000"/>
                    <a:lumOff val="40000"/>
                  </a:schemeClr>
                </a:gs>
                <a:gs pos="0">
                  <a:schemeClr val="accent4">
                    <a:lumMod val="5000"/>
                    <a:lumOff val="9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64053" y="1843844"/>
              <a:ext cx="1818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dirty="0">
                  <a:cs typeface="Q Khoramshahr" panose="00000400000000000000" pitchFamily="50" charset="-78"/>
                </a:rPr>
                <a:t>ویرچوآل</a:t>
              </a:r>
              <a:endParaRPr lang="en-US" dirty="0">
                <a:cs typeface="Q Khoramshahr" panose="00000400000000000000" pitchFamily="50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461160" y="3050222"/>
              <a:ext cx="1818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dirty="0">
                  <a:cs typeface="Q Khoramshahr" panose="00000400000000000000" pitchFamily="50" charset="-78"/>
                </a:rPr>
                <a:t>اکچوآل</a:t>
              </a:r>
              <a:endParaRPr lang="en-US" dirty="0">
                <a:cs typeface="Q Khoramshahr" panose="00000400000000000000" pitchFamily="50" charset="-78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A69D140-7BED-48F4-BCAF-7D11F887A95D}"/>
                </a:ext>
              </a:extLst>
            </p:cNvPr>
            <p:cNvGrpSpPr/>
            <p:nvPr/>
          </p:nvGrpSpPr>
          <p:grpSpPr>
            <a:xfrm>
              <a:off x="926206" y="2360657"/>
              <a:ext cx="7366954" cy="547626"/>
              <a:chOff x="900609" y="2360657"/>
              <a:chExt cx="3915052" cy="399618"/>
            </a:xfrm>
          </p:grpSpPr>
          <p:sp>
            <p:nvSpPr>
              <p:cNvPr id="25" name="AutoShape 3">
                <a:extLst>
                  <a:ext uri="{FF2B5EF4-FFF2-40B4-BE49-F238E27FC236}">
                    <a16:creationId xmlns:a16="http://schemas.microsoft.com/office/drawing/2014/main" id="{6F102220-C40C-4BDE-BB9F-B46B5EC9FC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234" y="2360660"/>
                <a:ext cx="1951427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Z Mitra" panose="00000400000000000000" pitchFamily="2" charset="-78"/>
                  </a:rPr>
                  <a:t>انرژی</a:t>
                </a:r>
                <a:endParaRPr lang="fa-IR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  <p:sp>
            <p:nvSpPr>
              <p:cNvPr id="29" name="AutoShape 3">
                <a:extLst>
                  <a:ext uri="{FF2B5EF4-FFF2-40B4-BE49-F238E27FC236}">
                    <a16:creationId xmlns:a16="http://schemas.microsoft.com/office/drawing/2014/main" id="{B5F11FE1-8134-40C2-9477-A809CED280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0609" y="2360657"/>
                <a:ext cx="1951427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b="1" dirty="0">
                    <a:latin typeface="Calibri" panose="020F0502020204030204" pitchFamily="34" charset="0"/>
                    <a:cs typeface="Z Mitra" panose="00000400000000000000" pitchFamily="2" charset="-78"/>
                  </a:rPr>
                  <a:t>اطلاعات</a:t>
                </a:r>
                <a:endParaRPr lang="fa-IR" sz="1200" b="1" dirty="0"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1671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1"/>
            <a:r>
              <a:rPr lang="fa-IR" dirty="0"/>
              <a:t>فضای سایبر و قدرت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4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87592" y="3429000"/>
            <a:ext cx="2409955" cy="2432480"/>
          </a:xfrm>
        </p:spPr>
        <p:txBody>
          <a:bodyPr/>
          <a:lstStyle/>
          <a:p>
            <a:pPr rtl="1"/>
            <a:r>
              <a:rPr lang="fa-IR" dirty="0"/>
              <a:t>قدرت</a:t>
            </a:r>
            <a:br>
              <a:rPr lang="fa-IR" dirty="0"/>
            </a:br>
            <a:r>
              <a:rPr lang="fa-IR" dirty="0"/>
              <a:t>از منظر</a:t>
            </a:r>
            <a:br>
              <a:rPr lang="fa-IR" dirty="0"/>
            </a:br>
            <a:r>
              <a:rPr lang="fa-IR" dirty="0"/>
              <a:t>صلابت</a:t>
            </a:r>
          </a:p>
        </p:txBody>
      </p:sp>
    </p:spTree>
    <p:extLst>
      <p:ext uri="{BB962C8B-B14F-4D97-AF65-F5344CB8AC3E}">
        <p14:creationId xmlns:p14="http://schemas.microsoft.com/office/powerpoint/2010/main" val="3886230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EFA4-264D-4E9D-8DC7-FA96613B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قدرت از منظر صلابت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EAAC1-3E34-47A8-A20C-2B1C9831F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0CE9C-6F1F-4BAB-8027-E9155CE45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52B748-52BE-4DD5-96B5-9E37907D0EC3}"/>
              </a:ext>
            </a:extLst>
          </p:cNvPr>
          <p:cNvGrpSpPr/>
          <p:nvPr/>
        </p:nvGrpSpPr>
        <p:grpSpPr>
          <a:xfrm>
            <a:off x="2611953" y="3200963"/>
            <a:ext cx="3941062" cy="820485"/>
            <a:chOff x="903490" y="1971399"/>
            <a:chExt cx="3628122" cy="820485"/>
          </a:xfrm>
        </p:grpSpPr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B719215C-B52A-49A5-AADD-6F4FA1BFD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490" y="1971399"/>
              <a:ext cx="3628122" cy="399615"/>
            </a:xfrm>
            <a:prstGeom prst="bevel">
              <a:avLst>
                <a:gd name="adj" fmla="val 1194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قدرت از منظر صلابت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B9EB317B-9157-49F6-A161-C4380F4E0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034" y="2392269"/>
              <a:ext cx="1192578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سخت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75F91CDC-AA85-4E7B-A9D6-2574FB9EF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262" y="2392269"/>
              <a:ext cx="1192578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نیمه‌سخت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AB1F89CF-BFCC-46D0-815D-234FA92F5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490" y="2392269"/>
              <a:ext cx="1192578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نرم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4931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EFA4-264D-4E9D-8DC7-FA96613B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قدرت از منظر صلابت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EAAC1-3E34-47A8-A20C-2B1C9831F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0CE9C-6F1F-4BAB-8027-E9155CE45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طیف‌شناسی قدرت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7DFC8D-1612-4031-996C-9972754AC6D8}"/>
              </a:ext>
            </a:extLst>
          </p:cNvPr>
          <p:cNvGrpSpPr/>
          <p:nvPr/>
        </p:nvGrpSpPr>
        <p:grpSpPr>
          <a:xfrm>
            <a:off x="477368" y="2178408"/>
            <a:ext cx="8189266" cy="2910305"/>
            <a:chOff x="676060" y="2178408"/>
            <a:chExt cx="8536767" cy="2910305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20C72C59-8C4E-4366-9217-AF8094212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061" y="2178408"/>
              <a:ext cx="7791879" cy="399615"/>
            </a:xfrm>
            <a:prstGeom prst="bevel">
              <a:avLst>
                <a:gd name="adj" fmla="val 1194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قدرت از منظر صلابت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14" name="AutoShape 3">
              <a:extLst>
                <a:ext uri="{FF2B5EF4-FFF2-40B4-BE49-F238E27FC236}">
                  <a16:creationId xmlns:a16="http://schemas.microsoft.com/office/drawing/2014/main" id="{E0D39710-8E7F-4902-A3DE-425945EEB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719" y="2599278"/>
              <a:ext cx="2561221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قدرت سخت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BAC83F0D-4A1E-46E2-88EB-CFF3CB10B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390" y="2599278"/>
              <a:ext cx="2561221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قدرت نیمه‌سخت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1A29B572-3295-495B-8EDD-53158C74B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061" y="2599278"/>
              <a:ext cx="2561221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قدرت نرم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6CBD5B45-0C1D-48D5-9C10-C43435E3A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719" y="3024767"/>
              <a:ext cx="2561221" cy="399615"/>
            </a:xfrm>
            <a:prstGeom prst="bevel">
              <a:avLst>
                <a:gd name="adj" fmla="val 11943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600" dirty="0">
                  <a:latin typeface="Calibri" panose="020F0502020204030204" pitchFamily="34" charset="0"/>
                  <a:cs typeface="Q Khoramshahr" panose="00000400000000000000" pitchFamily="50" charset="-78"/>
                </a:rPr>
                <a:t>جبر / اجبار</a:t>
              </a:r>
              <a:endParaRPr lang="fa-IR" sz="1100" dirty="0">
                <a:latin typeface="Calibri" panose="020F0502020204030204" pitchFamily="34" charset="0"/>
                <a:cs typeface="Q Khoramshahr" panose="00000400000000000000" pitchFamily="50" charset="-78"/>
              </a:endParaRPr>
            </a:p>
          </p:txBody>
        </p:sp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AFDD3A1E-D028-4DF4-82F1-C557A5700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390" y="3024767"/>
              <a:ext cx="2561221" cy="399615"/>
            </a:xfrm>
            <a:prstGeom prst="bevel">
              <a:avLst>
                <a:gd name="adj" fmla="val 11943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600" dirty="0">
                  <a:latin typeface="Calibri" panose="020F0502020204030204" pitchFamily="34" charset="0"/>
                  <a:cs typeface="Q Khoramshahr" panose="00000400000000000000" pitchFamily="50" charset="-78"/>
                </a:rPr>
                <a:t>کراهت / اکراه</a:t>
              </a:r>
              <a:endParaRPr lang="fa-IR" sz="1100" dirty="0">
                <a:latin typeface="Calibri" panose="020F0502020204030204" pitchFamily="34" charset="0"/>
                <a:cs typeface="Q Khoramshahr" panose="00000400000000000000" pitchFamily="50" charset="-78"/>
              </a:endParaRPr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0EA928DC-7046-45D2-A558-35C00E83B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061" y="3024767"/>
              <a:ext cx="2561221" cy="399615"/>
            </a:xfrm>
            <a:prstGeom prst="bevel">
              <a:avLst>
                <a:gd name="adj" fmla="val 11943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600" dirty="0">
                  <a:latin typeface="Calibri" panose="020F0502020204030204" pitchFamily="34" charset="0"/>
                  <a:cs typeface="Q Khoramshahr" panose="00000400000000000000" pitchFamily="50" charset="-78"/>
                </a:rPr>
                <a:t>اختیار</a:t>
              </a:r>
              <a:endParaRPr lang="fa-IR" sz="1100" dirty="0">
                <a:latin typeface="Calibri" panose="020F0502020204030204" pitchFamily="34" charset="0"/>
                <a:cs typeface="Q Khoramshahr" panose="00000400000000000000" pitchFamily="50" charset="-78"/>
              </a:endParaRPr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DEB01330-E152-42BB-AED8-262DF11E8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719" y="3453980"/>
              <a:ext cx="2561221" cy="399615"/>
            </a:xfrm>
            <a:prstGeom prst="bevel">
              <a:avLst>
                <a:gd name="adj" fmla="val 119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600" dirty="0">
                  <a:latin typeface="Calibri" panose="020F0502020204030204" pitchFamily="34" charset="0"/>
                  <a:cs typeface="Q Khoramshahr" panose="00000400000000000000" pitchFamily="50" charset="-78"/>
                </a:rPr>
                <a:t>قهری</a:t>
              </a:r>
              <a:endParaRPr lang="fa-IR" sz="1100" dirty="0">
                <a:latin typeface="Calibri" panose="020F0502020204030204" pitchFamily="34" charset="0"/>
                <a:cs typeface="Q Khoramshahr" panose="00000400000000000000" pitchFamily="50" charset="-78"/>
              </a:endParaRPr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7DD4AE41-7C8E-4360-AFB0-D178F23BA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1390" y="3453980"/>
              <a:ext cx="2561221" cy="399615"/>
            </a:xfrm>
            <a:prstGeom prst="bevel">
              <a:avLst>
                <a:gd name="adj" fmla="val 119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600" dirty="0">
                  <a:latin typeface="Calibri" panose="020F0502020204030204" pitchFamily="34" charset="0"/>
                  <a:cs typeface="Q Khoramshahr" panose="00000400000000000000" pitchFamily="50" charset="-78"/>
                </a:rPr>
                <a:t>تشویقی ـ تنبیهی</a:t>
              </a:r>
              <a:endParaRPr lang="fa-IR" sz="1100" dirty="0">
                <a:latin typeface="Calibri" panose="020F0502020204030204" pitchFamily="34" charset="0"/>
                <a:cs typeface="Q Khoramshahr" panose="00000400000000000000" pitchFamily="50" charset="-78"/>
              </a:endParaRPr>
            </a:p>
          </p:txBody>
        </p:sp>
        <p:sp>
          <p:nvSpPr>
            <p:cNvPr id="27" name="AutoShape 3">
              <a:extLst>
                <a:ext uri="{FF2B5EF4-FFF2-40B4-BE49-F238E27FC236}">
                  <a16:creationId xmlns:a16="http://schemas.microsoft.com/office/drawing/2014/main" id="{C5EA8E25-E93D-4AEE-9474-C8850DAA4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061" y="3453980"/>
              <a:ext cx="2561221" cy="399615"/>
            </a:xfrm>
            <a:prstGeom prst="bevel">
              <a:avLst>
                <a:gd name="adj" fmla="val 119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600" dirty="0">
                  <a:latin typeface="Calibri" panose="020F0502020204030204" pitchFamily="34" charset="0"/>
                  <a:cs typeface="Q Khoramshahr" panose="00000400000000000000" pitchFamily="50" charset="-78"/>
                </a:rPr>
                <a:t>اقناع و ارضاء</a:t>
              </a:r>
              <a:endParaRPr lang="fa-IR" sz="1100" dirty="0">
                <a:latin typeface="Calibri" panose="020F0502020204030204" pitchFamily="34" charset="0"/>
                <a:cs typeface="Q Khoramshahr" panose="00000400000000000000" pitchFamily="50" charset="-78"/>
              </a:endParaRPr>
            </a:p>
          </p:txBody>
        </p:sp>
        <p:sp>
          <p:nvSpPr>
            <p:cNvPr id="28" name="AutoShape 3">
              <a:extLst>
                <a:ext uri="{FF2B5EF4-FFF2-40B4-BE49-F238E27FC236}">
                  <a16:creationId xmlns:a16="http://schemas.microsoft.com/office/drawing/2014/main" id="{647B9996-7202-43A1-B263-60F304601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2049" y="3453980"/>
              <a:ext cx="690778" cy="399615"/>
            </a:xfrm>
            <a:prstGeom prst="bevel">
              <a:avLst>
                <a:gd name="adj" fmla="val 11943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600" b="1" dirty="0">
                  <a:latin typeface="Calibri" panose="020F0502020204030204" pitchFamily="34" charset="0"/>
                  <a:cs typeface="Q Khoramshahr" panose="00000400000000000000" pitchFamily="50" charset="-78"/>
                </a:rPr>
                <a:t>روش</a:t>
              </a:r>
              <a:endParaRPr lang="fa-IR" sz="1100" b="1" dirty="0">
                <a:latin typeface="Calibri" panose="020F0502020204030204" pitchFamily="34" charset="0"/>
                <a:cs typeface="Q Khoramshahr" panose="00000400000000000000" pitchFamily="50" charset="-78"/>
              </a:endParaRPr>
            </a:p>
          </p:txBody>
        </p:sp>
        <p:sp>
          <p:nvSpPr>
            <p:cNvPr id="29" name="AutoShape 3">
              <a:extLst>
                <a:ext uri="{FF2B5EF4-FFF2-40B4-BE49-F238E27FC236}">
                  <a16:creationId xmlns:a16="http://schemas.microsoft.com/office/drawing/2014/main" id="{AEEB9BF5-7850-4764-8B11-5B5E65EA0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060" y="3883193"/>
              <a:ext cx="1260000" cy="399615"/>
            </a:xfrm>
            <a:prstGeom prst="bevel">
              <a:avLst>
                <a:gd name="adj" fmla="val 11943"/>
              </a:avLst>
            </a:prstGeom>
            <a:solidFill>
              <a:srgbClr val="66FF33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600" dirty="0">
                  <a:latin typeface="Calibri" panose="020F0502020204030204" pitchFamily="34" charset="0"/>
                  <a:cs typeface="Q Khoramshahr" panose="00000400000000000000" pitchFamily="50" charset="-78"/>
                </a:rPr>
                <a:t>ارشاد</a:t>
              </a:r>
              <a:endParaRPr lang="fa-IR" sz="1100" dirty="0">
                <a:latin typeface="Calibri" panose="020F0502020204030204" pitchFamily="34" charset="0"/>
                <a:cs typeface="Q Khoramshahr" panose="00000400000000000000" pitchFamily="50" charset="-78"/>
              </a:endParaRPr>
            </a:p>
          </p:txBody>
        </p:sp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DB70F4BF-7F1D-4EB5-954F-32C4D8E07E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282" y="3880363"/>
              <a:ext cx="1260000" cy="399615"/>
            </a:xfrm>
            <a:prstGeom prst="bevel">
              <a:avLst>
                <a:gd name="adj" fmla="val 11943"/>
              </a:avLst>
            </a:prstGeom>
            <a:solidFill>
              <a:srgbClr val="B808A3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600" dirty="0">
                  <a:solidFill>
                    <a:schemeClr val="bg1"/>
                  </a:solidFill>
                  <a:latin typeface="Calibri" panose="020F0502020204030204" pitchFamily="34" charset="0"/>
                  <a:cs typeface="Q Khoramshahr" panose="00000400000000000000" pitchFamily="50" charset="-78"/>
                </a:rPr>
                <a:t>اغواء</a:t>
              </a:r>
              <a:endParaRPr lang="fa-IR" sz="1100" dirty="0">
                <a:solidFill>
                  <a:schemeClr val="bg1"/>
                </a:solidFill>
                <a:latin typeface="Calibri" panose="020F0502020204030204" pitchFamily="34" charset="0"/>
                <a:cs typeface="Q Khoramshahr" panose="00000400000000000000" pitchFamily="50" charset="-78"/>
              </a:endParaRPr>
            </a:p>
          </p:txBody>
        </p:sp>
        <p:sp>
          <p:nvSpPr>
            <p:cNvPr id="32" name="AutoShape 3">
              <a:extLst>
                <a:ext uri="{FF2B5EF4-FFF2-40B4-BE49-F238E27FC236}">
                  <a16:creationId xmlns:a16="http://schemas.microsoft.com/office/drawing/2014/main" id="{B5552235-6542-475E-8BB6-870D2310B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060" y="4689098"/>
              <a:ext cx="1260000" cy="399615"/>
            </a:xfrm>
            <a:prstGeom prst="bevel">
              <a:avLst>
                <a:gd name="adj" fmla="val 11943"/>
              </a:avLst>
            </a:prstGeom>
            <a:solidFill>
              <a:srgbClr val="66FF33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600" dirty="0">
                  <a:latin typeface="Calibri" panose="020F0502020204030204" pitchFamily="34" charset="0"/>
                  <a:cs typeface="Q Khoramshahr" panose="00000400000000000000" pitchFamily="50" charset="-78"/>
                </a:rPr>
                <a:t>رشد</a:t>
              </a:r>
              <a:endParaRPr lang="fa-IR" sz="1100" dirty="0">
                <a:latin typeface="Calibri" panose="020F0502020204030204" pitchFamily="34" charset="0"/>
                <a:cs typeface="Q Khoramshahr" panose="00000400000000000000" pitchFamily="50" charset="-78"/>
              </a:endParaRPr>
            </a:p>
          </p:txBody>
        </p:sp>
        <p:sp>
          <p:nvSpPr>
            <p:cNvPr id="33" name="AutoShape 3">
              <a:extLst>
                <a:ext uri="{FF2B5EF4-FFF2-40B4-BE49-F238E27FC236}">
                  <a16:creationId xmlns:a16="http://schemas.microsoft.com/office/drawing/2014/main" id="{E553ACF5-6235-4241-88F3-52B98FED7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282" y="4686268"/>
              <a:ext cx="1260000" cy="399615"/>
            </a:xfrm>
            <a:prstGeom prst="bevel">
              <a:avLst>
                <a:gd name="adj" fmla="val 11943"/>
              </a:avLst>
            </a:prstGeom>
            <a:solidFill>
              <a:srgbClr val="B808A3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600" dirty="0">
                  <a:solidFill>
                    <a:schemeClr val="bg1"/>
                  </a:solidFill>
                  <a:latin typeface="Calibri" panose="020F0502020204030204" pitchFamily="34" charset="0"/>
                  <a:cs typeface="Q Khoramshahr" panose="00000400000000000000" pitchFamily="50" charset="-78"/>
                </a:rPr>
                <a:t>غی</a:t>
              </a:r>
              <a:endParaRPr lang="fa-IR" sz="1100" dirty="0">
                <a:solidFill>
                  <a:schemeClr val="bg1"/>
                </a:solidFill>
                <a:latin typeface="Calibri" panose="020F0502020204030204" pitchFamily="34" charset="0"/>
                <a:cs typeface="Q Khoramshahr" panose="00000400000000000000" pitchFamily="50" charset="-78"/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7CBA41EF-AABF-4BC3-A8F5-2C33D57AF6ED}"/>
                </a:ext>
              </a:extLst>
            </p:cNvPr>
            <p:cNvCxnSpPr>
              <a:cxnSpLocks/>
              <a:endCxn id="33" idx="6"/>
            </p:cNvCxnSpPr>
            <p:nvPr/>
          </p:nvCxnSpPr>
          <p:spPr>
            <a:xfrm>
              <a:off x="2605548" y="4279978"/>
              <a:ext cx="1734" cy="4062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9D57E416-4637-4B1E-BBD2-AD5A93D2A1D8}"/>
                </a:ext>
              </a:extLst>
            </p:cNvPr>
            <p:cNvCxnSpPr>
              <a:cxnSpLocks/>
            </p:cNvCxnSpPr>
            <p:nvPr/>
          </p:nvCxnSpPr>
          <p:spPr>
            <a:xfrm>
              <a:off x="1315892" y="4284399"/>
              <a:ext cx="1734" cy="4062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utoShape 3">
              <a:extLst>
                <a:ext uri="{FF2B5EF4-FFF2-40B4-BE49-F238E27FC236}">
                  <a16:creationId xmlns:a16="http://schemas.microsoft.com/office/drawing/2014/main" id="{622D78BA-3248-4433-A420-8320AD7C4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2049" y="3024767"/>
              <a:ext cx="690778" cy="399615"/>
            </a:xfrm>
            <a:prstGeom prst="bevel">
              <a:avLst>
                <a:gd name="adj" fmla="val 11943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600" b="1" dirty="0">
                  <a:latin typeface="Calibri" panose="020F0502020204030204" pitchFamily="34" charset="0"/>
                  <a:cs typeface="Q Khoramshahr" panose="00000400000000000000" pitchFamily="50" charset="-78"/>
                </a:rPr>
                <a:t>وسیله</a:t>
              </a:r>
              <a:endParaRPr lang="fa-IR" sz="1100" b="1" dirty="0">
                <a:latin typeface="Calibri" panose="020F0502020204030204" pitchFamily="34" charset="0"/>
                <a:cs typeface="Q Khoramshahr" panose="00000400000000000000" pitchFamily="50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5506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EFA4-264D-4E9D-8DC7-FA96613B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نسبت طیف قدرت با منابع قدرت ارگانیکی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EAAC1-3E34-47A8-A20C-2B1C9831F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0CE9C-6F1F-4BAB-8027-E9155CE45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626C91-8FF3-44C4-868F-A1A1E6752097}"/>
              </a:ext>
            </a:extLst>
          </p:cNvPr>
          <p:cNvGrpSpPr/>
          <p:nvPr/>
        </p:nvGrpSpPr>
        <p:grpSpPr>
          <a:xfrm>
            <a:off x="1445342" y="2123767"/>
            <a:ext cx="6253316" cy="2517059"/>
            <a:chOff x="1573161" y="2123767"/>
            <a:chExt cx="6253316" cy="251705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13BF3DD-5216-41BB-8A86-99D3E5A9C88E}"/>
                </a:ext>
              </a:extLst>
            </p:cNvPr>
            <p:cNvSpPr/>
            <p:nvPr/>
          </p:nvSpPr>
          <p:spPr>
            <a:xfrm>
              <a:off x="1573161" y="2123767"/>
              <a:ext cx="6253316" cy="8160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B9EB317B-9157-49F6-A161-C4380F4E0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494" y="2331998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سخت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75F91CDC-AA85-4E7B-A9D6-2574FB9EF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685" y="2331998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نیمه‌سخت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AB1F89CF-BFCC-46D0-815D-234FA92F5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875" y="2331998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نرم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7CBFE9-E8E3-43E2-A30F-4365C1083204}"/>
                </a:ext>
              </a:extLst>
            </p:cNvPr>
            <p:cNvSpPr txBox="1"/>
            <p:nvPr/>
          </p:nvSpPr>
          <p:spPr>
            <a:xfrm>
              <a:off x="6344223" y="2347139"/>
              <a:ext cx="1295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dirty="0">
                  <a:cs typeface="Q Khoramshahr" panose="00000400000000000000" pitchFamily="50" charset="-78"/>
                </a:rPr>
                <a:t>طیف قدرت</a:t>
              </a:r>
              <a:endParaRPr lang="en-US" dirty="0">
                <a:cs typeface="Q Khoramshahr" panose="00000400000000000000" pitchFamily="50" charset="-7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5A01E2-8CA4-4DBB-B2E9-A66BC320E603}"/>
                </a:ext>
              </a:extLst>
            </p:cNvPr>
            <p:cNvSpPr/>
            <p:nvPr/>
          </p:nvSpPr>
          <p:spPr>
            <a:xfrm>
              <a:off x="1573161" y="3000988"/>
              <a:ext cx="6253316" cy="16398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3BE08D-8DFA-4851-8AF1-6A781DF1AFFF}"/>
                </a:ext>
              </a:extLst>
            </p:cNvPr>
            <p:cNvSpPr txBox="1"/>
            <p:nvPr/>
          </p:nvSpPr>
          <p:spPr>
            <a:xfrm>
              <a:off x="6344223" y="3224360"/>
              <a:ext cx="1295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dirty="0">
                  <a:cs typeface="Q Khoramshahr" panose="00000400000000000000" pitchFamily="50" charset="-78"/>
                </a:rPr>
                <a:t>منابع قدرت</a:t>
              </a:r>
              <a:endParaRPr lang="en-US" dirty="0">
                <a:cs typeface="Q Khoramshahr" panose="00000400000000000000" pitchFamily="50" charset="-78"/>
              </a:endParaRPr>
            </a:p>
          </p:txBody>
        </p:sp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0E799BE5-D5B9-4E4A-B090-5B3C0669A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494" y="3219050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نظامی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F90C357F-470F-48DA-A135-BA5841A6B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685" y="3207469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اقتصادی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FFE55B70-EC4F-402A-A33D-91F555D24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685" y="3627089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اجتماعی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DACA9C20-6C24-457E-97D7-94FEDE7E4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685" y="4046709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سیاسی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757BB264-028F-4B96-B3DF-6073F150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875" y="3207469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فرهنگی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8AA2A8-E9F5-4B6A-AD50-3C6ADDAD1AD7}"/>
              </a:ext>
            </a:extLst>
          </p:cNvPr>
          <p:cNvCxnSpPr>
            <a:cxnSpLocks/>
          </p:cNvCxnSpPr>
          <p:nvPr/>
        </p:nvCxnSpPr>
        <p:spPr>
          <a:xfrm>
            <a:off x="5096733" y="2716471"/>
            <a:ext cx="0" cy="481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57FB77-AEAA-4D35-83F4-098728E980D6}"/>
              </a:ext>
            </a:extLst>
          </p:cNvPr>
          <p:cNvCxnSpPr>
            <a:cxnSpLocks/>
          </p:cNvCxnSpPr>
          <p:nvPr/>
        </p:nvCxnSpPr>
        <p:spPr>
          <a:xfrm>
            <a:off x="3775587" y="2721386"/>
            <a:ext cx="0" cy="481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E65B82-555F-4D1D-93D3-64EF9047080E}"/>
              </a:ext>
            </a:extLst>
          </p:cNvPr>
          <p:cNvCxnSpPr>
            <a:cxnSpLocks/>
          </p:cNvCxnSpPr>
          <p:nvPr/>
        </p:nvCxnSpPr>
        <p:spPr>
          <a:xfrm>
            <a:off x="2454441" y="2726301"/>
            <a:ext cx="0" cy="481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985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EFA4-264D-4E9D-8DC7-FA96613B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نسبت طیف قدرت با منابع قدرت ارگانیکی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EAAC1-3E34-47A8-A20C-2B1C9831F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0CE9C-6F1F-4BAB-8027-E9155CE45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حوزه، آماج، روش، جهت و دکترین اقدام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3B8CCC9-3E03-42DF-A995-747F89F4FE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4" t="21338" r="13069" b="16661"/>
          <a:stretch/>
        </p:blipFill>
        <p:spPr>
          <a:xfrm>
            <a:off x="477367" y="1377682"/>
            <a:ext cx="8189266" cy="486335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F6ADAA7-D7F3-45F2-8175-E5AB7BEB7E3D}"/>
              </a:ext>
            </a:extLst>
          </p:cNvPr>
          <p:cNvSpPr txBox="1"/>
          <p:nvPr/>
        </p:nvSpPr>
        <p:spPr>
          <a:xfrm>
            <a:off x="533106" y="6548584"/>
            <a:ext cx="818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Ref: http://www.kolbeh-keramat.ir/Sessions/Single/207</a:t>
            </a:r>
          </a:p>
        </p:txBody>
      </p:sp>
    </p:spTree>
    <p:extLst>
      <p:ext uri="{BB962C8B-B14F-4D97-AF65-F5344CB8AC3E}">
        <p14:creationId xmlns:p14="http://schemas.microsoft.com/office/powerpoint/2010/main" val="204313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EFA4-264D-4E9D-8DC7-FA96613B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نسبت طیف قدرت با منابع قدرت سایبرنتیکی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EAAC1-3E34-47A8-A20C-2B1C9831F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0CE9C-6F1F-4BAB-8027-E9155CE45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626C91-8FF3-44C4-868F-A1A1E6752097}"/>
              </a:ext>
            </a:extLst>
          </p:cNvPr>
          <p:cNvGrpSpPr/>
          <p:nvPr/>
        </p:nvGrpSpPr>
        <p:grpSpPr>
          <a:xfrm>
            <a:off x="1445342" y="2123767"/>
            <a:ext cx="6253316" cy="2566219"/>
            <a:chOff x="1573161" y="2123767"/>
            <a:chExt cx="6253316" cy="256621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13BF3DD-5216-41BB-8A86-99D3E5A9C88E}"/>
                </a:ext>
              </a:extLst>
            </p:cNvPr>
            <p:cNvSpPr/>
            <p:nvPr/>
          </p:nvSpPr>
          <p:spPr>
            <a:xfrm>
              <a:off x="1573161" y="2123767"/>
              <a:ext cx="6253316" cy="8160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B9EB317B-9157-49F6-A161-C4380F4E0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494" y="2331998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سخت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75F91CDC-AA85-4E7B-A9D6-2574FB9EF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685" y="2331998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نیمه‌سخت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AB1F89CF-BFCC-46D0-815D-234FA92F5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875" y="2331998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نرم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7CBFE9-E8E3-43E2-A30F-4365C1083204}"/>
                </a:ext>
              </a:extLst>
            </p:cNvPr>
            <p:cNvSpPr txBox="1"/>
            <p:nvPr/>
          </p:nvSpPr>
          <p:spPr>
            <a:xfrm>
              <a:off x="6344223" y="2347139"/>
              <a:ext cx="1295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dirty="0">
                  <a:cs typeface="Q Khoramshahr" panose="00000400000000000000" pitchFamily="50" charset="-78"/>
                </a:rPr>
                <a:t>طیف قدرت</a:t>
              </a:r>
              <a:endParaRPr lang="en-US" dirty="0">
                <a:cs typeface="Q Khoramshahr" panose="00000400000000000000" pitchFamily="50" charset="-78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45A01E2-8CA4-4DBB-B2E9-A66BC320E603}"/>
                </a:ext>
              </a:extLst>
            </p:cNvPr>
            <p:cNvSpPr/>
            <p:nvPr/>
          </p:nvSpPr>
          <p:spPr>
            <a:xfrm>
              <a:off x="1573161" y="3000987"/>
              <a:ext cx="6253316" cy="168899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3BE08D-8DFA-4851-8AF1-6A781DF1AFFF}"/>
                </a:ext>
              </a:extLst>
            </p:cNvPr>
            <p:cNvSpPr txBox="1"/>
            <p:nvPr/>
          </p:nvSpPr>
          <p:spPr>
            <a:xfrm>
              <a:off x="6344223" y="3224360"/>
              <a:ext cx="12954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dirty="0">
                  <a:cs typeface="Q Khoramshahr" panose="00000400000000000000" pitchFamily="50" charset="-78"/>
                </a:rPr>
                <a:t>منابع قدرت</a:t>
              </a:r>
              <a:endParaRPr lang="en-US" dirty="0">
                <a:cs typeface="Q Khoramshahr" panose="00000400000000000000" pitchFamily="50" charset="-78"/>
              </a:endParaRPr>
            </a:p>
          </p:txBody>
        </p:sp>
        <p:sp>
          <p:nvSpPr>
            <p:cNvPr id="17" name="AutoShape 3">
              <a:extLst>
                <a:ext uri="{FF2B5EF4-FFF2-40B4-BE49-F238E27FC236}">
                  <a16:creationId xmlns:a16="http://schemas.microsoft.com/office/drawing/2014/main" id="{0E799BE5-D5B9-4E4A-B090-5B3C0669A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494" y="3219050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انرژی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18" name="AutoShape 3">
              <a:extLst>
                <a:ext uri="{FF2B5EF4-FFF2-40B4-BE49-F238E27FC236}">
                  <a16:creationId xmlns:a16="http://schemas.microsoft.com/office/drawing/2014/main" id="{F90C357F-470F-48DA-A135-BA5841A6B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685" y="3207469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سایبر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FFE55B70-EC4F-402A-A33D-91F555D24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685" y="3627089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کنترل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757BB264-028F-4B96-B3DF-6073F1507E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875" y="3207469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اطلاعات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A8995D6A-05A2-435A-B6F0-3E17DBC99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8494" y="3634654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نیرو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30" name="AutoShape 3">
              <a:extLst>
                <a:ext uri="{FF2B5EF4-FFF2-40B4-BE49-F238E27FC236}">
                  <a16:creationId xmlns:a16="http://schemas.microsoft.com/office/drawing/2014/main" id="{7CC05206-48AB-4351-A793-01914B091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874" y="3627089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آگاهی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31" name="AutoShape 3">
              <a:extLst>
                <a:ext uri="{FF2B5EF4-FFF2-40B4-BE49-F238E27FC236}">
                  <a16:creationId xmlns:a16="http://schemas.microsoft.com/office/drawing/2014/main" id="{08143469-60EB-4D6E-B555-FAB9FC6913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5685" y="4067392"/>
              <a:ext cx="129544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اراده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98AA2A8-E9F5-4B6A-AD50-3C6ADDAD1AD7}"/>
              </a:ext>
            </a:extLst>
          </p:cNvPr>
          <p:cNvCxnSpPr>
            <a:cxnSpLocks/>
          </p:cNvCxnSpPr>
          <p:nvPr/>
        </p:nvCxnSpPr>
        <p:spPr>
          <a:xfrm>
            <a:off x="5096733" y="2716471"/>
            <a:ext cx="0" cy="481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F57FB77-AEAA-4D35-83F4-098728E980D6}"/>
              </a:ext>
            </a:extLst>
          </p:cNvPr>
          <p:cNvCxnSpPr>
            <a:cxnSpLocks/>
          </p:cNvCxnSpPr>
          <p:nvPr/>
        </p:nvCxnSpPr>
        <p:spPr>
          <a:xfrm>
            <a:off x="3775587" y="2721386"/>
            <a:ext cx="0" cy="481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EE65B82-555F-4D1D-93D3-64EF9047080E}"/>
              </a:ext>
            </a:extLst>
          </p:cNvPr>
          <p:cNvCxnSpPr>
            <a:cxnSpLocks/>
          </p:cNvCxnSpPr>
          <p:nvPr/>
        </p:nvCxnSpPr>
        <p:spPr>
          <a:xfrm>
            <a:off x="2454441" y="2726301"/>
            <a:ext cx="0" cy="4811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127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EFA4-264D-4E9D-8DC7-FA96613B6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نسبت طیف قدرت با منابع قدرت سایبرنتیکی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EAAC1-3E34-47A8-A20C-2B1C9831F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50CE9C-6F1F-4BAB-8027-E9155CE450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حوزه، آماج، روش، جهت و دکترین اقدام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8E2DC4-2FFC-4215-8764-5C95B243151C}"/>
              </a:ext>
            </a:extLst>
          </p:cNvPr>
          <p:cNvSpPr txBox="1"/>
          <p:nvPr/>
        </p:nvSpPr>
        <p:spPr>
          <a:xfrm>
            <a:off x="533106" y="6548584"/>
            <a:ext cx="818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Ref: http://www.kolbeh-keramat.ir/Sessions/Single/207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C3DE19-F97A-4CDE-B5B1-4792B9111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t="21852" r="19027" b="17027"/>
          <a:stretch/>
        </p:blipFill>
        <p:spPr>
          <a:xfrm>
            <a:off x="968720" y="1317632"/>
            <a:ext cx="7206560" cy="50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03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1"/>
            <a:r>
              <a:rPr lang="fa-IR" dirty="0"/>
              <a:t>فضای سایبر و قدرت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5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87592" y="3429000"/>
            <a:ext cx="2409955" cy="2432480"/>
          </a:xfrm>
        </p:spPr>
        <p:txBody>
          <a:bodyPr/>
          <a:lstStyle/>
          <a:p>
            <a:pPr rtl="1"/>
            <a:r>
              <a:rPr lang="fa-IR" dirty="0"/>
              <a:t>نقش</a:t>
            </a:r>
            <a:br>
              <a:rPr lang="fa-IR" dirty="0"/>
            </a:br>
            <a:r>
              <a:rPr lang="fa-IR" dirty="0"/>
              <a:t>قدرت</a:t>
            </a:r>
            <a:br>
              <a:rPr lang="fa-IR" dirty="0"/>
            </a:br>
            <a:r>
              <a:rPr lang="fa-IR" dirty="0"/>
              <a:t>در</a:t>
            </a:r>
            <a:br>
              <a:rPr lang="fa-IR" dirty="0"/>
            </a:br>
            <a:r>
              <a:rPr lang="fa-IR" dirty="0"/>
              <a:t>فضای سایبر</a:t>
            </a:r>
          </a:p>
        </p:txBody>
      </p:sp>
    </p:spTree>
    <p:extLst>
      <p:ext uri="{BB962C8B-B14F-4D97-AF65-F5344CB8AC3E}">
        <p14:creationId xmlns:p14="http://schemas.microsoft.com/office/powerpoint/2010/main" val="8105870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8F3AB-809F-4620-99F4-1C7B047A2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فضای سایبر و قدرت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308E5A-BF95-400A-92C5-77610864C4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BACC9B-2A96-45DB-9BEE-03D74CA3C5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7767A7-4E22-4CA9-B3FE-F656A3FBF4F3}"/>
              </a:ext>
            </a:extLst>
          </p:cNvPr>
          <p:cNvGrpSpPr/>
          <p:nvPr/>
        </p:nvGrpSpPr>
        <p:grpSpPr>
          <a:xfrm>
            <a:off x="5441064" y="1971399"/>
            <a:ext cx="2880000" cy="3279615"/>
            <a:chOff x="5075328" y="1818999"/>
            <a:chExt cx="2880000" cy="327961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38D4CC1F-5A5F-41C2-9E12-3886B537E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328" y="1818999"/>
              <a:ext cx="2880000" cy="399615"/>
            </a:xfrm>
            <a:prstGeom prst="bevel">
              <a:avLst>
                <a:gd name="adj" fmla="val 11943"/>
              </a:avLst>
            </a:prstGeom>
            <a:solidFill>
              <a:srgbClr val="C0000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میدان تولید قدرت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47BF83D-AF40-4ADF-9A88-E2C5A7ECB740}"/>
                </a:ext>
              </a:extLst>
            </p:cNvPr>
            <p:cNvSpPr/>
            <p:nvPr/>
          </p:nvSpPr>
          <p:spPr>
            <a:xfrm>
              <a:off x="5075328" y="2218614"/>
              <a:ext cx="2880000" cy="28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925C8912-ADFC-4EFC-A199-5EF45FC18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003" y="2436591"/>
              <a:ext cx="628650" cy="399615"/>
            </a:xfrm>
            <a:prstGeom prst="bevel">
              <a:avLst>
                <a:gd name="adj" fmla="val 11943"/>
              </a:avLst>
            </a:prstGeom>
            <a:solidFill>
              <a:srgbClr val="FFFF0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ضعف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4FE7DDD4-DB8A-4298-A79F-5CACF7D4C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1003" y="4481023"/>
              <a:ext cx="628650" cy="399615"/>
            </a:xfrm>
            <a:prstGeom prst="bevel">
              <a:avLst>
                <a:gd name="adj" fmla="val 11943"/>
              </a:avLst>
            </a:prstGeom>
            <a:solidFill>
              <a:srgbClr val="FFFF0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قوت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AAE0C8B9-5B6D-4CB8-BBC6-5F877BCB89D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178786" y="3458806"/>
              <a:ext cx="628650" cy="399615"/>
            </a:xfrm>
            <a:prstGeom prst="bevel">
              <a:avLst>
                <a:gd name="adj" fmla="val 11943"/>
              </a:avLst>
            </a:prstGeom>
            <a:solidFill>
              <a:srgbClr val="FFFF0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اراده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CAD578F-9DEC-4952-A8C0-2C6BB179BF7D}"/>
                </a:ext>
              </a:extLst>
            </p:cNvPr>
            <p:cNvCxnSpPr>
              <a:cxnSpLocks/>
              <a:stCxn id="8" idx="2"/>
              <a:endCxn id="9" idx="6"/>
            </p:cNvCxnSpPr>
            <p:nvPr/>
          </p:nvCxnSpPr>
          <p:spPr>
            <a:xfrm>
              <a:off x="6515328" y="2836206"/>
              <a:ext cx="0" cy="16448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BF9EEB1-5640-485A-A363-EDB43A9163A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515327" y="2845730"/>
              <a:ext cx="0" cy="16257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E18BABB5-9C3E-45DF-9C4E-4423807460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223219" y="3458806"/>
              <a:ext cx="628650" cy="399615"/>
            </a:xfrm>
            <a:prstGeom prst="bevel">
              <a:avLst>
                <a:gd name="adj" fmla="val 11943"/>
              </a:avLst>
            </a:prstGeom>
            <a:solidFill>
              <a:srgbClr val="FFFF00"/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احتیاج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01B2896-1EFA-41F3-9968-D62E046DC8C9}"/>
              </a:ext>
            </a:extLst>
          </p:cNvPr>
          <p:cNvGrpSpPr/>
          <p:nvPr/>
        </p:nvGrpSpPr>
        <p:grpSpPr>
          <a:xfrm>
            <a:off x="822936" y="1971399"/>
            <a:ext cx="3941062" cy="820485"/>
            <a:chOff x="903490" y="1971399"/>
            <a:chExt cx="3628122" cy="820485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980533A9-A34B-4169-BB1A-574F0ACD5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490" y="1971399"/>
              <a:ext cx="3628122" cy="399615"/>
            </a:xfrm>
            <a:prstGeom prst="bevel">
              <a:avLst>
                <a:gd name="adj" fmla="val 1194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قدرت از منظر صلابت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6CFFC90D-910C-4B1C-A1ED-949587BA0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9034" y="2392269"/>
              <a:ext cx="1192578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سخت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74B7C528-772C-4F76-83FC-15FEDA0E98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1262" y="2392269"/>
              <a:ext cx="1192578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نیمه‌سخت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44BEC2E0-6B36-4BC4-8B5B-17ED40301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490" y="2392269"/>
              <a:ext cx="1192578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نرم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A5BD05B-215C-4151-A090-1A4922764A35}"/>
              </a:ext>
            </a:extLst>
          </p:cNvPr>
          <p:cNvGrpSpPr/>
          <p:nvPr/>
        </p:nvGrpSpPr>
        <p:grpSpPr>
          <a:xfrm>
            <a:off x="823446" y="3200964"/>
            <a:ext cx="3941062" cy="820485"/>
            <a:chOff x="590550" y="2990528"/>
            <a:chExt cx="3941062" cy="820485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72D15170-04AB-4694-A8E7-4686A6927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550" y="2990528"/>
              <a:ext cx="3941062" cy="399615"/>
            </a:xfrm>
            <a:prstGeom prst="bevel">
              <a:avLst>
                <a:gd name="adj" fmla="val 1194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قدرت ارگانیکی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B6D1A48-A322-4627-BD9C-0FFFE24557A6}"/>
                </a:ext>
              </a:extLst>
            </p:cNvPr>
            <p:cNvGrpSpPr/>
            <p:nvPr/>
          </p:nvGrpSpPr>
          <p:grpSpPr>
            <a:xfrm>
              <a:off x="590550" y="3411395"/>
              <a:ext cx="3941061" cy="399618"/>
              <a:chOff x="-290572" y="3411395"/>
              <a:chExt cx="4822183" cy="399618"/>
            </a:xfrm>
          </p:grpSpPr>
          <p:sp>
            <p:nvSpPr>
              <p:cNvPr id="26" name="AutoShape 3">
                <a:extLst>
                  <a:ext uri="{FF2B5EF4-FFF2-40B4-BE49-F238E27FC236}">
                    <a16:creationId xmlns:a16="http://schemas.microsoft.com/office/drawing/2014/main" id="{C97990A7-572A-40DA-9A8A-22FACD0E0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0924" y="3411398"/>
                <a:ext cx="940687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Z Mitra" panose="00000400000000000000" pitchFamily="2" charset="-78"/>
                  </a:rPr>
                  <a:t>نظامی</a:t>
                </a:r>
                <a:endParaRPr lang="fa-IR" sz="105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  <p:sp>
            <p:nvSpPr>
              <p:cNvPr id="29" name="AutoShape 3">
                <a:extLst>
                  <a:ext uri="{FF2B5EF4-FFF2-40B4-BE49-F238E27FC236}">
                    <a16:creationId xmlns:a16="http://schemas.microsoft.com/office/drawing/2014/main" id="{2FADBFEC-7C5A-40BA-BE95-F6EB58868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1663" y="3411398"/>
                <a:ext cx="940687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sz="1400" b="1" dirty="0">
                    <a:solidFill>
                      <a:schemeClr val="bg1"/>
                    </a:solidFill>
                    <a:latin typeface="Calibri" panose="020F0502020204030204" pitchFamily="34" charset="0"/>
                    <a:cs typeface="Z Mitra" panose="00000400000000000000" pitchFamily="2" charset="-78"/>
                  </a:rPr>
                  <a:t>اقتصادی</a:t>
                </a:r>
                <a:endParaRPr lang="fa-IR" sz="105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  <p:sp>
            <p:nvSpPr>
              <p:cNvPr id="30" name="AutoShape 3">
                <a:extLst>
                  <a:ext uri="{FF2B5EF4-FFF2-40B4-BE49-F238E27FC236}">
                    <a16:creationId xmlns:a16="http://schemas.microsoft.com/office/drawing/2014/main" id="{C8D73BA8-6A36-46AF-8272-3597AEDC1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918" y="3411397"/>
                <a:ext cx="940687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sz="1400" b="1" dirty="0">
                    <a:latin typeface="Calibri" panose="020F0502020204030204" pitchFamily="34" charset="0"/>
                    <a:cs typeface="Z Mitra" panose="00000400000000000000" pitchFamily="2" charset="-78"/>
                  </a:rPr>
                  <a:t>اجتماعی</a:t>
                </a:r>
                <a:endParaRPr lang="fa-IR" sz="1050" b="1" dirty="0"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  <p:sp>
            <p:nvSpPr>
              <p:cNvPr id="31" name="AutoShape 3">
                <a:extLst>
                  <a:ext uri="{FF2B5EF4-FFF2-40B4-BE49-F238E27FC236}">
                    <a16:creationId xmlns:a16="http://schemas.microsoft.com/office/drawing/2014/main" id="{BB54694E-559B-4D70-B7A1-AD7E0E00D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173" y="3411396"/>
                <a:ext cx="940687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sz="1400" b="1" dirty="0">
                    <a:latin typeface="Calibri" panose="020F0502020204030204" pitchFamily="34" charset="0"/>
                    <a:cs typeface="Z Mitra" panose="00000400000000000000" pitchFamily="2" charset="-78"/>
                  </a:rPr>
                  <a:t>سیاسی</a:t>
                </a:r>
                <a:endParaRPr lang="fa-IR" sz="1050" b="1" dirty="0"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  <p:sp>
            <p:nvSpPr>
              <p:cNvPr id="32" name="AutoShape 3">
                <a:extLst>
                  <a:ext uri="{FF2B5EF4-FFF2-40B4-BE49-F238E27FC236}">
                    <a16:creationId xmlns:a16="http://schemas.microsoft.com/office/drawing/2014/main" id="{52FB3D52-F9E9-4DCD-982F-1D0A45256F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90572" y="3411395"/>
                <a:ext cx="940687" cy="399615"/>
              </a:xfrm>
              <a:prstGeom prst="bevel">
                <a:avLst>
                  <a:gd name="adj" fmla="val 11943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vert="horz" wrap="square" lIns="36576" tIns="36576" rIns="36576" bIns="36576" numCol="1" anchor="ctr" anchorCtr="0" compatLnSpc="1">
                <a:prstTxWarp prst="textNoShape">
                  <a:avLst/>
                </a:prstTxWarp>
              </a:bodyPr>
              <a:lstStyle/>
              <a:p>
                <a:pPr lvl="0" algn="ctr" rtl="1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a-IR" sz="1400" b="1" dirty="0">
                    <a:latin typeface="Calibri" panose="020F0502020204030204" pitchFamily="34" charset="0"/>
                    <a:cs typeface="Z Mitra" panose="00000400000000000000" pitchFamily="2" charset="-78"/>
                  </a:rPr>
                  <a:t>فرهنگی</a:t>
                </a:r>
                <a:endParaRPr lang="fa-IR" sz="1050" b="1" dirty="0">
                  <a:latin typeface="Calibri" panose="020F0502020204030204" pitchFamily="34" charset="0"/>
                  <a:cs typeface="Z Mitra" panose="00000400000000000000" pitchFamily="2" charset="-78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83DB824-7DCB-4E05-8700-C34CC50B40F4}"/>
              </a:ext>
            </a:extLst>
          </p:cNvPr>
          <p:cNvGrpSpPr/>
          <p:nvPr/>
        </p:nvGrpSpPr>
        <p:grpSpPr>
          <a:xfrm>
            <a:off x="822936" y="4430529"/>
            <a:ext cx="3941062" cy="820485"/>
            <a:chOff x="903490" y="1971399"/>
            <a:chExt cx="3628122" cy="820485"/>
          </a:xfrm>
        </p:grpSpPr>
        <p:sp>
          <p:nvSpPr>
            <p:cNvPr id="36" name="AutoShape 3">
              <a:extLst>
                <a:ext uri="{FF2B5EF4-FFF2-40B4-BE49-F238E27FC236}">
                  <a16:creationId xmlns:a16="http://schemas.microsoft.com/office/drawing/2014/main" id="{0E633ECF-7B46-43B2-9D4C-85A3D6FB9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490" y="1971399"/>
              <a:ext cx="3628122" cy="399615"/>
            </a:xfrm>
            <a:prstGeom prst="bevel">
              <a:avLst>
                <a:gd name="adj" fmla="val 11943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قدرت سایبرنتیکی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37" name="AutoShape 3">
              <a:extLst>
                <a:ext uri="{FF2B5EF4-FFF2-40B4-BE49-F238E27FC236}">
                  <a16:creationId xmlns:a16="http://schemas.microsoft.com/office/drawing/2014/main" id="{0200A507-E24C-4065-B259-1A4060AD12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8719" y="2392269"/>
              <a:ext cx="1802893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solidFill>
                    <a:schemeClr val="bg1"/>
                  </a:solidFill>
                  <a:latin typeface="Calibri" panose="020F0502020204030204" pitchFamily="34" charset="0"/>
                  <a:cs typeface="Z Mitra" panose="00000400000000000000" pitchFamily="2" charset="-78"/>
                </a:rPr>
                <a:t>انرژی</a:t>
              </a:r>
              <a:endParaRPr lang="fa-IR" sz="1050" b="1" dirty="0">
                <a:solidFill>
                  <a:schemeClr val="bg1"/>
                </a:solidFill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  <p:sp>
          <p:nvSpPr>
            <p:cNvPr id="39" name="AutoShape 3">
              <a:extLst>
                <a:ext uri="{FF2B5EF4-FFF2-40B4-BE49-F238E27FC236}">
                  <a16:creationId xmlns:a16="http://schemas.microsoft.com/office/drawing/2014/main" id="{6883C382-0A85-497F-9B85-F9573B983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491" y="2392269"/>
              <a:ext cx="1799579" cy="399615"/>
            </a:xfrm>
            <a:prstGeom prst="bevel">
              <a:avLst>
                <a:gd name="adj" fmla="val 11943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36576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a-IR" sz="1400" b="1" dirty="0">
                  <a:latin typeface="Calibri" panose="020F0502020204030204" pitchFamily="34" charset="0"/>
                  <a:cs typeface="Z Mitra" panose="00000400000000000000" pitchFamily="2" charset="-78"/>
                </a:rPr>
                <a:t>اطلاعات</a:t>
              </a:r>
              <a:endParaRPr lang="fa-IR" sz="1050" b="1" dirty="0">
                <a:latin typeface="Calibri" panose="020F0502020204030204" pitchFamily="34" charset="0"/>
                <a:cs typeface="Z Mitra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551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DD2211-8407-479D-864E-EE86F167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قدرت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A17993-9C26-4B96-BE28-D1B7382386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Power</a:t>
            </a:r>
            <a:endParaRPr lang="fa-IR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8A8282-3C56-4F88-95F5-0076DE9B48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C09D38-D4DA-4D68-AD92-87A3385E7E18}"/>
              </a:ext>
            </a:extLst>
          </p:cNvPr>
          <p:cNvGrpSpPr/>
          <p:nvPr/>
        </p:nvGrpSpPr>
        <p:grpSpPr>
          <a:xfrm>
            <a:off x="1348378" y="2025400"/>
            <a:ext cx="6447244" cy="824881"/>
            <a:chOff x="1453538" y="2206555"/>
            <a:chExt cx="6447244" cy="824881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8A226419-84AC-457E-B513-B1C03DA9F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3538" y="2206555"/>
              <a:ext cx="4762975" cy="824880"/>
            </a:xfrm>
            <a:prstGeom prst="bevel">
              <a:avLst>
                <a:gd name="adj" fmla="val 5959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a-IR" sz="2000" dirty="0">
                  <a:solidFill>
                    <a:srgbClr val="000000"/>
                  </a:solidFill>
                  <a:latin typeface="Calibri" panose="020F0502020204030204" pitchFamily="34" charset="0"/>
                  <a:cs typeface="Q Khoramshahr" panose="00000400000000000000" pitchFamily="50" charset="-78"/>
                </a:rPr>
                <a:t>توانایی تحمیل اراده بر دیگری</a:t>
              </a:r>
            </a:p>
          </p:txBody>
        </p:sp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1BC3389C-39C0-4E46-9288-DD6B4F52DF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6391" y="2206555"/>
              <a:ext cx="1664391" cy="824881"/>
            </a:xfrm>
            <a:prstGeom prst="bevel">
              <a:avLst>
                <a:gd name="adj" fmla="val 4754"/>
              </a:avLst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a-IR" sz="2000" b="1" dirty="0">
                  <a:solidFill>
                    <a:srgbClr val="000000"/>
                  </a:solidFill>
                  <a:latin typeface="Calibri" panose="020F0502020204030204" pitchFamily="34" charset="0"/>
                  <a:cs typeface="Q Khoramshahr" panose="00000400000000000000" pitchFamily="50" charset="-78"/>
                </a:rPr>
                <a:t>قدرت</a:t>
              </a:r>
            </a:p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endParaRPr lang="fa-IR" sz="9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endParaRPr>
            </a:p>
            <a:p>
              <a:pPr lvl="0" algn="ctr" rtl="1" eaLnBrk="0" fontAlgn="base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fa-IR" sz="1400" dirty="0">
                  <a:solidFill>
                    <a:srgbClr val="000000"/>
                  </a:solidFill>
                  <a:latin typeface="Times CE" panose="02040603030405090304" pitchFamily="18" charset="0"/>
                  <a:cs typeface="Q Khoramshahr" panose="00000400000000000000" pitchFamily="50" charset="-78"/>
                </a:rPr>
                <a:t> </a:t>
              </a:r>
              <a:r>
                <a:rPr lang="en-US" sz="1400" dirty="0">
                  <a:solidFill>
                    <a:srgbClr val="000000"/>
                  </a:solidFill>
                  <a:latin typeface="Times CE" panose="02040603030405090304" pitchFamily="18" charset="0"/>
                  <a:cs typeface="Q Khoramshahr" panose="00000400000000000000" pitchFamily="50" charset="-78"/>
                </a:rPr>
                <a:t>Power</a:t>
              </a:r>
              <a:endParaRPr lang="fa-IR" sz="1050" dirty="0">
                <a:solidFill>
                  <a:srgbClr val="000000"/>
                </a:solidFill>
                <a:latin typeface="Times CE" panose="02040603030405090304" pitchFamily="18" charset="0"/>
                <a:cs typeface="Q Khoramshahr" panose="00000400000000000000" pitchFamily="50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0979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CF41-0C44-444F-82B5-F49982C8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مدل پیشنهادی مطالعه‌ی فضای سایبر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3517D-19E0-4B0E-B738-C1025DB7D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2ECBE-7443-4BB5-A82B-5C44476F14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5B9AF96-E5C7-4E45-B8C5-89DB4D72A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4474279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زیرساخت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Infrastructure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935666F7-A76A-4E0C-A8F1-98EF037D8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3728528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کاربرد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Application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9CE69494-D9A7-4230-8E81-BD5767DB8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2982777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انسان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Human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15EA086C-B5B5-4D8A-96D5-A517DA88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2237026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دنیا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World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3352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4CF41-0C44-444F-82B5-F49982C8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مدل پیشنهادی مطالعه‌ی فضای سایبر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E3517D-19E0-4B0E-B738-C1025DB7D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2ECBE-7443-4BB5-A82B-5C44476F14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نقش «قدرت»</a:t>
            </a: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35B9AF96-E5C7-4E45-B8C5-89DB4D72A0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4474279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زیرساخت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Infrastructure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935666F7-A76A-4E0C-A8F1-98EF037D8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3728528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کاربرد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Application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9CE69494-D9A7-4230-8E81-BD5767DB8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2982777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انسان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Human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15EA086C-B5B5-4D8A-96D5-A517DA88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5172" y="2237026"/>
            <a:ext cx="3813656" cy="717176"/>
          </a:xfrm>
          <a:prstGeom prst="bevel">
            <a:avLst>
              <a:gd name="adj" fmla="val 5959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دنیا</a:t>
            </a:r>
          </a:p>
          <a:p>
            <a:pPr marL="0" marR="0" lvl="0" indent="0" algn="ctr" defTabSz="914400" rtl="1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World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A18AF1-C54C-44CC-B4C4-07E27FC7ED26}"/>
              </a:ext>
            </a:extLst>
          </p:cNvPr>
          <p:cNvSpPr txBox="1"/>
          <p:nvPr/>
        </p:nvSpPr>
        <p:spPr>
          <a:xfrm>
            <a:off x="600075" y="2334004"/>
            <a:ext cx="1935941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Z Mitra" panose="00000400000000000000" pitchFamily="2" charset="-78"/>
              </a:rPr>
              <a:t>قدرت</a:t>
            </a:r>
            <a:br>
              <a:rPr lang="fa-IR" sz="1400" b="1" dirty="0">
                <a:cs typeface="Z Mitra" panose="00000400000000000000" pitchFamily="2" charset="-78"/>
              </a:rPr>
            </a:br>
            <a:r>
              <a:rPr lang="fa-IR" sz="1400" b="1" dirty="0">
                <a:cs typeface="Z Mitra" panose="00000400000000000000" pitchFamily="2" charset="-78"/>
              </a:rPr>
              <a:t>در نسبت با «دنیا»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2FF977-B51D-436D-A6F9-AE078B8A2838}"/>
              </a:ext>
            </a:extLst>
          </p:cNvPr>
          <p:cNvSpPr txBox="1"/>
          <p:nvPr/>
        </p:nvSpPr>
        <p:spPr>
          <a:xfrm>
            <a:off x="600075" y="3079755"/>
            <a:ext cx="1935941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Z Mitra" panose="00000400000000000000" pitchFamily="2" charset="-78"/>
              </a:rPr>
              <a:t>قدرت</a:t>
            </a:r>
            <a:br>
              <a:rPr lang="fa-IR" sz="1400" b="1" dirty="0">
                <a:cs typeface="Z Mitra" panose="00000400000000000000" pitchFamily="2" charset="-78"/>
              </a:rPr>
            </a:br>
            <a:r>
              <a:rPr lang="fa-IR" sz="1400" b="1" dirty="0">
                <a:cs typeface="Z Mitra" panose="00000400000000000000" pitchFamily="2" charset="-78"/>
              </a:rPr>
              <a:t>در نسبت با «انسان»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66117F-C63D-4E39-8108-08EB755A6624}"/>
              </a:ext>
            </a:extLst>
          </p:cNvPr>
          <p:cNvSpPr txBox="1"/>
          <p:nvPr/>
        </p:nvSpPr>
        <p:spPr>
          <a:xfrm>
            <a:off x="600075" y="3825506"/>
            <a:ext cx="1935941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Z Mitra" panose="00000400000000000000" pitchFamily="2" charset="-78"/>
              </a:rPr>
              <a:t>قدرت</a:t>
            </a:r>
            <a:br>
              <a:rPr lang="fa-IR" sz="1400" b="1" dirty="0">
                <a:cs typeface="Z Mitra" panose="00000400000000000000" pitchFamily="2" charset="-78"/>
              </a:rPr>
            </a:br>
            <a:r>
              <a:rPr lang="fa-IR" sz="1400" b="1" dirty="0">
                <a:cs typeface="Z Mitra" panose="00000400000000000000" pitchFamily="2" charset="-78"/>
              </a:rPr>
              <a:t>تولید شده از «کاربرد»</a:t>
            </a:r>
            <a:endParaRPr lang="en-US" sz="1400" b="1" dirty="0">
              <a:cs typeface="Z Mitra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0A64C1-F77C-420E-BD8C-BD926189666E}"/>
              </a:ext>
            </a:extLst>
          </p:cNvPr>
          <p:cNvSpPr txBox="1"/>
          <p:nvPr/>
        </p:nvSpPr>
        <p:spPr>
          <a:xfrm>
            <a:off x="600074" y="4571257"/>
            <a:ext cx="1935941" cy="52322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fa-IR" sz="1400" b="1" dirty="0">
                <a:cs typeface="Z Mitra" panose="00000400000000000000" pitchFamily="2" charset="-78"/>
              </a:rPr>
              <a:t>قدرت</a:t>
            </a:r>
            <a:br>
              <a:rPr lang="fa-IR" sz="1400" b="1" dirty="0">
                <a:cs typeface="Z Mitra" panose="00000400000000000000" pitchFamily="2" charset="-78"/>
              </a:rPr>
            </a:br>
            <a:r>
              <a:rPr lang="fa-IR" sz="1400" b="1" dirty="0">
                <a:cs typeface="Z Mitra" panose="00000400000000000000" pitchFamily="2" charset="-78"/>
              </a:rPr>
              <a:t>تولید شده از «زیرساخت»</a:t>
            </a:r>
            <a:endParaRPr lang="en-US" sz="1400" b="1" dirty="0">
              <a:cs typeface="Z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47927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7BE05-C9D0-4A75-9E5D-F968BF40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قدرت تولید شده از زیرساخت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C8880-B7B7-47CD-9AD1-2C73174008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D5724-E4D7-4C2B-B1BC-E5A1BA194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2BE1F33B-586B-4571-864B-F3ADDA759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348" y="4017158"/>
            <a:ext cx="1598132" cy="399615"/>
          </a:xfrm>
          <a:prstGeom prst="bevel">
            <a:avLst>
              <a:gd name="adj" fmla="val 119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قدرت محاسباتی</a:t>
            </a:r>
            <a:endParaRPr lang="fa-IR" sz="1100" b="1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11D42613-AC7D-4165-AA41-2560BA6D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0738" y="4013559"/>
            <a:ext cx="1598132" cy="399615"/>
          </a:xfrm>
          <a:prstGeom prst="bevel">
            <a:avLst>
              <a:gd name="adj" fmla="val 119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قدرت ارتباطاتی</a:t>
            </a:r>
            <a:endParaRPr lang="fa-IR" sz="1100" b="1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8E56F515-8825-4040-9EDF-175F7908F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5128" y="4009960"/>
            <a:ext cx="1598132" cy="399615"/>
          </a:xfrm>
          <a:prstGeom prst="bevel">
            <a:avLst>
              <a:gd name="adj" fmla="val 119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قدرت کنترلی</a:t>
            </a:r>
            <a:endParaRPr lang="fa-IR" sz="1100" b="1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B4242BC-7EA8-4AE7-B6FA-E01578667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9518" y="4006361"/>
            <a:ext cx="1598132" cy="399615"/>
          </a:xfrm>
          <a:prstGeom prst="bevel">
            <a:avLst>
              <a:gd name="adj" fmla="val 1194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b="1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قدرت اطلاعاتی</a:t>
            </a:r>
            <a:endParaRPr lang="fa-IR" sz="1100" b="1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7590CB-9931-4F82-B0BB-A60290B90B40}"/>
              </a:ext>
            </a:extLst>
          </p:cNvPr>
          <p:cNvCxnSpPr>
            <a:cxnSpLocks/>
          </p:cNvCxnSpPr>
          <p:nvPr/>
        </p:nvCxnSpPr>
        <p:spPr>
          <a:xfrm flipH="1">
            <a:off x="7064342" y="3567777"/>
            <a:ext cx="4242" cy="43858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5331554-462B-4166-9618-96D9EED3F44B}"/>
              </a:ext>
            </a:extLst>
          </p:cNvPr>
          <p:cNvCxnSpPr>
            <a:cxnSpLocks/>
          </p:cNvCxnSpPr>
          <p:nvPr/>
        </p:nvCxnSpPr>
        <p:spPr>
          <a:xfrm flipH="1">
            <a:off x="5395710" y="3567776"/>
            <a:ext cx="4242" cy="43858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009A52-6238-4EAA-8C69-1E47EA3038C5}"/>
              </a:ext>
            </a:extLst>
          </p:cNvPr>
          <p:cNvCxnSpPr>
            <a:cxnSpLocks/>
          </p:cNvCxnSpPr>
          <p:nvPr/>
        </p:nvCxnSpPr>
        <p:spPr>
          <a:xfrm flipH="1">
            <a:off x="3727078" y="3567775"/>
            <a:ext cx="4242" cy="43858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314394A-F024-40C9-A763-82D64BB7C182}"/>
              </a:ext>
            </a:extLst>
          </p:cNvPr>
          <p:cNvCxnSpPr>
            <a:cxnSpLocks/>
          </p:cNvCxnSpPr>
          <p:nvPr/>
        </p:nvCxnSpPr>
        <p:spPr>
          <a:xfrm flipH="1">
            <a:off x="2058446" y="3567774"/>
            <a:ext cx="4242" cy="438584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utoShape 3">
            <a:extLst>
              <a:ext uri="{FF2B5EF4-FFF2-40B4-BE49-F238E27FC236}">
                <a16:creationId xmlns:a16="http://schemas.microsoft.com/office/drawing/2014/main" id="{FE64A310-8A3D-441E-BE9F-58D6EFD95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218" y="2062167"/>
            <a:ext cx="6657564" cy="399615"/>
          </a:xfrm>
          <a:prstGeom prst="bevel">
            <a:avLst>
              <a:gd name="adj" fmla="val 11943"/>
            </a:avLst>
          </a:prstGeom>
          <a:solidFill>
            <a:srgbClr val="FFC000"/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dirty="0" err="1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مؤلفه‌های</a:t>
            </a: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 زیرساختی فضای سایبر</a:t>
            </a:r>
            <a:endParaRPr lang="fa-IR" sz="1100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781BBCE6-954B-48C1-919A-CDBB6D334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218" y="2461782"/>
            <a:ext cx="1664391" cy="717176"/>
          </a:xfrm>
          <a:prstGeom prst="bevel">
            <a:avLst>
              <a:gd name="adj" fmla="val 5959"/>
            </a:avLst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محاسبات</a:t>
            </a: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Q Khoramshahr" panose="00000400000000000000" pitchFamily="50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Computation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16" name="AutoShape 3">
            <a:extLst>
              <a:ext uri="{FF2B5EF4-FFF2-40B4-BE49-F238E27FC236}">
                <a16:creationId xmlns:a16="http://schemas.microsoft.com/office/drawing/2014/main" id="{32D24921-D21E-433B-90D7-8D219706F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609" y="2461782"/>
            <a:ext cx="1664391" cy="717176"/>
          </a:xfrm>
          <a:prstGeom prst="bevel">
            <a:avLst>
              <a:gd name="adj" fmla="val 5959"/>
            </a:avLst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ارتباطات</a:t>
            </a: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Q Khoramshahr" panose="00000400000000000000" pitchFamily="50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Communication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1EC6D173-07B3-453F-A7ED-E9BF933EC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461782"/>
            <a:ext cx="1664391" cy="717176"/>
          </a:xfrm>
          <a:prstGeom prst="bevel">
            <a:avLst>
              <a:gd name="adj" fmla="val 5959"/>
            </a:avLst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کنترل</a:t>
            </a: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Q Khoramshahr" panose="00000400000000000000" pitchFamily="50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Control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A7E13445-7117-4E86-8A69-DF6CAF0F1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391" y="2461782"/>
            <a:ext cx="1664391" cy="717176"/>
          </a:xfrm>
          <a:prstGeom prst="bevel">
            <a:avLst>
              <a:gd name="adj" fmla="val 5959"/>
            </a:avLst>
          </a:prstGeom>
          <a:solidFill>
            <a:srgbClr val="92D050"/>
          </a:solidFill>
          <a:ln>
            <a:noFill/>
          </a:ln>
          <a:effectLst/>
        </p:spPr>
        <p:txBody>
          <a:bodyPr vert="horz" wrap="square" lIns="36576" tIns="72000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rPr>
              <a:t>اطلاعات</a:t>
            </a: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a-IR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Q Khoramshahr" panose="00000400000000000000" pitchFamily="50" charset="-78"/>
            </a:endParaRPr>
          </a:p>
          <a:p>
            <a:pPr marL="0" marR="0" lvl="0" indent="0" algn="ctr" defTabSz="914400" rtl="1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rPr>
              <a:t>Information</a:t>
            </a:r>
            <a:endParaRPr kumimoji="0" lang="fa-I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CE" panose="02040603030405090304" pitchFamily="18" charset="0"/>
              <a:ea typeface="+mn-ea"/>
              <a:cs typeface="Q Khoramshahr" panose="00000400000000000000" pitchFamily="50" charset="-78"/>
            </a:endParaRP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9E393903-F4CF-45D9-9E6B-0D706C0E0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218" y="3192222"/>
            <a:ext cx="1664391" cy="399615"/>
          </a:xfrm>
          <a:prstGeom prst="bevel">
            <a:avLst>
              <a:gd name="adj" fmla="val 1194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پردازش اطلاعات</a:t>
            </a:r>
            <a:endParaRPr lang="fa-IR" sz="1100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18049A85-00DB-446C-80B6-F52A84E59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7608" y="3192222"/>
            <a:ext cx="1664391" cy="399615"/>
          </a:xfrm>
          <a:prstGeom prst="bevel">
            <a:avLst>
              <a:gd name="adj" fmla="val 1194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انتقال اطلاعات</a:t>
            </a:r>
            <a:endParaRPr lang="fa-IR" sz="1100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sp>
        <p:nvSpPr>
          <p:cNvPr id="21" name="AutoShape 3">
            <a:extLst>
              <a:ext uri="{FF2B5EF4-FFF2-40B4-BE49-F238E27FC236}">
                <a16:creationId xmlns:a16="http://schemas.microsoft.com/office/drawing/2014/main" id="{4EF52CBD-21AE-41B5-8EF8-BB51B4536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8" y="3192222"/>
            <a:ext cx="1664391" cy="399615"/>
          </a:xfrm>
          <a:prstGeom prst="bevel">
            <a:avLst>
              <a:gd name="adj" fmla="val 1194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تغذیه‌ اطلاعات</a:t>
            </a:r>
            <a:endParaRPr lang="fa-IR" sz="1100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  <p:sp>
        <p:nvSpPr>
          <p:cNvPr id="22" name="AutoShape 3">
            <a:extLst>
              <a:ext uri="{FF2B5EF4-FFF2-40B4-BE49-F238E27FC236}">
                <a16:creationId xmlns:a16="http://schemas.microsoft.com/office/drawing/2014/main" id="{F7000AEC-73C5-4815-9B57-EB4718334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6388" y="3192222"/>
            <a:ext cx="1664391" cy="399615"/>
          </a:xfrm>
          <a:prstGeom prst="bevel">
            <a:avLst>
              <a:gd name="adj" fmla="val 1194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1600" dirty="0">
                <a:solidFill>
                  <a:srgbClr val="000000"/>
                </a:solidFill>
                <a:latin typeface="Calibri" panose="020F0502020204030204" pitchFamily="34" charset="0"/>
                <a:cs typeface="Q Khoramshahr" panose="00000400000000000000" pitchFamily="50" charset="-78"/>
              </a:rPr>
              <a:t>محتوا</a:t>
            </a:r>
            <a:endParaRPr lang="fa-IR" sz="1100" dirty="0">
              <a:solidFill>
                <a:srgbClr val="000000"/>
              </a:solidFill>
              <a:latin typeface="Calibri" panose="020F0502020204030204" pitchFamily="34" charset="0"/>
              <a:cs typeface="Q Khoramshahr" panose="00000400000000000000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2675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نسبت قدرت تولید شده از مؤلفه‌های زیرساختی با اکچوآلیته و ویرچوآلیته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5A544A2-C8B6-45E3-973B-AFEFB00479C9}"/>
              </a:ext>
            </a:extLst>
          </p:cNvPr>
          <p:cNvGrpSpPr/>
          <p:nvPr/>
        </p:nvGrpSpPr>
        <p:grpSpPr>
          <a:xfrm>
            <a:off x="702129" y="2563585"/>
            <a:ext cx="7834989" cy="1730831"/>
            <a:chOff x="702129" y="2563585"/>
            <a:chExt cx="7834989" cy="17308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E263F4-6543-4AB4-8B41-35875A2F2EA2}"/>
                </a:ext>
              </a:extLst>
            </p:cNvPr>
            <p:cNvGrpSpPr/>
            <p:nvPr/>
          </p:nvGrpSpPr>
          <p:grpSpPr>
            <a:xfrm flipH="1">
              <a:off x="702129" y="2563585"/>
              <a:ext cx="7834989" cy="1730831"/>
              <a:chOff x="702129" y="2563585"/>
              <a:chExt cx="7834989" cy="1730831"/>
            </a:xfrm>
          </p:grpSpPr>
          <p:sp>
            <p:nvSpPr>
              <p:cNvPr id="12" name="Right Triangle 11"/>
              <p:cNvSpPr/>
              <p:nvPr/>
            </p:nvSpPr>
            <p:spPr>
              <a:xfrm rot="5400000" flipH="1" flipV="1">
                <a:off x="3879393" y="-363309"/>
                <a:ext cx="1491343" cy="7824107"/>
              </a:xfrm>
              <a:prstGeom prst="rtTriangle">
                <a:avLst/>
              </a:prstGeom>
              <a:gradFill>
                <a:gsLst>
                  <a:gs pos="99115">
                    <a:srgbClr val="FF66FF"/>
                  </a:gs>
                  <a:gs pos="0">
                    <a:schemeClr val="accent4">
                      <a:lumMod val="5000"/>
                      <a:lumOff val="9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ight Triangle 2"/>
              <p:cNvSpPr/>
              <p:nvPr/>
            </p:nvSpPr>
            <p:spPr>
              <a:xfrm rot="5400000">
                <a:off x="3868511" y="-602797"/>
                <a:ext cx="1491343" cy="7824107"/>
              </a:xfrm>
              <a:prstGeom prst="rtTriangle">
                <a:avLst/>
              </a:prstGeom>
              <a:gradFill>
                <a:gsLst>
                  <a:gs pos="99115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>
                      <a:lumMod val="5000"/>
                      <a:lumOff val="95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6489075" y="2580201"/>
              <a:ext cx="18187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dirty="0">
                  <a:cs typeface="Q Khoramshahr" panose="00000400000000000000" pitchFamily="50" charset="-78"/>
                </a:rPr>
                <a:t>ویرچوآل</a:t>
              </a:r>
              <a:endParaRPr lang="en-US" dirty="0">
                <a:cs typeface="Q Khoramshahr" panose="00000400000000000000" pitchFamily="50" charset="-7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5129" y="3895993"/>
              <a:ext cx="8783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a-IR" dirty="0">
                  <a:cs typeface="Q Khoramshahr" panose="00000400000000000000" pitchFamily="50" charset="-78"/>
                </a:rPr>
                <a:t>اکچوآل</a:t>
              </a:r>
              <a:endParaRPr lang="en-US" dirty="0">
                <a:cs typeface="Q Khoramshahr" panose="00000400000000000000" pitchFamily="50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9A404AD-C50A-4097-9CB4-85C15B9877C8}"/>
              </a:ext>
            </a:extLst>
          </p:cNvPr>
          <p:cNvGrpSpPr/>
          <p:nvPr/>
        </p:nvGrpSpPr>
        <p:grpSpPr>
          <a:xfrm>
            <a:off x="895129" y="3070412"/>
            <a:ext cx="7353742" cy="717176"/>
            <a:chOff x="926206" y="3070412"/>
            <a:chExt cx="6657564" cy="717176"/>
          </a:xfrm>
        </p:grpSpPr>
        <p:sp>
          <p:nvSpPr>
            <p:cNvPr id="20" name="AutoShape 3">
              <a:extLst>
                <a:ext uri="{FF2B5EF4-FFF2-40B4-BE49-F238E27FC236}">
                  <a16:creationId xmlns:a16="http://schemas.microsoft.com/office/drawing/2014/main" id="{C7770818-C423-46A0-902A-26DEFE86A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206" y="3070412"/>
              <a:ext cx="1664391" cy="717176"/>
            </a:xfrm>
            <a:prstGeom prst="bevel">
              <a:avLst>
                <a:gd name="adj" fmla="val 5959"/>
              </a:avLst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Q Khoramshahr" panose="00000400000000000000" pitchFamily="50" charset="-78"/>
                </a:rPr>
                <a:t>محاسبات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Computation</a:t>
              </a:r>
              <a:endPara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endParaRPr>
            </a:p>
          </p:txBody>
        </p:sp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6D059F62-E0F6-4705-B83E-E06B98F22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597" y="3070412"/>
              <a:ext cx="1664391" cy="717176"/>
            </a:xfrm>
            <a:prstGeom prst="bevel">
              <a:avLst>
                <a:gd name="adj" fmla="val 5959"/>
              </a:avLst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Q Khoramshahr" panose="00000400000000000000" pitchFamily="50" charset="-78"/>
                </a:rPr>
                <a:t>ارتباطات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Communication</a:t>
              </a:r>
              <a:endPara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endParaRPr>
            </a:p>
          </p:txBody>
        </p:sp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BCA00C07-F6B2-4609-9BB1-767D86F24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4988" y="3070412"/>
              <a:ext cx="1664391" cy="717176"/>
            </a:xfrm>
            <a:prstGeom prst="bevel">
              <a:avLst>
                <a:gd name="adj" fmla="val 5959"/>
              </a:avLst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Q Khoramshahr" panose="00000400000000000000" pitchFamily="50" charset="-78"/>
                </a:rPr>
                <a:t>کنترل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Control</a:t>
              </a:r>
              <a:endPara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endParaRPr>
            </a:p>
          </p:txBody>
        </p:sp>
        <p:sp>
          <p:nvSpPr>
            <p:cNvPr id="23" name="AutoShape 3">
              <a:extLst>
                <a:ext uri="{FF2B5EF4-FFF2-40B4-BE49-F238E27FC236}">
                  <a16:creationId xmlns:a16="http://schemas.microsoft.com/office/drawing/2014/main" id="{19A0AF75-8F3F-409A-ABA9-0E8339092F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9379" y="3070412"/>
              <a:ext cx="1664391" cy="717176"/>
            </a:xfrm>
            <a:prstGeom prst="bevel">
              <a:avLst>
                <a:gd name="adj" fmla="val 5959"/>
              </a:avLst>
            </a:prstGeom>
            <a:solidFill>
              <a:srgbClr val="92D050"/>
            </a:solidFill>
            <a:ln>
              <a:noFill/>
            </a:ln>
            <a:effectLst/>
          </p:spPr>
          <p:txBody>
            <a:bodyPr vert="horz" wrap="square" lIns="36576" tIns="72000" rIns="36576" bIns="3657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Q Khoramshahr" panose="00000400000000000000" pitchFamily="50" charset="-78"/>
                </a:rPr>
                <a:t>اطلاعات</a:t>
              </a: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a-IR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Q Khoramshahr" panose="00000400000000000000" pitchFamily="50" charset="-78"/>
              </a:endParaRPr>
            </a:p>
            <a:p>
              <a:pPr marL="0" marR="0" lvl="0" indent="0" algn="ctr" defTabSz="914400" rtl="1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a-I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CE" panose="02040603030405090304" pitchFamily="18" charset="0"/>
                  <a:ea typeface="+mn-ea"/>
                  <a:cs typeface="Q Khoramshahr" panose="00000400000000000000" pitchFamily="50" charset="-78"/>
                </a:rPr>
                <a:t>Information</a:t>
              </a:r>
              <a:endParaRPr kumimoji="0" lang="fa-IR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CE" panose="02040603030405090304" pitchFamily="18" charset="0"/>
                <a:ea typeface="+mn-ea"/>
                <a:cs typeface="Q Khoramshahr" panose="00000400000000000000" pitchFamily="50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3547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rtl="1"/>
            <a:r>
              <a:rPr lang="fa-IR" dirty="0"/>
              <a:t>فضای سایبر و قدرت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a-IR" dirty="0"/>
              <a:t>6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387592" y="3429000"/>
            <a:ext cx="2409955" cy="2432480"/>
          </a:xfrm>
        </p:spPr>
        <p:txBody>
          <a:bodyPr/>
          <a:lstStyle/>
          <a:p>
            <a:r>
              <a:rPr lang="fa-IR" dirty="0"/>
              <a:t>منابع</a:t>
            </a:r>
            <a:br>
              <a:rPr lang="fa-IR" dirty="0"/>
            </a:br>
            <a:r>
              <a:rPr lang="fa-IR" dirty="0"/>
              <a:t>و</a:t>
            </a:r>
            <a:br>
              <a:rPr lang="fa-IR" dirty="0"/>
            </a:br>
            <a:r>
              <a:rPr lang="fa-IR" dirty="0"/>
              <a:t>مراجع</a:t>
            </a:r>
          </a:p>
        </p:txBody>
      </p:sp>
    </p:spTree>
    <p:extLst>
      <p:ext uri="{BB962C8B-B14F-4D97-AF65-F5344CB8AC3E}">
        <p14:creationId xmlns:p14="http://schemas.microsoft.com/office/powerpoint/2010/main" val="1248141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193FE-2808-4AB8-A667-1ED6A84B2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59" y="1377682"/>
            <a:ext cx="6733682" cy="48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193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4F454-FB17-431F-B6C3-1763166ED6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698" y="1317632"/>
            <a:ext cx="3402605" cy="510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54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22B19-A2B0-4812-9B86-01CC91FB5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908" y="1317632"/>
            <a:ext cx="3264185" cy="487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20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3EBA2-534E-4957-BC6E-B0BE6F363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766" y="1317632"/>
            <a:ext cx="3300469" cy="494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58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28BDBC-1EBB-4CE6-B7A5-6A0B7DFB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069" y="1317632"/>
            <a:ext cx="3305863" cy="48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70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396C9-FE2D-40CB-81F7-3049F154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اتیمولوژی «پاور»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8979A-6B44-4AE9-AAFD-C62E460D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Etymology of “Power”</a:t>
            </a:r>
            <a:endParaRPr lang="fa-IR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6879F3-9B6F-4B04-B0F5-C785275E84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(قدرت)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35FE6-3A54-441F-B444-BE8AE016A5C3}"/>
              </a:ext>
            </a:extLst>
          </p:cNvPr>
          <p:cNvSpPr txBox="1"/>
          <p:nvPr/>
        </p:nvSpPr>
        <p:spPr>
          <a:xfrm>
            <a:off x="533106" y="6548584"/>
            <a:ext cx="818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Ref: https://www.google.com/search?q=power+etymology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3BB5C-29E5-46B5-8BB7-D0FCC9BAE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650" y="3152775"/>
            <a:ext cx="33147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92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96050-B1CE-4EDC-9EC2-838559087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کتاب مرجع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42077-5246-46DA-8962-73828BD8ED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64DFAE-F6F5-44D1-B11C-EFAE4AF347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C017FA-A2B1-41B3-8473-50D25C932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492" y="1317632"/>
            <a:ext cx="3635017" cy="489894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626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625F74-5457-44B4-AE5A-F2395CFDE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262" y="0"/>
            <a:ext cx="5093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75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6396C9-FE2D-40CB-81F7-3049F1548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اتیمولوژی «اوتوریته»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48979A-6B44-4AE9-AAFD-C62E460D6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Etymology of “Authority”</a:t>
            </a:r>
            <a:endParaRPr lang="fa-IR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6879F3-9B6F-4B04-B0F5-C785275E84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a-IR" dirty="0"/>
              <a:t>(اقتدار)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835FE6-3A54-441F-B444-BE8AE016A5C3}"/>
              </a:ext>
            </a:extLst>
          </p:cNvPr>
          <p:cNvSpPr txBox="1"/>
          <p:nvPr/>
        </p:nvSpPr>
        <p:spPr>
          <a:xfrm>
            <a:off x="533106" y="6548584"/>
            <a:ext cx="818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Ref: https://www.google.com/search?q=power+etymology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15A88F-1FA8-4F35-831D-CF0A5894C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9862" y="2814637"/>
            <a:ext cx="3724275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6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A1CD5-B95B-4AAA-9F9C-02BBC50CA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96" y="0"/>
            <a:ext cx="4768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001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DD2211-8407-479D-864E-EE86F167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دکترین‌های قدرت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A17993-9C26-4B96-BE28-D1B7382386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88A8282-3C56-4F88-95F5-0076DE9B48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F11691-8D64-40DB-B682-1E781D51B21B}"/>
              </a:ext>
            </a:extLst>
          </p:cNvPr>
          <p:cNvSpPr txBox="1"/>
          <p:nvPr/>
        </p:nvSpPr>
        <p:spPr>
          <a:xfrm>
            <a:off x="533106" y="6548584"/>
            <a:ext cx="81892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4A1E3"/>
                </a:solidFill>
                <a:latin typeface="Helvetica World" panose="020B0500040000020004" pitchFamily="34" charset="0"/>
                <a:cs typeface="Helvetica World" panose="020B0500040000020004" pitchFamily="34" charset="0"/>
              </a:rPr>
              <a:t>Ref: http://www.kolbeh-keramat.ir/Sessions/Single/207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EE7F6-6F73-44FE-A2A8-F7D4909080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51" b="26501"/>
          <a:stretch/>
        </p:blipFill>
        <p:spPr>
          <a:xfrm>
            <a:off x="477367" y="1317632"/>
            <a:ext cx="8189266" cy="49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99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DE6A1F-C3EC-4F5B-8723-7A2FDF695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487" y="1733550"/>
            <a:ext cx="4391025" cy="3390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BD155C-6730-4425-A61E-72FF850F5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2" y="4277032"/>
            <a:ext cx="1575380" cy="21231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8920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4143</TotalTime>
  <Words>1769</Words>
  <Application>Microsoft Office PowerPoint</Application>
  <PresentationFormat>On-screen Show (4:3)</PresentationFormat>
  <Paragraphs>267</Paragraphs>
  <Slides>40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Calibri Light</vt:lpstr>
      <vt:lpstr>Consolas</vt:lpstr>
      <vt:lpstr>F_yaghot</vt:lpstr>
      <vt:lpstr>Helvetica World</vt:lpstr>
      <vt:lpstr>HelveticaNeueLT Arabic 55 Roman</vt:lpstr>
      <vt:lpstr>Qadi Linotype</vt:lpstr>
      <vt:lpstr>Times CE</vt:lpstr>
      <vt:lpstr>Times New Roman</vt:lpstr>
      <vt:lpstr>XB Niloofar</vt:lpstr>
      <vt:lpstr>Office Theme</vt:lpstr>
      <vt:lpstr>فضای سایبر و قدرت</vt:lpstr>
      <vt:lpstr>PowerPoint Presentation</vt:lpstr>
      <vt:lpstr>قدرت</vt:lpstr>
      <vt:lpstr>اتیمولوژی «پاور»</vt:lpstr>
      <vt:lpstr>PowerPoint Presentation</vt:lpstr>
      <vt:lpstr>اتیمولوژی «اوتوریته»</vt:lpstr>
      <vt:lpstr>PowerPoint Presentation</vt:lpstr>
      <vt:lpstr>دکترین‌های قدرت</vt:lpstr>
      <vt:lpstr>PowerPoint Presentation</vt:lpstr>
      <vt:lpstr>PowerPoint Presentation</vt:lpstr>
      <vt:lpstr>میدان تولید قدرت</vt:lpstr>
      <vt:lpstr>میدان تولید قدرت</vt:lpstr>
      <vt:lpstr>میدان تولید قدرت</vt:lpstr>
      <vt:lpstr>میدان تولید قدرت</vt:lpstr>
      <vt:lpstr>میدان تولید قدرت</vt:lpstr>
      <vt:lpstr>PowerPoint Presentation</vt:lpstr>
      <vt:lpstr>منابع قدرت ارگانیکی</vt:lpstr>
      <vt:lpstr>نسبت منابع قدرت ارگانیکی با اکچوآلیته و ویرچوآلیته</vt:lpstr>
      <vt:lpstr>منابع قدرت سایبرنتیکی</vt:lpstr>
      <vt:lpstr>نسبت منابع قدرت سایبرنتیکی با اکچوآلیته و ویرچوآلیته</vt:lpstr>
      <vt:lpstr>PowerPoint Presentation</vt:lpstr>
      <vt:lpstr>قدرت از منظر صلابت</vt:lpstr>
      <vt:lpstr>قدرت از منظر صلابت</vt:lpstr>
      <vt:lpstr>نسبت طیف قدرت با منابع قدرت ارگانیکی</vt:lpstr>
      <vt:lpstr>نسبت طیف قدرت با منابع قدرت ارگانیکی</vt:lpstr>
      <vt:lpstr>نسبت طیف قدرت با منابع قدرت سایبرنتیکی</vt:lpstr>
      <vt:lpstr>نسبت طیف قدرت با منابع قدرت سایبرنتیکی</vt:lpstr>
      <vt:lpstr>PowerPoint Presentation</vt:lpstr>
      <vt:lpstr>فضای سایبر و قدرت</vt:lpstr>
      <vt:lpstr>مدل پیشنهادی مطالعه‌ی فضای سایبر</vt:lpstr>
      <vt:lpstr>مدل پیشنهادی مطالعه‌ی فضای سایبر</vt:lpstr>
      <vt:lpstr>قدرت تولید شده از زیرساخت</vt:lpstr>
      <vt:lpstr>نسبت قدرت تولید شده از مؤلفه‌های زیرساختی با اکچوآلیته و ویرچوآلیته</vt:lpstr>
      <vt:lpstr>PowerPoint Presentation</vt:lpstr>
      <vt:lpstr>کتاب مرجع</vt:lpstr>
      <vt:lpstr>کتاب مرجع</vt:lpstr>
      <vt:lpstr>کتاب مرجع</vt:lpstr>
      <vt:lpstr>کتاب مرجع</vt:lpstr>
      <vt:lpstr>کتاب مرجع</vt:lpstr>
      <vt:lpstr>کتاب مرجع</vt:lpstr>
    </vt:vector>
  </TitlesOfParts>
  <Company>University of Tehran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Kazim Fouladi</dc:creator>
  <cp:lastModifiedBy>K Fouladi</cp:lastModifiedBy>
  <cp:revision>340</cp:revision>
  <cp:lastPrinted>2017-01-28T13:27:17Z</cp:lastPrinted>
  <dcterms:created xsi:type="dcterms:W3CDTF">2013-12-25T07:22:03Z</dcterms:created>
  <dcterms:modified xsi:type="dcterms:W3CDTF">2024-01-05T15:15:05Z</dcterms:modified>
</cp:coreProperties>
</file>