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34" r:id="rId2"/>
    <p:sldId id="370" r:id="rId3"/>
    <p:sldId id="818" r:id="rId4"/>
    <p:sldId id="387" r:id="rId5"/>
    <p:sldId id="822" r:id="rId6"/>
    <p:sldId id="832" r:id="rId7"/>
    <p:sldId id="833" r:id="rId8"/>
    <p:sldId id="816" r:id="rId9"/>
    <p:sldId id="825" r:id="rId10"/>
    <p:sldId id="826" r:id="rId11"/>
    <p:sldId id="823" r:id="rId12"/>
    <p:sldId id="828" r:id="rId13"/>
    <p:sldId id="819" r:id="rId14"/>
    <p:sldId id="713" r:id="rId15"/>
    <p:sldId id="834" r:id="rId16"/>
    <p:sldId id="835" r:id="rId17"/>
    <p:sldId id="829" r:id="rId18"/>
    <p:sldId id="817" r:id="rId19"/>
    <p:sldId id="820" r:id="rId20"/>
    <p:sldId id="830" r:id="rId21"/>
    <p:sldId id="530" r:id="rId22"/>
    <p:sldId id="554" r:id="rId23"/>
    <p:sldId id="831" r:id="rId24"/>
    <p:sldId id="824" r:id="rId25"/>
    <p:sldId id="780" r:id="rId26"/>
    <p:sldId id="787" r:id="rId27"/>
    <p:sldId id="788" r:id="rId28"/>
    <p:sldId id="781" r:id="rId29"/>
    <p:sldId id="782" r:id="rId30"/>
    <p:sldId id="815" r:id="rId31"/>
    <p:sldId id="786" r:id="rId32"/>
    <p:sldId id="783" r:id="rId33"/>
    <p:sldId id="784" r:id="rId34"/>
    <p:sldId id="789" r:id="rId35"/>
    <p:sldId id="800" r:id="rId36"/>
    <p:sldId id="794" r:id="rId37"/>
    <p:sldId id="797" r:id="rId38"/>
    <p:sldId id="795" r:id="rId39"/>
    <p:sldId id="798" r:id="rId40"/>
    <p:sldId id="793" r:id="rId41"/>
    <p:sldId id="796" r:id="rId42"/>
    <p:sldId id="790" r:id="rId43"/>
    <p:sldId id="791" r:id="rId44"/>
    <p:sldId id="724" r:id="rId45"/>
    <p:sldId id="799" r:id="rId46"/>
    <p:sldId id="792" r:id="rId4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33"/>
    <a:srgbClr val="F828DA"/>
    <a:srgbClr val="379D13"/>
    <a:srgbClr val="0043C8"/>
    <a:srgbClr val="B808A3"/>
    <a:srgbClr val="2C0227"/>
    <a:srgbClr val="7C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0877" autoAdjust="0"/>
  </p:normalViewPr>
  <p:slideViewPr>
    <p:cSldViewPr snapToGrid="0">
      <p:cViewPr varScale="1">
        <p:scale>
          <a:sx n="100" d="100"/>
          <a:sy n="100" d="100"/>
        </p:scale>
        <p:origin x="206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D839-4018-4C73-8C06-3BC4AFD322E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926086"/>
            <a:ext cx="5678824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653D9-8F39-4761-9F8C-D527CE3E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*teks-?ref=etymonline_crossreferenc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tymonline.com/word/-logy?ref=etymonline_crossreferen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 16th century (originally denoting a structure): from French, via Latin from Doric Greek </a:t>
            </a:r>
            <a:r>
              <a:rPr lang="en-US" i="1" dirty="0"/>
              <a:t>makhana</a:t>
            </a:r>
            <a:r>
              <a:rPr lang="en-US" dirty="0"/>
              <a:t> (Greek </a:t>
            </a:r>
            <a:r>
              <a:rPr lang="en-US" i="1" dirty="0" err="1"/>
              <a:t>mēkhanē</a:t>
            </a:r>
            <a:r>
              <a:rPr lang="en-US" dirty="0"/>
              <a:t>, from </a:t>
            </a:r>
            <a:r>
              <a:rPr lang="en-US" i="1" dirty="0" err="1"/>
              <a:t>mēkhos</a:t>
            </a:r>
            <a:r>
              <a:rPr lang="en-US" dirty="0"/>
              <a:t> ‘contrivance’).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653D9-8F39-4761-9F8C-D527CE3E3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17th century: from Greek </a:t>
            </a:r>
            <a:r>
              <a:rPr lang="en-US" i="1" dirty="0" err="1"/>
              <a:t>tekhnologia</a:t>
            </a:r>
            <a:r>
              <a:rPr lang="en-US" dirty="0"/>
              <a:t> ‘systematic treatment’, from </a:t>
            </a:r>
            <a:r>
              <a:rPr lang="en-US" i="1" dirty="0" err="1"/>
              <a:t>tekhnē</a:t>
            </a:r>
            <a:r>
              <a:rPr lang="en-US" dirty="0"/>
              <a:t> ‘art, craft’ + </a:t>
            </a:r>
            <a:r>
              <a:rPr lang="en-US" i="1" dirty="0"/>
              <a:t>-logia</a:t>
            </a:r>
            <a:r>
              <a:rPr lang="en-US" dirty="0"/>
              <a:t> (see -logy).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653D9-8F39-4761-9F8C-D527CE3E3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1610s, "a discourse or treatise on an art or the arts," from Greek </a:t>
            </a:r>
            <a:r>
              <a:rPr lang="en-US" dirty="0" err="1"/>
              <a:t>tekhnologia</a:t>
            </a:r>
            <a:r>
              <a:rPr lang="en-US" dirty="0"/>
              <a:t> "systematic treatment of an art, craft, or technique," originally referring to grammar, from </a:t>
            </a:r>
            <a:r>
              <a:rPr lang="en-US" dirty="0" err="1"/>
              <a:t>tekhno</a:t>
            </a:r>
            <a:r>
              <a:rPr lang="en-US" dirty="0"/>
              <a:t>-, combining form of </a:t>
            </a:r>
            <a:r>
              <a:rPr lang="en-US" dirty="0" err="1"/>
              <a:t>tekhnē</a:t>
            </a:r>
            <a:r>
              <a:rPr lang="en-US" dirty="0"/>
              <a:t> "art, skill, craft in work; method, system, an art, a system or method of making or doing," from PIE *</a:t>
            </a:r>
            <a:r>
              <a:rPr lang="en-US" dirty="0" err="1"/>
              <a:t>teks-na</a:t>
            </a:r>
            <a:r>
              <a:rPr lang="en-US" dirty="0"/>
              <a:t>- "craft" (of weaving or fabricating), from suffixed form of root </a:t>
            </a:r>
            <a:r>
              <a:rPr lang="en-US" dirty="0">
                <a:hlinkClick r:id="rId3" tooltip="Etymology, meaning and definition of *teks- "/>
              </a:rPr>
              <a:t>*</a:t>
            </a:r>
            <a:r>
              <a:rPr lang="en-US" dirty="0" err="1">
                <a:hlinkClick r:id="rId3" tooltip="Etymology, meaning and definition of *teks- "/>
              </a:rPr>
              <a:t>teks</a:t>
            </a:r>
            <a:r>
              <a:rPr lang="en-US" dirty="0">
                <a:hlinkClick r:id="rId3" tooltip="Etymology, meaning and definition of *teks- "/>
              </a:rPr>
              <a:t>-</a:t>
            </a:r>
            <a:r>
              <a:rPr lang="en-US" dirty="0"/>
              <a:t> "to weave," also "to fabricate." For ending, see </a:t>
            </a:r>
            <a:r>
              <a:rPr lang="en-US" dirty="0">
                <a:hlinkClick r:id="rId4" tooltip="Etymology, meaning and definition of -logy "/>
              </a:rPr>
              <a:t>-logy</a:t>
            </a:r>
            <a:r>
              <a:rPr lang="en-US" dirty="0"/>
              <a:t>.</a:t>
            </a:r>
          </a:p>
          <a:p>
            <a:r>
              <a:rPr lang="en-US" dirty="0"/>
              <a:t>The meaning "study of mechanical and industrial arts" (Century Dictionary, 1895, gives as example "spinning, metal-working, or brewing") is recorded by 1859. High technology attested from 1964; short form high-tech is from 1972.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653D9-8F39-4761-9F8C-D527CE3E3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1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133" y="3108878"/>
            <a:ext cx="7772400" cy="990601"/>
          </a:xfrm>
        </p:spPr>
        <p:txBody>
          <a:bodyPr anchor="b"/>
          <a:lstStyle>
            <a:lvl1pPr algn="ctr" rtl="1">
              <a:defRPr sz="6000" b="1" baseline="0">
                <a:solidFill>
                  <a:srgbClr val="C00000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مبحث در اینجا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4279373"/>
            <a:ext cx="6858000" cy="601706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English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8800" y="6231469"/>
            <a:ext cx="5638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0000FF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http://courses.fouladi.ir/cyber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41" y="676656"/>
            <a:ext cx="697181" cy="69579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390900" y="2480205"/>
            <a:ext cx="2362200" cy="448778"/>
          </a:xfrm>
        </p:spPr>
        <p:txBody>
          <a:bodyPr>
            <a:noAutofit/>
          </a:bodyPr>
          <a:lstStyle>
            <a:lvl1pPr marL="0" indent="0" algn="ctr" rtl="1">
              <a:buNone/>
              <a:defRPr sz="3000" b="1" baseline="0">
                <a:effectLst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درس 1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97" y="199700"/>
            <a:ext cx="1227270" cy="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D40813-2075-4EBF-8559-800E078C52A5}"/>
              </a:ext>
            </a:extLst>
          </p:cNvPr>
          <p:cNvSpPr txBox="1"/>
          <p:nvPr userDrawn="1"/>
        </p:nvSpPr>
        <p:spPr>
          <a:xfrm>
            <a:off x="3487552" y="1578593"/>
            <a:ext cx="207576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200" baseline="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  <a:endParaRPr lang="en-US" sz="3200" dirty="0">
              <a:solidFill>
                <a:schemeClr val="bg1"/>
              </a:solidFill>
              <a:cs typeface="Majid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ADD85-6846-44FA-9DEA-B60A43617EF2}"/>
              </a:ext>
            </a:extLst>
          </p:cNvPr>
          <p:cNvSpPr txBox="1"/>
          <p:nvPr userDrawn="1"/>
        </p:nvSpPr>
        <p:spPr>
          <a:xfrm>
            <a:off x="2489200" y="5207003"/>
            <a:ext cx="42502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Q Khoramshahr" panose="00000400000000000000" pitchFamily="50" charset="-78"/>
              </a:rPr>
              <a:t>کاظم فولادی قلعه</a:t>
            </a:r>
          </a:p>
          <a:p>
            <a:pPr algn="ctr" rtl="1"/>
            <a:r>
              <a:rPr lang="fa-IR" dirty="0">
                <a:cs typeface="Q Khoramshahr" panose="00000400000000000000" pitchFamily="50" charset="-78"/>
              </a:rPr>
              <a:t>دانشکده</a:t>
            </a:r>
            <a:r>
              <a:rPr lang="fa-IR" baseline="0" dirty="0">
                <a:cs typeface="Q Khoramshahr" panose="00000400000000000000" pitchFamily="50" charset="-78"/>
              </a:rPr>
              <a:t> مهندسی، دانشکدگان فارابی</a:t>
            </a:r>
          </a:p>
          <a:p>
            <a:pPr algn="ctr" rtl="1"/>
            <a:r>
              <a:rPr lang="fa-IR" baseline="0" dirty="0">
                <a:cs typeface="Q Khoramshahr" panose="00000400000000000000" pitchFamily="50" charset="-78"/>
              </a:rPr>
              <a:t>دانشگاه تهران</a:t>
            </a:r>
            <a:endParaRPr lang="en-US" dirty="0"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0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480" y="4857760"/>
            <a:ext cx="2328850" cy="215921"/>
          </a:xfrm>
          <a:prstGeom prst="rect">
            <a:avLst/>
          </a:prstGeom>
        </p:spPr>
        <p:txBody>
          <a:bodyPr/>
          <a:lstStyle/>
          <a:p>
            <a:fld id="{BF085C29-CEF2-48E3-9F3A-C4FCA20804E4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7432-AD9A-4BA7-9ECD-0AB42A12C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68" y="459321"/>
            <a:ext cx="8189267" cy="335493"/>
          </a:xfr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 rtl="1">
              <a:defRPr sz="2000" b="1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متن عنوان در اینجا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8" y="1377683"/>
            <a:ext cx="8189267" cy="5056985"/>
          </a:xfrm>
        </p:spPr>
        <p:txBody>
          <a:bodyPr/>
          <a:lstStyle>
            <a:lvl1pPr algn="r" rtl="1">
              <a:defRPr>
                <a:cs typeface="Q Khoramshahr" panose="00000400000000000000" pitchFamily="50" charset="-78"/>
              </a:defRPr>
            </a:lvl1pPr>
            <a:lvl2pPr algn="r" rtl="1">
              <a:defRPr>
                <a:cs typeface="Q Khoramshahr" panose="00000400000000000000" pitchFamily="50" charset="-78"/>
              </a:defRPr>
            </a:lvl2pPr>
            <a:lvl3pPr algn="r" rtl="1">
              <a:defRPr>
                <a:cs typeface="Q Khoramshahr" panose="00000400000000000000" pitchFamily="50" charset="-78"/>
              </a:defRPr>
            </a:lvl3pPr>
            <a:lvl4pPr algn="r" rtl="1">
              <a:defRPr>
                <a:cs typeface="Q Khoramshahr" panose="00000400000000000000" pitchFamily="50" charset="-78"/>
              </a:defRPr>
            </a:lvl4pPr>
            <a:lvl5pPr algn="r" rtl="1">
              <a:defRPr>
                <a:cs typeface="Q Khoramshahr" panose="00000400000000000000" pitchFamily="50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527800"/>
            <a:ext cx="3086100" cy="193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7368" y="1112572"/>
            <a:ext cx="8189267" cy="205060"/>
          </a:xfrm>
        </p:spPr>
        <p:txBody>
          <a:bodyPr lIns="0">
            <a:noAutofit/>
          </a:bodyPr>
          <a:lstStyle>
            <a:lvl1pPr marL="0" indent="0">
              <a:buNone/>
              <a:defRPr sz="1600" b="0" i="0" u="sng" cap="small" baseline="0">
                <a:solidFill>
                  <a:srgbClr val="0000FF"/>
                </a:solidFill>
                <a:latin typeface="Times New Roman" panose="02020603050405020304" pitchFamily="18" charset="0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/>
              <a:t>English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368" y="849314"/>
            <a:ext cx="8189267" cy="265110"/>
          </a:xfrm>
        </p:spPr>
        <p:txBody>
          <a:bodyPr tIns="18000">
            <a:noAutofit/>
          </a:bodyPr>
          <a:lstStyle>
            <a:lvl1pPr marL="0" indent="0" algn="ctr" rtl="1">
              <a:buNone/>
              <a:defRPr sz="1600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زیرعنوان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7368" y="823388"/>
            <a:ext cx="81892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4607" y="152358"/>
            <a:ext cx="604248" cy="221018"/>
          </a:xfrm>
          <a:prstGeom prst="rect">
            <a:avLst/>
          </a:prstGeom>
          <a:gradFill>
            <a:gsLst>
              <a:gs pos="99115">
                <a:srgbClr val="92D050"/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-1475643" y="4512395"/>
            <a:ext cx="3330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 baseline="0" dirty="0">
                <a:solidFill>
                  <a:srgbClr val="04A1E3"/>
                </a:solidFill>
                <a:latin typeface="HelveticaNeueLT Arabic 55 Roman" panose="020B0604020202020204" pitchFamily="34" charset="-78"/>
                <a:cs typeface="Q Khoramshahr" panose="00000400000000000000" pitchFamily="50" charset="-78"/>
              </a:rPr>
              <a:t>    |    آزمایشگاه پژوهشی فضای سایبر</a:t>
            </a:r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Cyberspace Research Lab.</a:t>
            </a:r>
            <a:endParaRPr lang="en-US" sz="800" dirty="0">
              <a:solidFill>
                <a:srgbClr val="04A1E3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45958-EDE4-4C29-9CA1-F39BE0175EA9}"/>
              </a:ext>
            </a:extLst>
          </p:cNvPr>
          <p:cNvSpPr txBox="1"/>
          <p:nvPr userDrawn="1"/>
        </p:nvSpPr>
        <p:spPr>
          <a:xfrm>
            <a:off x="540641" y="6512391"/>
            <a:ext cx="13380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rgbClr val="04A1E3"/>
                </a:solidFill>
                <a:latin typeface="Consolas" panose="020B0609020204030204" pitchFamily="49" charset="0"/>
                <a:cs typeface="Helvetica World" panose="020B0500040000020004" pitchFamily="34" charset="0"/>
              </a:rPr>
              <a:t>http://cysp.ut.ac.ir</a:t>
            </a:r>
            <a:endParaRPr lang="en-US" sz="700" dirty="0">
              <a:solidFill>
                <a:srgbClr val="04A1E3"/>
              </a:solidFill>
              <a:latin typeface="Consolas" panose="020B0609020204030204" pitchFamily="49" charset="0"/>
              <a:cs typeface="Helvetica World" panose="020B0500040000020004" pitchFamily="34" charset="0"/>
            </a:endParaRP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6EC847EB-A54C-44A2-956F-748036A02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3827" y="164073"/>
            <a:ext cx="1693863" cy="197591"/>
          </a:xfrm>
          <a:gradFill>
            <a:gsLst>
              <a:gs pos="100000">
                <a:srgbClr val="00B050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</p:spPr>
        <p:txBody>
          <a:bodyPr tIns="36000" bIns="0">
            <a:noAutofit/>
          </a:bodyPr>
          <a:lstStyle>
            <a:lvl1pPr marL="0" indent="0" algn="r" rtl="1">
              <a:lnSpc>
                <a:spcPct val="75000"/>
              </a:lnSpc>
              <a:buNone/>
              <a:defRPr sz="1200" baseline="0">
                <a:solidFill>
                  <a:schemeClr val="tx1"/>
                </a:solidFill>
                <a:effectLst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دکترین جامع فضای سایبر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9E5A88B-532B-4830-B69D-DEF87E4E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2" y="6224479"/>
            <a:ext cx="498207" cy="4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67" y="459318"/>
            <a:ext cx="8189266" cy="335493"/>
          </a:xfr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 rtl="1">
              <a:defRPr sz="2000" b="1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متن عنوان در اینجا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7" y="1377682"/>
            <a:ext cx="8189266" cy="5056985"/>
          </a:xfrm>
        </p:spPr>
        <p:txBody>
          <a:bodyPr/>
          <a:lstStyle>
            <a:lvl1pPr algn="r" rtl="1">
              <a:defRPr>
                <a:cs typeface="Q Khoramshahr" panose="00000400000000000000" pitchFamily="50" charset="-78"/>
              </a:defRPr>
            </a:lvl1pPr>
            <a:lvl2pPr algn="r" rtl="1">
              <a:defRPr>
                <a:cs typeface="Q Khoramshahr" panose="00000400000000000000" pitchFamily="50" charset="-78"/>
              </a:defRPr>
            </a:lvl2pPr>
            <a:lvl3pPr algn="r" rtl="1">
              <a:defRPr>
                <a:cs typeface="Q Khoramshahr" panose="00000400000000000000" pitchFamily="50" charset="-78"/>
              </a:defRPr>
            </a:lvl3pPr>
            <a:lvl4pPr algn="r" rtl="1">
              <a:defRPr>
                <a:cs typeface="Q Khoramshahr" panose="00000400000000000000" pitchFamily="50" charset="-78"/>
              </a:defRPr>
            </a:lvl4pPr>
            <a:lvl5pPr algn="r" rtl="1">
              <a:defRPr>
                <a:cs typeface="Q Khoramshahr" panose="00000400000000000000" pitchFamily="50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27800"/>
            <a:ext cx="3086100" cy="193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7367" y="1112572"/>
            <a:ext cx="8189266" cy="205060"/>
          </a:xfrm>
        </p:spPr>
        <p:txBody>
          <a:bodyPr lIns="0">
            <a:noAutofit/>
          </a:bodyPr>
          <a:lstStyle>
            <a:lvl1pPr marL="0" indent="0">
              <a:buNone/>
              <a:defRPr sz="1600" b="0" i="0" u="sng" cap="small" baseline="0">
                <a:solidFill>
                  <a:srgbClr val="0000FF"/>
                </a:solidFill>
                <a:latin typeface="Times New Roman" panose="02020603050405020304" pitchFamily="18" charset="0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/>
              <a:t>English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367" y="849314"/>
            <a:ext cx="8189266" cy="265110"/>
          </a:xfrm>
        </p:spPr>
        <p:txBody>
          <a:bodyPr tIns="18000">
            <a:noAutofit/>
          </a:bodyPr>
          <a:lstStyle>
            <a:lvl1pPr marL="0" indent="0" algn="ctr" rtl="1">
              <a:buNone/>
              <a:defRPr sz="1600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زیرعنوان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7367" y="823388"/>
            <a:ext cx="81892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4607" y="185914"/>
            <a:ext cx="604249" cy="221018"/>
          </a:xfrm>
          <a:prstGeom prst="rect">
            <a:avLst/>
          </a:prstGeom>
          <a:gradFill>
            <a:gsLst>
              <a:gs pos="99115">
                <a:srgbClr val="92D050"/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7" y="6315016"/>
            <a:ext cx="472004" cy="48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5FF3AE-E578-4E16-B0BD-74B831786666}"/>
              </a:ext>
            </a:extLst>
          </p:cNvPr>
          <p:cNvSpPr/>
          <p:nvPr userDrawn="1"/>
        </p:nvSpPr>
        <p:spPr>
          <a:xfrm>
            <a:off x="8007409" y="186267"/>
            <a:ext cx="948209" cy="22913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r"/>
            <a:r>
              <a:rPr lang="fa-IR" sz="1200" dirty="0">
                <a:latin typeface="Qadi Linotype" panose="02000000000000000000" pitchFamily="2" charset="-78"/>
                <a:cs typeface="Q Almas" pitchFamily="50" charset="-78"/>
              </a:rPr>
              <a:t> فضای</a:t>
            </a:r>
            <a:r>
              <a:rPr lang="fa-IR" sz="1200" baseline="0" dirty="0">
                <a:latin typeface="Qadi Linotype" panose="02000000000000000000" pitchFamily="2" charset="-78"/>
                <a:cs typeface="Q Almas" pitchFamily="50" charset="-78"/>
              </a:rPr>
              <a:t> سایبر</a:t>
            </a:r>
            <a:endParaRPr lang="en-US" sz="1200" dirty="0">
              <a:latin typeface="Qadi Linotype" panose="02000000000000000000" pitchFamily="2" charset="-78"/>
              <a:cs typeface="Q Almas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EC2F9-7CA3-4047-BAB3-5562B2ACC66F}"/>
              </a:ext>
            </a:extLst>
          </p:cNvPr>
          <p:cNvSpPr txBox="1"/>
          <p:nvPr userDrawn="1"/>
        </p:nvSpPr>
        <p:spPr>
          <a:xfrm rot="16200000">
            <a:off x="-1210139" y="4887532"/>
            <a:ext cx="2709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Prepared by Kazim Fouladi   |   Fall 2023  |  </a:t>
            </a:r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4</a:t>
            </a:r>
            <a:r>
              <a:rPr lang="en-US" sz="800" baseline="300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th</a:t>
            </a:r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 Edition</a:t>
            </a:r>
            <a:endParaRPr lang="en-US" sz="800" dirty="0">
              <a:solidFill>
                <a:srgbClr val="04A1E3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6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13895" y="0"/>
            <a:ext cx="255735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88027" y="175921"/>
            <a:ext cx="240908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473676" y="904875"/>
            <a:ext cx="2237789" cy="320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sz="1200" dirty="0">
                <a:cs typeface="Q Khoramshahr" panose="00000400000000000000" pitchFamily="50" charset="-78"/>
              </a:rPr>
              <a:t>عنوان مجموعه در اینجا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73676" y="1828801"/>
            <a:ext cx="2237789" cy="816746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Z Mitra" panose="00000400000000000000" pitchFamily="2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73676" y="3453414"/>
            <a:ext cx="2237789" cy="243248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7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4196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4818"/>
            <a:ext cx="7886700" cy="4946400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749872" y="6560514"/>
            <a:ext cx="5644256" cy="166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14869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600028"/>
            <a:ext cx="8284047" cy="33456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83826" y="168676"/>
            <a:ext cx="1693862" cy="197591"/>
          </a:xfr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5000"/>
                  <a:lumOff val="95000"/>
                </a:schemeClr>
              </a:gs>
            </a:gsLst>
            <a:lin ang="0" scaled="0"/>
          </a:gradFill>
        </p:spPr>
        <p:txBody>
          <a:bodyPr tIns="36000" bIns="0">
            <a:noAutofit/>
          </a:bodyPr>
          <a:lstStyle>
            <a:lvl1pPr marL="0" indent="0" algn="r" rtl="1">
              <a:lnSpc>
                <a:spcPct val="75000"/>
              </a:lnSpc>
              <a:buNone/>
              <a:defRPr sz="1200" baseline="0">
                <a:effectLst>
                  <a:glow rad="127000">
                    <a:schemeClr val="bg1"/>
                  </a:glow>
                </a:effectLst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عنوان مبحث</a:t>
            </a:r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66312" y="157162"/>
            <a:ext cx="604249" cy="221018"/>
          </a:xfrm>
          <a:prstGeom prst="rect">
            <a:avLst/>
          </a:prstGeom>
          <a:gradFill>
            <a:gsLst>
              <a:gs pos="99115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0584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22277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5012968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423988" y="6498867"/>
            <a:ext cx="6326981" cy="1861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742950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083" y="292720"/>
            <a:ext cx="8284047" cy="3345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528109"/>
            <a:ext cx="8284047" cy="3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59832" y="116632"/>
            <a:ext cx="3024336" cy="6021288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9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  <a:cs typeface="Yagut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6208" y="260648"/>
            <a:ext cx="2751584" cy="293117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cs typeface="Yagut" pitchFamily="2" charset="-78"/>
              </a:defRPr>
            </a:lvl1pPr>
          </a:lstStyle>
          <a:p>
            <a:pPr algn="ctr"/>
            <a:r>
              <a:rPr lang="fa-IR" dirty="0">
                <a:solidFill>
                  <a:prstClr val="white"/>
                </a:solidFill>
              </a:rPr>
              <a:t>عنوان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1860" y="908720"/>
            <a:ext cx="2520280" cy="936104"/>
          </a:xfrm>
        </p:spPr>
        <p:txBody>
          <a:bodyPr/>
          <a:lstStyle>
            <a:lvl1pPr algn="ctr">
              <a:defRPr>
                <a:cs typeface="Yagut" pitchFamily="2" charset="-78"/>
              </a:defRPr>
            </a:lvl1pPr>
          </a:lstStyle>
          <a:p>
            <a:r>
              <a:rPr lang="en-US" dirty="0"/>
              <a:t>1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6688" y="2060849"/>
            <a:ext cx="2530624" cy="3888432"/>
          </a:xfrm>
        </p:spPr>
        <p:txBody>
          <a:bodyPr>
            <a:normAutofit/>
          </a:bodyPr>
          <a:lstStyle>
            <a:lvl1pPr algn="ctr">
              <a:buNone/>
              <a:defRPr sz="5400" b="1">
                <a:latin typeface="XB Niloofar" pitchFamily="2" charset="-78"/>
                <a:cs typeface="Q Khoramshahr" panose="00000400000000000000" pitchFamily="50" charset="-78"/>
              </a:defRPr>
            </a:lvl1pPr>
            <a:lvl2pPr>
              <a:defRPr>
                <a:latin typeface="XB Niloofar" pitchFamily="2" charset="-78"/>
                <a:cs typeface="XB Niloofar" pitchFamily="2" charset="-78"/>
              </a:defRPr>
            </a:lvl2pPr>
            <a:lvl3pPr>
              <a:defRPr>
                <a:latin typeface="XB Niloofar" pitchFamily="2" charset="-78"/>
                <a:cs typeface="XB Niloofar" pitchFamily="2" charset="-78"/>
              </a:defRPr>
            </a:lvl3pPr>
            <a:lvl4pPr>
              <a:defRPr>
                <a:latin typeface="XB Niloofar" pitchFamily="2" charset="-78"/>
                <a:cs typeface="XB Niloofar" pitchFamily="2" charset="-78"/>
              </a:defRPr>
            </a:lvl4pPr>
            <a:lvl5pPr marL="0" indent="0">
              <a:defRPr>
                <a:latin typeface="XB Niloofar" pitchFamily="2" charset="-78"/>
                <a:cs typeface="XB Niloofar" pitchFamily="2" charset="-78"/>
              </a:defRPr>
            </a:lvl5pPr>
          </a:lstStyle>
          <a:p>
            <a:pPr lvl="0"/>
            <a:r>
              <a:rPr lang="fa-IR" dirty="0"/>
              <a:t>محور</a:t>
            </a:r>
          </a:p>
        </p:txBody>
      </p:sp>
    </p:spTree>
    <p:extLst>
      <p:ext uri="{BB962C8B-B14F-4D97-AF65-F5344CB8AC3E}">
        <p14:creationId xmlns:p14="http://schemas.microsoft.com/office/powerpoint/2010/main" val="40136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1" r:id="rId4"/>
    <p:sldLayoutId id="2147483662" r:id="rId5"/>
    <p:sldLayoutId id="2147483672" r:id="rId6"/>
    <p:sldLayoutId id="214748367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4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fa-IR" dirty="0"/>
              <a:t>فضای سایبر و ماشین‌ها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Cyberspace and Machines</a:t>
            </a:r>
            <a:endParaRPr lang="fa-I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/>
              <a:t>جلسه 20</a:t>
            </a:r>
          </a:p>
        </p:txBody>
      </p:sp>
    </p:spTree>
    <p:extLst>
      <p:ext uri="{BB962C8B-B14F-4D97-AF65-F5344CB8AC3E}">
        <p14:creationId xmlns:p14="http://schemas.microsoft.com/office/powerpoint/2010/main" val="211338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90E41-7413-4CA3-896C-41B4A0745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48" y="0"/>
            <a:ext cx="4912904" cy="68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تکنولوژی در درخت فلسفه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تخنه (تکنیک): میوه‌ی درخت فلسفه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89159-71D2-4AE4-8DB8-1C3E4113C5AD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2CA4D-81AB-4C7E-A101-919ED892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18612" r="15433" b="14722"/>
          <a:stretch/>
        </p:blipFill>
        <p:spPr>
          <a:xfrm>
            <a:off x="2714625" y="1317632"/>
            <a:ext cx="3714750" cy="50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A6949A-609E-477F-AC79-D7C8CC485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738187"/>
            <a:ext cx="326707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تکنولوژی در دیدگاه «دان مک‌کلوی»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0C4C77-F1B4-45AC-BA58-8C0E71A83E2C}"/>
              </a:ext>
            </a:extLst>
          </p:cNvPr>
          <p:cNvGrpSpPr/>
          <p:nvPr/>
        </p:nvGrpSpPr>
        <p:grpSpPr>
          <a:xfrm>
            <a:off x="551413" y="2154180"/>
            <a:ext cx="8041175" cy="3431802"/>
            <a:chOff x="469207" y="1744605"/>
            <a:chExt cx="8041175" cy="343180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2643D868-654C-499E-9248-78AF03C3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991" y="1744605"/>
              <a:ext cx="1664391" cy="3431801"/>
            </a:xfrm>
            <a:prstGeom prst="bevel">
              <a:avLst>
                <a:gd name="adj" fmla="val 4242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تکنولوژی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Technology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BAF01B5D-4DFC-4211-A852-E69736E63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1744606"/>
              <a:ext cx="3695701" cy="717176"/>
            </a:xfrm>
            <a:prstGeom prst="bevel">
              <a:avLst>
                <a:gd name="adj" fmla="val 595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گسترش‌دهنده‌ی ماهیچه‌های انسان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Extends Man's Muscles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398E6E0F-026D-4BD3-9358-FC6E3D89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799" y="2649481"/>
              <a:ext cx="3695701" cy="717176"/>
            </a:xfrm>
            <a:prstGeom prst="bevel">
              <a:avLst>
                <a:gd name="adj" fmla="val 595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گسترش‌دهنده‌ی حواس و ارتباطات انسان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Extends Man's Senses and Communication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4667285E-19EF-4BD8-8176-594CC9F64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798" y="3554356"/>
              <a:ext cx="3695701" cy="717176"/>
            </a:xfrm>
            <a:prstGeom prst="bevel">
              <a:avLst>
                <a:gd name="adj" fmla="val 595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گسترش‌دهنده‌ی کنترل انسان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Extends Man's Control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B7C2F994-A8FE-45CE-8F10-10B27D22C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797" y="4459231"/>
              <a:ext cx="3695701" cy="717176"/>
            </a:xfrm>
            <a:prstGeom prst="bevel">
              <a:avLst>
                <a:gd name="adj" fmla="val 595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گسترش‌دهنده‌ی مغز انسان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Extends Man's Brain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5CE19D6-A514-4508-96D8-CB602E06221A}"/>
                </a:ext>
              </a:extLst>
            </p:cNvPr>
            <p:cNvCxnSpPr/>
            <p:nvPr/>
          </p:nvCxnSpPr>
          <p:spPr>
            <a:xfrm flipH="1">
              <a:off x="6286498" y="2114550"/>
              <a:ext cx="559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317D4E-08AD-47C2-BC6B-5AE71B197841}"/>
                </a:ext>
              </a:extLst>
            </p:cNvPr>
            <p:cNvCxnSpPr/>
            <p:nvPr/>
          </p:nvCxnSpPr>
          <p:spPr>
            <a:xfrm flipH="1">
              <a:off x="6286498" y="3000375"/>
              <a:ext cx="559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061D4D-37A7-406C-A4D9-EB222F0E0DFA}"/>
                </a:ext>
              </a:extLst>
            </p:cNvPr>
            <p:cNvCxnSpPr/>
            <p:nvPr/>
          </p:nvCxnSpPr>
          <p:spPr>
            <a:xfrm flipH="1">
              <a:off x="6286498" y="3905250"/>
              <a:ext cx="559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6066DAE-7553-482F-9C2D-2ACADBB33106}"/>
                </a:ext>
              </a:extLst>
            </p:cNvPr>
            <p:cNvCxnSpPr/>
            <p:nvPr/>
          </p:nvCxnSpPr>
          <p:spPr>
            <a:xfrm flipH="1">
              <a:off x="6286498" y="4800600"/>
              <a:ext cx="559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EE514A0A-3AD4-4561-9CDE-BF410E11B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12" y="1755962"/>
              <a:ext cx="1664392" cy="705816"/>
            </a:xfrm>
            <a:prstGeom prst="bevel">
              <a:avLst>
                <a:gd name="adj" fmla="val 5959"/>
              </a:avLst>
            </a:prstGeom>
            <a:solidFill>
              <a:srgbClr val="FFCCFF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توان کنش</a:t>
              </a:r>
              <a:endParaRPr kumimoji="0" lang="fa-IR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E074B7-21E7-403B-89AC-B0C348CF80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599" y="2114550"/>
              <a:ext cx="4571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3FC97599-4DA2-44BA-AC39-92DF9A937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12" y="2647467"/>
              <a:ext cx="1664392" cy="705816"/>
            </a:xfrm>
            <a:prstGeom prst="bevel">
              <a:avLst>
                <a:gd name="adj" fmla="val 5959"/>
              </a:avLst>
            </a:prstGeom>
            <a:solidFill>
              <a:srgbClr val="FFCCFF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توان ارتباطات</a:t>
              </a:r>
              <a:endParaRPr kumimoji="0" lang="fa-IR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EC976A4-2C50-4AAC-A606-B4DE968F2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599" y="3006055"/>
              <a:ext cx="4571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4721EA05-36DA-40B8-A8B8-31998A90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07" y="3549264"/>
              <a:ext cx="1664392" cy="705816"/>
            </a:xfrm>
            <a:prstGeom prst="bevel">
              <a:avLst>
                <a:gd name="adj" fmla="val 5959"/>
              </a:avLst>
            </a:prstGeom>
            <a:solidFill>
              <a:srgbClr val="FFCCFF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توان کنترل</a:t>
              </a:r>
              <a:endParaRPr kumimoji="0" lang="fa-IR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42B77C4-E7AD-494B-A710-1D6D55C660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594" y="3907852"/>
              <a:ext cx="4571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01CB785-CD97-4745-B3A9-0605A1D1D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12" y="4459231"/>
              <a:ext cx="1664392" cy="705816"/>
            </a:xfrm>
            <a:prstGeom prst="bevel">
              <a:avLst>
                <a:gd name="adj" fmla="val 5959"/>
              </a:avLst>
            </a:prstGeom>
            <a:solidFill>
              <a:srgbClr val="FFCCFF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توان محاسبات</a:t>
              </a:r>
              <a:endParaRPr kumimoji="0" lang="fa-IR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70DA47-49CA-4DC7-8D72-D25FBDA90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599" y="4817819"/>
              <a:ext cx="4571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14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F3AB-809F-4620-99F4-1C7B047A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نقش تکنولوژی در فضای سایبر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08E5A-BF95-400A-92C5-77610864C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ACC9B-2A96-45DB-9BEE-03D74CA3C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AC1A8F5F-3C41-4814-AD32-03A9424F3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218" y="2062167"/>
            <a:ext cx="6657564" cy="399615"/>
          </a:xfrm>
          <a:prstGeom prst="bevel">
            <a:avLst>
              <a:gd name="adj" fmla="val 11943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 err="1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مؤلفه‌های</a:t>
            </a: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 زیرساختی فضای سایبر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191B150-F720-4C98-89B8-8E4AF300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218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محاسبات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Computation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1B24235F-1885-40B2-834D-09912977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609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ارتباطات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Communication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DDF3C53-B851-4979-8749-536929863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کنترل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Control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851853C-E0DB-4B7F-BDE8-00B6AF09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391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اطلاعات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Information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D7B59B7D-90B2-4C53-91D5-CC164864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218" y="3178958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پردازش اطلاعات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7900A666-BED8-452C-9A78-6AAA509E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608" y="3175359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انتقال اطلاعات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16837A02-BE27-4B9D-8FB4-F289C12E2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8" y="3171760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تغذیه‌ اطلاعات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FA700D7D-4836-4C0E-8FF0-2A3F105A8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388" y="3168161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محتوا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26EBF24E-890F-4CAC-B3B9-699A2171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48" y="4017158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تکنولوژی محاسبات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44235F5F-3F76-4F69-ABE6-0992D3AD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38" y="4013559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تکنولوژی ارتباطات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AF27707C-6A63-49B7-AE57-13AFA4B43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128" y="4009960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تکنولوژی کنترل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BF7EC33D-EF81-4184-855B-0A35F18C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518" y="4006361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تکنولوژی اطلاعات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79511F-245D-449B-96CC-0ED4D707D5F5}"/>
              </a:ext>
            </a:extLst>
          </p:cNvPr>
          <p:cNvCxnSpPr>
            <a:cxnSpLocks/>
            <a:stCxn id="18" idx="6"/>
          </p:cNvCxnSpPr>
          <p:nvPr/>
        </p:nvCxnSpPr>
        <p:spPr>
          <a:xfrm flipH="1" flipV="1">
            <a:off x="7064342" y="3567777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6A8A37-5808-4ADE-B61D-6E1F573FFE37}"/>
              </a:ext>
            </a:extLst>
          </p:cNvPr>
          <p:cNvCxnSpPr>
            <a:cxnSpLocks/>
          </p:cNvCxnSpPr>
          <p:nvPr/>
        </p:nvCxnSpPr>
        <p:spPr>
          <a:xfrm flipH="1" flipV="1">
            <a:off x="5395710" y="3567776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AC9BD6-8556-41D6-8945-B35A3655EEDC}"/>
              </a:ext>
            </a:extLst>
          </p:cNvPr>
          <p:cNvCxnSpPr>
            <a:cxnSpLocks/>
          </p:cNvCxnSpPr>
          <p:nvPr/>
        </p:nvCxnSpPr>
        <p:spPr>
          <a:xfrm flipH="1" flipV="1">
            <a:off x="3727078" y="3567775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E14F5C-C81F-40B4-9D98-CC8ADE19A46F}"/>
              </a:ext>
            </a:extLst>
          </p:cNvPr>
          <p:cNvCxnSpPr>
            <a:cxnSpLocks/>
          </p:cNvCxnSpPr>
          <p:nvPr/>
        </p:nvCxnSpPr>
        <p:spPr>
          <a:xfrm flipH="1" flipV="1">
            <a:off x="2058446" y="3567774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5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گسترش فضای سایبر در امتداد زمان با توسعه‌ی تکنولوژی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52EC3E-EB1A-4C1B-8AC2-FE5988E95AA7}"/>
              </a:ext>
            </a:extLst>
          </p:cNvPr>
          <p:cNvGrpSpPr/>
          <p:nvPr/>
        </p:nvGrpSpPr>
        <p:grpSpPr>
          <a:xfrm>
            <a:off x="84707" y="2471246"/>
            <a:ext cx="8574537" cy="2186480"/>
            <a:chOff x="477368" y="2033096"/>
            <a:chExt cx="8574537" cy="21864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5BA30A-F3A3-4465-B446-4DB84BC1ADAC}"/>
                </a:ext>
              </a:extLst>
            </p:cNvPr>
            <p:cNvGrpSpPr/>
            <p:nvPr/>
          </p:nvGrpSpPr>
          <p:grpSpPr>
            <a:xfrm>
              <a:off x="6865425" y="2033096"/>
              <a:ext cx="2186480" cy="2186480"/>
              <a:chOff x="5782791" y="1970690"/>
              <a:chExt cx="3001359" cy="300135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2D75B24-9D96-49DC-A597-AA323BEF146A}"/>
                  </a:ext>
                </a:extLst>
              </p:cNvPr>
              <p:cNvSpPr/>
              <p:nvPr/>
            </p:nvSpPr>
            <p:spPr>
              <a:xfrm>
                <a:off x="5782791" y="1970690"/>
                <a:ext cx="3001359" cy="3001359"/>
              </a:xfrm>
              <a:prstGeom prst="ellipse">
                <a:avLst/>
              </a:prstGeom>
              <a:gradFill flip="none" rotWithShape="1">
                <a:gsLst>
                  <a:gs pos="31000">
                    <a:srgbClr val="379D13"/>
                  </a:gs>
                  <a:gs pos="72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64361D4-55D4-4EE5-89DF-A86FEEADBD6D}"/>
                  </a:ext>
                </a:extLst>
              </p:cNvPr>
              <p:cNvSpPr/>
              <p:nvPr/>
            </p:nvSpPr>
            <p:spPr>
              <a:xfrm>
                <a:off x="6520978" y="2708877"/>
                <a:ext cx="1524984" cy="15249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1400" b="1" dirty="0">
                    <a:solidFill>
                      <a:schemeClr val="tx1"/>
                    </a:solidFill>
                    <a:cs typeface="Z Mitra" panose="00000400000000000000" pitchFamily="2" charset="-78"/>
                  </a:rPr>
                  <a:t>فضای فیزیکی</a:t>
                </a:r>
                <a:endParaRPr lang="en-US" sz="1400" b="1" dirty="0">
                  <a:solidFill>
                    <a:schemeClr val="tx1"/>
                  </a:solidFill>
                  <a:cs typeface="Z Mitra" panose="00000400000000000000" pitchFamily="2" charset="-78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70CFC5-0D22-426F-91C0-9D634112256C}"/>
                </a:ext>
              </a:extLst>
            </p:cNvPr>
            <p:cNvGrpSpPr/>
            <p:nvPr/>
          </p:nvGrpSpPr>
          <p:grpSpPr>
            <a:xfrm>
              <a:off x="477368" y="2033096"/>
              <a:ext cx="2186480" cy="2186480"/>
              <a:chOff x="5782791" y="1970690"/>
              <a:chExt cx="3001359" cy="300135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49B20A2-43A3-40BC-BFBD-FDA8946B03A0}"/>
                  </a:ext>
                </a:extLst>
              </p:cNvPr>
              <p:cNvSpPr/>
              <p:nvPr/>
            </p:nvSpPr>
            <p:spPr>
              <a:xfrm>
                <a:off x="5782791" y="1970690"/>
                <a:ext cx="3001359" cy="3001359"/>
              </a:xfrm>
              <a:prstGeom prst="ellipse">
                <a:avLst/>
              </a:prstGeom>
              <a:gradFill flip="none" rotWithShape="1">
                <a:gsLst>
                  <a:gs pos="31000">
                    <a:srgbClr val="379D13"/>
                  </a:gs>
                  <a:gs pos="41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C802B3D-D18F-480D-9F37-2991ACF02537}"/>
                  </a:ext>
                </a:extLst>
              </p:cNvPr>
              <p:cNvSpPr/>
              <p:nvPr/>
            </p:nvSpPr>
            <p:spPr>
              <a:xfrm>
                <a:off x="6520978" y="2708877"/>
                <a:ext cx="1524984" cy="15249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1400" b="1" dirty="0">
                    <a:solidFill>
                      <a:schemeClr val="tx1"/>
                    </a:solidFill>
                    <a:cs typeface="Z Mitra" panose="00000400000000000000" pitchFamily="2" charset="-78"/>
                  </a:rPr>
                  <a:t>فضای فیزیکی</a:t>
                </a:r>
                <a:endParaRPr lang="en-US" sz="1400" b="1" dirty="0">
                  <a:solidFill>
                    <a:schemeClr val="tx1"/>
                  </a:solidFill>
                  <a:cs typeface="Z Mitra" panose="00000400000000000000" pitchFamily="2" charset="-78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A5DB24-BB31-4DBA-AD78-BB9835F63737}"/>
                </a:ext>
              </a:extLst>
            </p:cNvPr>
            <p:cNvGrpSpPr/>
            <p:nvPr/>
          </p:nvGrpSpPr>
          <p:grpSpPr>
            <a:xfrm>
              <a:off x="2273345" y="2033096"/>
              <a:ext cx="2186480" cy="2186480"/>
              <a:chOff x="5782791" y="1970690"/>
              <a:chExt cx="3001359" cy="3001359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5887C5B-92C9-4DAD-8C63-1DDDC75AD945}"/>
                  </a:ext>
                </a:extLst>
              </p:cNvPr>
              <p:cNvSpPr/>
              <p:nvPr/>
            </p:nvSpPr>
            <p:spPr>
              <a:xfrm>
                <a:off x="5782791" y="1970690"/>
                <a:ext cx="3001359" cy="3001359"/>
              </a:xfrm>
              <a:prstGeom prst="ellipse">
                <a:avLst/>
              </a:prstGeom>
              <a:gradFill flip="none" rotWithShape="1">
                <a:gsLst>
                  <a:gs pos="31000">
                    <a:srgbClr val="379D13"/>
                  </a:gs>
                  <a:gs pos="53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79B67C-1AC5-4EE4-A860-9BBD0C8E8640}"/>
                  </a:ext>
                </a:extLst>
              </p:cNvPr>
              <p:cNvSpPr/>
              <p:nvPr/>
            </p:nvSpPr>
            <p:spPr>
              <a:xfrm>
                <a:off x="6520978" y="2708877"/>
                <a:ext cx="1524984" cy="15249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1400" b="1" dirty="0">
                    <a:solidFill>
                      <a:schemeClr val="tx1"/>
                    </a:solidFill>
                    <a:cs typeface="Z Mitra" panose="00000400000000000000" pitchFamily="2" charset="-78"/>
                  </a:rPr>
                  <a:t>فضای فیزیکی</a:t>
                </a:r>
                <a:endParaRPr lang="en-US" sz="1400" b="1" dirty="0">
                  <a:solidFill>
                    <a:schemeClr val="tx1"/>
                  </a:solidFill>
                  <a:cs typeface="Z Mitra" panose="00000400000000000000" pitchFamily="2" charset="-78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78832D-8908-4261-A6C1-D7633A665F4D}"/>
                </a:ext>
              </a:extLst>
            </p:cNvPr>
            <p:cNvGrpSpPr/>
            <p:nvPr/>
          </p:nvGrpSpPr>
          <p:grpSpPr>
            <a:xfrm>
              <a:off x="4431272" y="2033096"/>
              <a:ext cx="2186480" cy="2186480"/>
              <a:chOff x="5782791" y="1970690"/>
              <a:chExt cx="3001359" cy="3001359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26A329C-11F5-40C3-92AF-7A08A02E0BCA}"/>
                  </a:ext>
                </a:extLst>
              </p:cNvPr>
              <p:cNvSpPr/>
              <p:nvPr/>
            </p:nvSpPr>
            <p:spPr>
              <a:xfrm>
                <a:off x="5782791" y="1970690"/>
                <a:ext cx="3001359" cy="3001359"/>
              </a:xfrm>
              <a:prstGeom prst="ellipse">
                <a:avLst/>
              </a:prstGeom>
              <a:gradFill flip="none" rotWithShape="1">
                <a:gsLst>
                  <a:gs pos="31000">
                    <a:srgbClr val="379D13"/>
                  </a:gs>
                  <a:gs pos="62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477047D-322C-42FA-BE4F-2523DE1C4F56}"/>
                  </a:ext>
                </a:extLst>
              </p:cNvPr>
              <p:cNvSpPr/>
              <p:nvPr/>
            </p:nvSpPr>
            <p:spPr>
              <a:xfrm>
                <a:off x="6520978" y="2708877"/>
                <a:ext cx="1524984" cy="15249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fa-IR" sz="1400" b="1" dirty="0">
                    <a:solidFill>
                      <a:schemeClr val="tx1"/>
                    </a:solidFill>
                    <a:cs typeface="Z Mitra" panose="00000400000000000000" pitchFamily="2" charset="-78"/>
                  </a:rPr>
                  <a:t>فضای فیزیکی</a:t>
                </a:r>
                <a:endParaRPr lang="en-US" sz="1400" b="1" dirty="0">
                  <a:solidFill>
                    <a:schemeClr val="tx1"/>
                  </a:solidFill>
                  <a:cs typeface="Z Mitra" panose="00000400000000000000" pitchFamily="2" charset="-78"/>
                </a:endParaRP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3985F3-620E-4189-91DD-E90BA7D1891C}"/>
              </a:ext>
            </a:extLst>
          </p:cNvPr>
          <p:cNvCxnSpPr/>
          <p:nvPr/>
        </p:nvCxnSpPr>
        <p:spPr>
          <a:xfrm>
            <a:off x="771525" y="5076825"/>
            <a:ext cx="752475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4021448-7CBD-4215-A34B-E3681CA484E5}"/>
              </a:ext>
            </a:extLst>
          </p:cNvPr>
          <p:cNvSpPr txBox="1"/>
          <p:nvPr/>
        </p:nvSpPr>
        <p:spPr>
          <a:xfrm>
            <a:off x="771525" y="5130866"/>
            <a:ext cx="752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b="1" dirty="0">
                <a:cs typeface="Z Mitra" panose="00000400000000000000" pitchFamily="2" charset="-78"/>
              </a:rPr>
              <a:t>توسعه‌ی تکنولوژی</a:t>
            </a:r>
            <a:endParaRPr lang="en-US" sz="1800" b="1" dirty="0">
              <a:solidFill>
                <a:schemeClr val="tx1"/>
              </a:solidFill>
              <a:cs typeface="Z Mitra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5E3358-1715-429B-BDAC-B3BB09C154A8}"/>
              </a:ext>
            </a:extLst>
          </p:cNvPr>
          <p:cNvSpPr txBox="1"/>
          <p:nvPr/>
        </p:nvSpPr>
        <p:spPr>
          <a:xfrm>
            <a:off x="7852593" y="5075236"/>
            <a:ext cx="53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cs typeface="Z Mitra" panose="00000400000000000000" pitchFamily="2" charset="-78"/>
              </a:rPr>
              <a:t>زمان</a:t>
            </a:r>
            <a:endParaRPr lang="en-US" sz="1800" dirty="0">
              <a:solidFill>
                <a:schemeClr val="tx1"/>
              </a:solidFill>
              <a:cs typeface="Z Mitra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5D2FF-7E80-4AB8-83AF-79282087C30E}"/>
              </a:ext>
            </a:extLst>
          </p:cNvPr>
          <p:cNvSpPr txBox="1"/>
          <p:nvPr/>
        </p:nvSpPr>
        <p:spPr>
          <a:xfrm>
            <a:off x="6803512" y="2601630"/>
            <a:ext cx="152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b="1" dirty="0">
                <a:cs typeface="Z Mitra" panose="00000400000000000000" pitchFamily="2" charset="-78"/>
              </a:rPr>
              <a:t>فضای سایبر</a:t>
            </a:r>
            <a:endParaRPr lang="en-US" sz="1200" b="1" dirty="0">
              <a:cs typeface="Z Mitra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F26CC0-F15A-4B16-AB68-9763678F3835}"/>
              </a:ext>
            </a:extLst>
          </p:cNvPr>
          <p:cNvSpPr txBox="1"/>
          <p:nvPr/>
        </p:nvSpPr>
        <p:spPr>
          <a:xfrm>
            <a:off x="4364176" y="2704994"/>
            <a:ext cx="152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b="1" dirty="0">
                <a:cs typeface="Z Mitra" panose="00000400000000000000" pitchFamily="2" charset="-78"/>
              </a:rPr>
              <a:t>فضای سایبر</a:t>
            </a:r>
            <a:endParaRPr lang="en-US" sz="1200" b="1" dirty="0">
              <a:cs typeface="Z Mitra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9EBC4E-58CA-46A1-9250-CA75258140ED}"/>
              </a:ext>
            </a:extLst>
          </p:cNvPr>
          <p:cNvSpPr txBox="1"/>
          <p:nvPr/>
        </p:nvSpPr>
        <p:spPr>
          <a:xfrm>
            <a:off x="2211432" y="2755890"/>
            <a:ext cx="152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b="1" dirty="0">
                <a:cs typeface="Z Mitra" panose="00000400000000000000" pitchFamily="2" charset="-78"/>
              </a:rPr>
              <a:t>فضای سایبر</a:t>
            </a:r>
            <a:endParaRPr lang="en-US" sz="1200" b="1" dirty="0">
              <a:cs typeface="Z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65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تکنولوژی: پرومته یا فرانکنشتاین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تکنولوژی تحت کنترل انسان          یا           تکنولوژی خارج از کنترل انسان؟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B250D0D5-A7AF-49E9-92C2-936E6A8F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855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4500911A-25AC-4375-9642-1E9079B40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8222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AC1F352-3280-4DC7-B1C7-B41012BF04C4}"/>
              </a:ext>
            </a:extLst>
          </p:cNvPr>
          <p:cNvSpPr/>
          <p:nvPr/>
        </p:nvSpPr>
        <p:spPr>
          <a:xfrm flipH="1">
            <a:off x="3863016" y="3449469"/>
            <a:ext cx="1335205" cy="61719"/>
          </a:xfrm>
          <a:custGeom>
            <a:avLst/>
            <a:gdLst>
              <a:gd name="connsiteX0" fmla="*/ 2235200 w 2235200"/>
              <a:gd name="connsiteY0" fmla="*/ 914400 h 914400"/>
              <a:gd name="connsiteX1" fmla="*/ 1123950 w 2235200"/>
              <a:gd name="connsiteY1" fmla="*/ 0 h 914400"/>
              <a:gd name="connsiteX2" fmla="*/ 0 w 2235200"/>
              <a:gd name="connsiteY2" fmla="*/ 914400 h 914400"/>
              <a:gd name="connsiteX3" fmla="*/ 0 w 2235200"/>
              <a:gd name="connsiteY3" fmla="*/ 914400 h 914400"/>
              <a:gd name="connsiteX0" fmla="*/ 2235200 w 2235200"/>
              <a:gd name="connsiteY0" fmla="*/ 0 h 0"/>
              <a:gd name="connsiteX1" fmla="*/ 0 w 2235200"/>
              <a:gd name="connsiteY1" fmla="*/ 0 h 0"/>
              <a:gd name="connsiteX2" fmla="*/ 0 w 22352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5200">
                <a:moveTo>
                  <a:pt x="223520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75" cap="sq">
            <a:solidFill>
              <a:schemeClr val="tx1"/>
            </a:solidFill>
            <a:miter lim="800000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90345F-7904-43F4-9B30-35EA10B1E9D5}"/>
              </a:ext>
            </a:extLst>
          </p:cNvPr>
          <p:cNvSpPr txBox="1"/>
          <p:nvPr/>
        </p:nvSpPr>
        <p:spPr>
          <a:xfrm>
            <a:off x="4125746" y="3111705"/>
            <a:ext cx="89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C00000"/>
                </a:solidFill>
                <a:cs typeface="Q Khoramshahr" panose="00000400000000000000" pitchFamily="50" charset="-78"/>
              </a:rPr>
              <a:t>اطلاعات</a:t>
            </a:r>
          </a:p>
          <a:p>
            <a:pPr algn="ctr"/>
            <a:r>
              <a:rPr lang="fa-IR" sz="2000" b="1" dirty="0">
                <a:solidFill>
                  <a:srgbClr val="C00000"/>
                </a:solidFill>
                <a:cs typeface="Q Khoramshahr" panose="00000400000000000000" pitchFamily="50" charset="-78"/>
              </a:rPr>
              <a:t>فرمان</a:t>
            </a:r>
            <a:endParaRPr lang="en-US" sz="2000" b="1" dirty="0">
              <a:solidFill>
                <a:srgbClr val="C00000"/>
              </a:solidFill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0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892273-174F-4F85-AA35-A6895D18A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"/>
            <a:ext cx="9144000" cy="6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ماشین‌ها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pPr rtl="1"/>
            <a:r>
              <a:rPr lang="fa-IR" dirty="0"/>
              <a:t>مورد مطالعاتی:</a:t>
            </a:r>
            <a:br>
              <a:rPr lang="fa-IR" dirty="0"/>
            </a:br>
            <a:r>
              <a:rPr lang="fa-IR" dirty="0"/>
              <a:t>اینترنت</a:t>
            </a:r>
            <a:br>
              <a:rPr lang="fa-IR" dirty="0"/>
            </a:br>
            <a:r>
              <a:rPr lang="fa-IR" dirty="0"/>
              <a:t>اشیاء</a:t>
            </a:r>
          </a:p>
        </p:txBody>
      </p:sp>
    </p:spTree>
    <p:extLst>
      <p:ext uri="{BB962C8B-B14F-4D97-AF65-F5344CB8AC3E}">
        <p14:creationId xmlns:p14="http://schemas.microsoft.com/office/powerpoint/2010/main" val="58186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انقلاب صنعتی چهارم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64B39-C6F3-40EA-A315-F882B80BA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489082"/>
            <a:ext cx="6457950" cy="43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ماشین‌ها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r>
              <a:rPr lang="fa-IR" dirty="0"/>
              <a:t>ماشین‌</a:t>
            </a:r>
          </a:p>
        </p:txBody>
      </p:sp>
    </p:spTree>
    <p:extLst>
      <p:ext uri="{BB962C8B-B14F-4D97-AF65-F5344CB8AC3E}">
        <p14:creationId xmlns:p14="http://schemas.microsoft.com/office/powerpoint/2010/main" val="28997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5B800-127A-48F9-B67B-1E10203A4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676400"/>
            <a:ext cx="7448550" cy="41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اینترنت اشیا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Internet of Things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19" y="1580890"/>
            <a:ext cx="6742762" cy="48585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661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اینترنت همه‌چیز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Internet of </a:t>
            </a:r>
            <a:r>
              <a:rPr lang="en-US" dirty="0" err="1"/>
              <a:t>Everythings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79" y="1626155"/>
            <a:ext cx="5305332" cy="42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16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E80EF-26BC-4719-A700-61E6D139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33425"/>
            <a:ext cx="78867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6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86BAB-684D-4757-97CF-C915C5FF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33425"/>
            <a:ext cx="78867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ماشین‌ها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r>
              <a:rPr lang="fa-IR" dirty="0"/>
              <a:t>منابع</a:t>
            </a:r>
          </a:p>
          <a:p>
            <a:r>
              <a:rPr lang="fa-IR" dirty="0"/>
              <a:t>و</a:t>
            </a:r>
            <a:br>
              <a:rPr lang="fa-IR" dirty="0"/>
            </a:br>
            <a:r>
              <a:rPr lang="fa-IR" dirty="0"/>
              <a:t>مراجع</a:t>
            </a:r>
          </a:p>
        </p:txBody>
      </p:sp>
    </p:spTree>
    <p:extLst>
      <p:ext uri="{BB962C8B-B14F-4D97-AF65-F5344CB8AC3E}">
        <p14:creationId xmlns:p14="http://schemas.microsoft.com/office/powerpoint/2010/main" val="4054162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44A68-4505-42A2-9E4E-ACAE8974A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93" y="1317632"/>
            <a:ext cx="3563214" cy="504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18569-DFB1-46D4-86A7-DFF2041D2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75" y="1317632"/>
            <a:ext cx="3295650" cy="49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EEFB7-5D14-4852-BB63-07F7E43B9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1377682"/>
            <a:ext cx="30575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6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67276-5B8F-4FAC-BDB3-17F19050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31" y="1377682"/>
            <a:ext cx="3055938" cy="47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8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اتیمولوژی «ماشین»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data:image/png;base64,iVBORw0KGgoAAAANSUhEUgAAAdcAAAB/CAYAAAC9vIj2AAAb+klEQVR42u2diVMWV7qH5++5UzUz3jh3JjGZKCEsioAEBdRgxiWuiAaN0WgmGjXgBgoRVwRZXBBRXAZ3URFcwICoqAiIIi647+t7/Z3U6er+6K8BRYHP31N1Cno7vUE//b7ndPefhLQLZ2+ztEchhJD3wZ94CChXypUQQihXypWFciWEUK6EcqVcCSGUK6FcKVdCCKFcKVcWypUQQrlSrk3KPz7pJkGh4aoEhPQV34AgGTHuezlw+rIxT0ndXRn/4wzpHdJPgvtGqJ8TfpolpZfuG/PMX5Yhn3X3MupC8esdLLFJK415vhkRJbtLq9Tvx2pvy9hJP6m61Lr7hErc4lVSeeuVW0kVnLok346dYCzTMyhExk+ZLkcuNLZ6O7Cf5nlQpv4ar7avy0ddm0xDKaioU/WjmLfr9/qHEhY5WGJ/S6FcCSGUK+Uq8oVvzybj1u8qEm+/XnLwdL2cuPxAegV/JambdlnmScnJF//APlLe8NiQmqt0Kq4/k9D+kZK7v8QiV0gZy6bn7TXmRT1R309T0rbbzt0nLighbiksN8aduflSlmRtVttaWnev1dthu57X4zHdneBd64fYIftla7cwciWEUK6Uq3u5okB8kN1PcQslzk1E9kv8EpmxYLFbqaHMTFgqyZm5FqlNi02wrfN04wsVAVZce9pkmlmOrmVR6npZm3+o1dvxtnJFJAvhr9t5mGlhQgjlSrk2L1dEe769AlVBWthunuMX76gI1J3UiqtuqHQvImCz1JzqtCuIdBGdtmTe1mzH28h1W1GF/POTT2V78Sm2uRJCKFfKtWVyRYHQunv7OIqjx5e+tm2dSJX+5a9/U1Gla5trc3W6ln3ltRIxaGgTyRltxa/FGf3Df1q1HXZtrtm7i922uQ6PnmjUr5cPjxwi/5mbSLkSQihXyrVtI1dIxl3EiHZQTN/ze7VFrj49e7utc0X2dik6f71VkStSwjrabM12vGnkig5SR2tuSdmVR+r4rNq4g3IlhFCulGvL21zRg9bc09ZcZi1cptpkndo6f56XJIlp2RapqTpt2lzR1oqo067Nte+AQW7bXNGT2Umu7rajLTo0IdX86ec9JP9oJeVKCKFcKVf3ckV6FOPxOI6O+lbn7bHMk5q7U0Vw+nEcd1L7Y3y6tbfw6zqxbOa2AsvjLINHjVMdj5x6C289fNLSWxh1Iz3bnFzttqMt5IoC6f/Ly1uOVt+kXAkhlCvlan3OFe2TSHPiWVI8U6rnwTOpaNNE26Zu48QzqkgLO0kHJW3zbpkyc14TqUFEUd9PVc/W6mdsE1aucX7OtaJOhkXFqO1EQWeqXxYky87j55qVq+t22LW5xkyb6ficK6JTd/X/lp6j5kE6nXIlhFCuH7hcWfiGJkII5UooV8qVEEIoV8qVciWEEMrVo+Vac4/lfRbKlRBCuXo4NXdZ2qMQQgjlSgghhFCuhBBCCKFcCSGEEMqVEEIIoVwJIYQQypUQQgghlCshhBBCuRJCCCGUKyHkjai73zlK42MeH088voRyJR2EqKgoqaqqajIe4zCNtA6+e9lzjg/fbU0oV0K5Uq6UK48voVzJ2wL5TZ48WWbMmCH9+vWT0NBQqa6ulokTJ0pYWJgqV69eVfNmZWWpefr37y8hISEyd+5cW7k+e/ZMxo0bJ6mpqYZcExISZMCAAWq5sWPHysOHD+XIkSMycOBANR7rGTVqlNy9+8fLfDMyMiQ5OVliYmLU+gIDAyUxMbHZ7aBcKVfKlVCupEPItWvXrnL69Gk1vHHjRunWrZvU19er4ZycHJkzZ46cOHFChg4dqsQJXr16JRMmTJADBw5Y5AppDhkyRPLy8oz6u3TpIgUFBcY6Ud/ixYvFz89PGhsbjfHZ2dlqmparj4+PXL58WQ0/ffpUwsPD1TxO20G5Uq6UK6FcSYeQKyJAzblz5yQyMtIyHB0dLVeuXJG6ujpj/OPHj2XSpEmSmZlpyPXYsWMSHBwsGzZssNTfp08fyzorKipUneXl5ca4Fy9eKHEiqtVyjYuLsyy3cuVKWbZsmeN2mIG4cZPwPgqi+9u3b6vtoVwpV8qVUK6Uq6VN1Gl4zZo1Mnz4cBk9erRKJWM8JKjl6uvrK0lJSSrNi4jSrj7zuKKiIhkzZoxKByP9O3v2bGNe1Kvr1uhxTtthBjcEFy5ceO8F0faTJ0/aVB67S6vkmxFRzV6I/XoHS9T3U43hwsoGCQoNN8r//PnPlmFMR72oH/N/9Pf/k5Sc/Cb1fuHbs0PLdf6yDPmsu5dl31BSN+2ynYbjFJu00lgex8A3IKjJ8lN/jW/xcTlWe1vGTvpJeof0U8sG9AmVuMWrpPLWK8t69LE2F3fjKVfKlXi4XAsLC2X8+PFGOhagTdQs15KSEvU7hJeSkuIoVwg1ICBARXsapJ6bk+v06dMdt8MMUsmIJN9HefDggdqX2tpaJVj81DcY70uumwpKZfyPM8S3V6CcuPzAdh47SZov7J9+3kM+/+JLOVp9s9PJFcVu++ymVVx/JqH9IyV3f0mzcmvJcSm9dF/8A/tIet5eY1p5w+PXNzrTZMJPsyhXQrlSrvbD+fn5MmXKFGM8Oj15e3tb5Ko7NKHdFe2pSCm7kysiT39/fyVAgI5MI0aMUJGsk1whbqftaG8gVKStIVjzjcP7kOuwqBjZV14rcb+lSPyKrDeSK6Yvydosg4aP8Wi5osxMWCrJmbktkmtzx2VabII67q7LnW58IWGRg6Xi2lPKlVCulGvT4efPnyupoU0VPYpHjhwp+/fvlx49esi1a9eaPIqDKBbzVlZWuk0Lp6enq17A6PkbERGh2mwhStTrTq5paWmO29ERwM0F5Iq09PuSKyKqyGGj1O8ldXdVavJN5YqfXw8dKcvXb/NYuRZX3VBp24On61ssV6fjgmwBjntzaXvKlVCuhLwh6JylU8PvS66/LEiWtfmHjOGR3/0gWw6VvbFcj1xoVGlQ/Oysba5Dx3xnOw03Hn/5699kUer6Zttcs3cXt+i4dPf2aVHnJHfr6fJRV8qVUK6ENIfu3PQ+5Hrm5kt1wTdfrBFJDR/3/RvLFWX5uq0qUvPEyLW07p6S3J7fq1sVubo7Lj49e7uNXFdkb5ei89cZuRLKlZDOJFf0iP0pbmGT8ehgA4m8qVxRIr8drdoaPbHN9ed5SZKYlt1qudodF/QqjrVpc0VbK6JmtrkSypWQTibXvgMGyd6yGttU8dwlaW8lV7TlIipGb1lPk+sf49PfSK6uxwU3MXi8J3NbgTHP7/UPZfCocarjFNtcCeVKSAeVK9rlXNvqIr4ZJj2DQmwvyofOXBEvH/+3kisKnu/Ec56eJte0zbtlysx5jm2hMdNmtvi4QLh4xjggpO8fz7m+/pmwcg2fcyWUKyEdVa58g1DnPT58QxOhXAmhXClXHl9CuRJCuVKulCuhXAmhXClXypVyJZQrIe0j14v3On5pT7l2huPTWY8voVwJ8Ui53n/WeUp70JmOT2c8voRyJcQj5UoIoVwJIZQrIYRyJYRyJYRQroRQroQQypUQypVyJYRQroRQroQQypUQypUQQrkSQrkSQoi9XD+kV495+ivJeF4oV0LaipcvX3aI7cjIyFCltdMoV17EKVfKlZAOR0NDgzx9+rRDy/Xu3buqUK68iFOulCshnYL6+nqpqalpVrBRUVGSn58vgwYNkp49e8qKFStk165dEhkZKb169ZJVq1YZ9Y0cOVIGDhwoERER0r9/fzl16pSa9uTJE5kxY4b069dP+vbtK5MnT5Znz54Zck1OTpaYmBi1TGBgoCQmJjYRL9b93//+V9WPerAO/N8iAl+4cKEaFxQUJLGxsfLq1SvKlXKlXClXQtpHrvi7b06wkOvUqVOVsCBEPz8/mTt3rpqmhx88eCD//ve/pbS01FgO9UJ4YNq0aZKammpMS0hIUELVAvXx8ZHLly+rYWxLeHi4lJWVWeT62WefyaJFi4w6CgoKZPDgwZKVlaVkrdPc8+bNk5ycHMqVcqVcO4pcHz9+zMLywZRLly4Zf/tOgoVcjxw5YgyPHj1aSkpKLMPV1dVy9OhRy3Lnz5+Xbt26yfPnz8Xf398y7eHDh1JeXm7INS4uzjJ95cqVsn79eotcP/74YyVxMxA7BH7r1i1jHPYDUTXlSrlSrh1EriwsH3KBYCFCO7lWVVU1OwxZT5o0SaWGo6OjZcGCBeLt7a0i5GHDhrWqzVWPc00Lu4JxXl5eKtI1F6SMO5xcf69/KJN/mSu9Q/pJcN8I9TNy2CjZXnzKmGf+sgz5rLuXBIWGG8Wvd7DEJq005vlmRJT4BgRZ5kGZ+mu8mv6PT7o1mYaSkpMvu0ur1PKu2/bj7AUyeFS0nLz2lHI1lQ17jkh45BB1/AK/CpOAPqEya+EyOXXjuTGP6/HGfH0HfiP7T15U03HMu3zU1facFFTU2Z5zlIhvhhnnG3WYt2tvWY349OwtOXuPdgq54iLAwvKhFESbZrleu3bNbeTaErmivbSystIY/+LFC+nRo4dKHbtGrog0tTTfVq6QqWvUfezYsY4l1/KGx+qiuyRrs1TeemWM31JYLl/49pQth8oMuaKYl624/kxC+0dK7v4Stxdbc0F97qa5yvV04wsZ+d0P8t3UXyzbRbmKLFu7RcIiB8vhc9ea3CANGj7G8XhDyjhndsfctdidc3NxPd/4W/nSP0Dyj1ayzZWQDtzm6iTW1sgVHZF0uyki4Pj4eJUWtmtznT17dpvJNS0tTUXJmk2bNsmsWbM6llx/npckvyxItp2Gi6WOTN1daGcmLJXkzNw2lSuEj+gIdTMtbC0nLj+Qz7/4Ukrr7tnuN25GiqtuOB5vLx//Npdrxtb9KpNx8HQ9OzQR0sHl6iTW1sgV7bIhISGqDRQ/s7Oz1TT05EVv4enTpxvTzD1631auiJDnzJmj6g4LC1O9jtGm3KHkijTusdrbzc5nd6HFRRzpSH1BbQu5Ylt6BX/leFH/kOWanrdXxk3+uUXHwO54x6/IMpZvK7n+lp7zWth+cvziHfYWJqSDy7U5sZI2kmt3bx/LMFK85vY1/8A+tm2uaJf9y1//JotS1zfb5pq9u9ixzRVRGC7SqBPLj5n4o/QdMEilhilXa1m0ap38mrjCMm70hCnGsUR7Z3LWJtvjjXON6TrqddfmOjx6ott2dpTY31KM843U/YDBw1U0vX5XEeVKSAfm3r17PAgdIXKtuPZU/v7Pj91GMbhIY/k9v1e3SeSKC/3WwycNYSDFSbm2LnKdMnOecZ7sjvfijI0yLCqmzSJXnCfcBKGubv/qbnSWolwJIR+0XKfP/81tm+uqjTvkf7v+3fFCizbbxLTsNu/QhM5SiJJ03ZRr822ukJxvr0BHuZ65+VJFo++iQxPaXdGeW3rpPuVKCPmw5ap7Cy9dk2cZv25HoUQMGio9vvR1vND+MT69zeWKcrTmlvzLy1s27jtOubr0FsZjOEXnr1uyCCPGT1KP2jjJ9V11aNIFKWt0RnPXw5tyJYR8EHLVj3H8MGOOavNEtKjbPdFBRV+g3V1o0zbvVqlIpzbXmGkzHdtckap0d6HfceysfPp5j2Z7oX5oz7miHRuP4+hnXHEcU3N3Ws6TO7miHR03VU7PueJxGndtrn3CBjjeTA0f9736e6JcCSEftFz5hqbOJ1eeF8qVEEK5Uq6UK+VKCKFceRGnXClXQghxkWvNvQ+3eJpceV4oV0LeBrzxCG9MsqO2tlZ27tzpdlm81nDz5s1y7tw5y3h80Dw3N1fS09PVaw6LioqMafiCjv4UHd6mhNcVthfYxsbGxraRa83d1xezD7x4CjwvlCshb8udO3fcTjt06JBUVFQ0GQ8Z79ixQ307Fa8zNH/6Da8axAfT9XuF8VrDNWvWGG9/2rJlizQ0NKjfMY+TvN81+NB7m0Wu/FMihHIlngvEt27dOiksLFTyW758uVy/fl1Fj3pY/30j4sRHxgEEiZfcI9pENInvq6Ke27ebppXw1Rn9Rid8a9XMgQMH5Pjx45ZxN27cUNEs1o8PqyNaxift8P5hbNfGjRvVelHwbVc7sPyGDRvUPKtXr5bi4mLL/6xeHuXq1avG/h08eFAJHOvEtuJTeJA7Imp8pB3jHz16pG4WLl68aNSJqFp/XGDXrl3G8di+fbtkZmY2uQmhXAmhXIkHA2klJiYaojh79qwkJycbL9fH5920HCBWCAjpXQgL7xfW0WZ+fr4sWbLEcV1IqSK1ambp0qVSVlamROQqQUgZ4zSQal5envoMHcAH1s3zm5eD6HT0i+3Dx9MxfOXKFUOQev9SUlKM/cONgv54OqSL5QA+3r5//35jHZjP/Kk61AuRAgh737598vLlSzWMGxTzzQyWpVwJoVyJB3P48GHZu3evMYzvtOKLNBpEhhAfWLt2rdy/f1997xTLmYF0ESk6gWgOQtQgxTx//nwlVwBpb9u2zRiG8BEFaiBvLUVdn2vUq/cJbbVmIExE29gHLU8NZIv0NKZBoubtg9ABIlrceOgoFalsM9iOEydOKJEnJSVZPhyv69dR65kzZyhXQihX4slAHjotqsV08uRJYxgRLFK3QLc5ok3Ute0VnY7MHZHsQHSr21YBUq46MtQgrZyTk6N+R1R66tQp9TvSvGbpA6RmdfRsBulkdx8W0Kldc0H0DPlB3jraBJCgvonAduLGQkepuAkwg4gcxxEpdUTXrtuJ/UbUimMHKFdCKFfiwSBlqb+NChB9msUJsUKwkJ6OTJHW1KlZDdK3dXV1jutCqtYc0UGMEI8ZCFenV9Gmq6PM06dPN0kBY53m+szjzduH/cP/KMTp2tsY86GNF/unI3TNnj17VA9ove3mGwndgxlAmpA26kfUjcjeDKJojEfUiswA5UoI5Uo8GKR8EeWZce1whFQp5kMUh05PAB1+zNEtOhrFx8fbik6DaXZiw/p0RAhJoX1XR6O6LRQgPWyWt9NjOZAiUrQapHR1BIpIFdElgAwRgSI6xv5hPjP6sSOkk83iRQoY+6y3AxG53hYdpZrBdmMenWKmXAmhXIkHg4gUHW80SL26pmm14NAuq6MutHvqnriQIR6/MXc8sgMRqd1jNBAPloXIUJfuSAWQHoa0kG51jUYhMAjLDghR92TGcjqtDdCpCqlZrA916zZb7J/5/xjRrm5XRcclRPjYPozH/uN3CBfP7WL/9b6hTtebDMwfGxtrSWFTroRQroSQtwCRrzlqpVwJoVwJIW8JUs9o133nckUoHR4ebhQ8U6WJioqypAXM6QtMI01BCsLcw82TzpHTdnQEdEcJnS4jhBDzNRHpY7tncd975Eq5th50IUd7RlsLlueoedAWA7ni+BNCSEtpsVxxYZ08ebLMmDFD+vXrJ6GhoepufuLEiRIWFqaKfpYKD+l+/fXXaj4U/RyT64Ubjdfjxo1TXaD1hRvdnQcMGCAhISEyduxY1YsN8+F9lagL6xk0aJDqtq1Bt2gsExERIV999ZV68NjT5Kov8E6Cbc9zhJ51AwcOVOOxnlGjRqnOEwAdCxCRxsTESP/+/SUwMFC9Maa57egIoHMEjr35OUFCCGlTuXbt2tWQGhpvu3XrZvSOQq+vOXPmqDt9f39/4y0YmI6LLbozmy/cuCAPGTLEeBgX47p06WK81xKgPjz8O3v2bPWWD/2sFi52WId+9VVQUJDcvHlT/Y5XfeEi7YlybU6w7XWOFi9eLH5+fpavSeBhcEzTcvXx8TG6r2P9SAGjF5/TdrQ3eBZQH3fzW2MIIaRN5YqoQ4NXYUVGRlqGo6Oj1UO006dPtywLMepXYuHCjUgzODjY8iot1N+nTx/Lcuj+jKgJF25XoUAUOvpBJIsGZT2PXQoPF35cvDtjwf7oi7yTYNvrHKFOc7YAcoRcEdVqucbFxVmWw7NvuGly2o72On84voj49fHWN3GEEPJO5Gpub3M3jIuxl5eXpZNK7969jeeVMI+vr696NyNSiDoatWvPw7ihQ4eq4gou5kh3AqQfFy1aJN9++6260Nt1PsHrrMyC6uzF/Emn9j5HGIfXoo0ZM0alg5H+hTj1vPoVZGYwjPmctqO9zx/+jnRqmxBC2lWueAPGggULLMvi9VL6jRmYR79wGe2D+gFmdxfu0aNHq8jV/PouHbnijSFImeq3iuhlkFp0BalIzNsZCy7w5ou+u3dqttc5glADAgIsn6LC21OakyuiVqftaK/zhwfUO0pqmhBCuaphXJiQTtTtfIiw0LFGt8eZO8ugTQ/iRLrSKSpCFIQOTVqwaFdFG55Oj5rb+9Cuh442noS5zdWdWNvzHA0fPly1nerPM+FmYMSIESqSdZIrOkk5bQchhFCupmH0+ETPUaT50LnI/Lkj18c8ECHhAltZWelWruixih6qugcsUpXmlyqjDRFCRW9htDl6am9hJ7G29znCa8jQCxh14Tygzdbb21t9H9GdXFGctoMQQjxerqR95dqcWAkhhFCuhBBCCOVKCCGEEMqVEEIIoVwJIYQQypUQQgghlCshhBBCuRJCCCGUKyGEEEK5EkIIIYRyJYQQQihXQgghhHIlhBBCCOVKCCGEUK6EEEII5UoIIYQQypUQQgihXAkhhBDKlRBCCCGUKyGEEEK5EkIIIZQrIYQQQrkSQgghpAPLtbGxUTZt2vTG0wkhhBDKtZXyfPHihdy/f59HnxBCiGfK9fnz57Jr1y5JT0+X1atXy/bt2+Xly5dq4qNHj2TLli2SkZGhpufl5cnDhw8tAj148KBkZWVJWlqaGr5w4YKkpqZKQkKCWg4iLS0tlWPHjqm6169fbyyLZe7du2dszJMnT9Syd+/elZycHFVvZmamKlevXnVc77Nnz8RpX7DcmjVr1DQUXR8hhBDS5nLNz8+X48ePGyMgraKiInn16pWSEGSpOX/+vJIWpkFW8fHxlun79u2T4uLiJpEr5Lp8+XJpaGiwCBLrPXLkiDHfyZMn1fLr1q2T+vp6Y/ytW7fUtuhl3a3X3b5A8CtWrFDLAsgb4sd+EEIIIW0uV0jHDCJASPDSpUuybdu2Jgts3bpVTYOoEGWaQTSI6NZOrrt37zaG9fTHjx8rWWuys7NVJFtXV2epF/MnJSUZv9utd/PmzeJuX2pqamTnzp2WaQUFBU3WQwghhLSJXCE0OxBFmqNKDcaVl5fbtqvqcXZyLSkpaTIfQPoXkSlEi4gV3LlzR4kd0yDNAwcOyNKlS5ssa64P++FuX7C9S5YsUdGqLikpKVJZWcm/AEIIIe8+ckU7K0ToFLnW1ta2Wq4odnI9e/asFBYWSllZmSoAbazXr1835kf6FnJ0kivGuduX6upqJWgzEPqDBw/4F0AIIaTt5eraTrlnzx4lQt3mCjFpqqqqZNWqVUabqzvJQVyIOlsiV3Q4gkw3bNigOjQBrAPRq54OMZrTwu7W625f0NFJd5QCT58+Velo3TmLEEIIaVO5Qjxoj4RI0fN27969xkTIR/cWhpxyc3ONaM9JcuhABEFCYLq3sDu5AqzfPIy2UGyL3iakdXUPYaf1Ou0L2mXRu1j3fMaNAiGEEPIu+H9QBBMbCQ2HmQAAAABJRU5ErkJggg==">
            <a:extLst>
              <a:ext uri="{FF2B5EF4-FFF2-40B4-BE49-F238E27FC236}">
                <a16:creationId xmlns:a16="http://schemas.microsoft.com/office/drawing/2014/main" id="{463442DC-F141-4C9F-A63D-9A5E7AE6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824163"/>
            <a:ext cx="44862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35FE6-3A54-441F-B444-BE8AE016A5C3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https://www.google.com/search?q=machine+etymology</a:t>
            </a:r>
          </a:p>
        </p:txBody>
      </p:sp>
    </p:spTree>
    <p:extLst>
      <p:ext uri="{BB962C8B-B14F-4D97-AF65-F5344CB8AC3E}">
        <p14:creationId xmlns:p14="http://schemas.microsoft.com/office/powerpoint/2010/main" val="976196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270FF-3FC5-4F0D-8AB8-B7766092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28" y="1377681"/>
            <a:ext cx="3156744" cy="47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52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8AD13-50E5-4293-8399-A7E42A1AA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97" y="1317632"/>
            <a:ext cx="3223007" cy="48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8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E92F7-CB4D-4A28-901F-8A96A6E2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1317632"/>
            <a:ext cx="3362325" cy="50874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618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C528F-B2A8-4854-B3FA-BED8CD439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317632"/>
            <a:ext cx="3378200" cy="50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2DD24-2F42-4AC9-9AD3-F5C7A615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4" y="1317632"/>
            <a:ext cx="3262312" cy="48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FF4CC-BDC3-45EC-8C3B-149CB8BA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31" y="1460507"/>
            <a:ext cx="3283738" cy="46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4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CD93E-D04A-4845-8BF6-E5661670B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2" y="1568131"/>
            <a:ext cx="3000375" cy="4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87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A11BD-4A29-4242-A5E9-2325AC356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1680" r="1652" b="2161"/>
          <a:stretch/>
        </p:blipFill>
        <p:spPr>
          <a:xfrm>
            <a:off x="2880377" y="1317632"/>
            <a:ext cx="3383246" cy="49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58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61DC-3B6C-4AD1-8D0D-75ED7BD4B8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1092" r="1642" b="1384"/>
          <a:stretch/>
        </p:blipFill>
        <p:spPr>
          <a:xfrm>
            <a:off x="3033769" y="1580890"/>
            <a:ext cx="3076461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4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D772B-F8F3-495F-B906-FABD8657B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r="25416"/>
          <a:stretch/>
        </p:blipFill>
        <p:spPr>
          <a:xfrm>
            <a:off x="2876550" y="1317632"/>
            <a:ext cx="3390901" cy="46732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399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F3AB-809F-4620-99F4-1C7B047A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فضای سایبر و ماشین‌ها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08E5A-BF95-400A-92C5-77610864C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ACC9B-2A96-45DB-9BEE-03D74CA3C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430F6A63-B957-4175-92A0-A76CE6D4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246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err="1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کنترل‌کننده</a:t>
            </a:r>
            <a:endParaRPr lang="fa-IR" sz="24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Controlling Part</a:t>
            </a:r>
            <a:endParaRPr lang="fa-IR" sz="1200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1061D920-D7EF-4D3E-A576-3CAD0572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613" y="2812040"/>
            <a:ext cx="2330332" cy="1221366"/>
          </a:xfrm>
          <a:prstGeom prst="bevel">
            <a:avLst>
              <a:gd name="adj" fmla="val 4142"/>
            </a:avLst>
          </a:prstGeom>
          <a:solidFill>
            <a:srgbClr val="F828DA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بخش</a:t>
            </a: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dirty="0" err="1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کنترل‌شونده</a:t>
            </a:r>
            <a:endParaRPr lang="fa-IR" sz="24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rPr>
              <a:t>Controlled Part</a:t>
            </a:r>
            <a:endParaRPr lang="fa-IR" i="1" dirty="0">
              <a:solidFill>
                <a:srgbClr val="000000"/>
              </a:solidFill>
              <a:latin typeface="Times CE" panose="02040603030405090304" pitchFamily="18" charset="0"/>
              <a:cs typeface="Q Khoramshahr" panose="00000400000000000000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D82C5-F0AF-49D4-B87C-BA7F7592827A}"/>
              </a:ext>
            </a:extLst>
          </p:cNvPr>
          <p:cNvSpPr txBox="1"/>
          <p:nvPr/>
        </p:nvSpPr>
        <p:spPr>
          <a:xfrm>
            <a:off x="5208613" y="4242848"/>
            <a:ext cx="233033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ماشین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5CA811-A6B1-4A77-A6BF-C7B1BD493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1317632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2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E1D7F-90B8-43B8-BB61-0509BDC7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1584556"/>
            <a:ext cx="6810375" cy="46514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6236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B9E26-1AEC-4541-972A-6DA574E06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1504949"/>
            <a:ext cx="2809875" cy="45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8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EED5E-A90E-4457-A03D-B9F1697B0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5644" r="12133" b="5955"/>
          <a:stretch/>
        </p:blipFill>
        <p:spPr>
          <a:xfrm>
            <a:off x="3062287" y="1377682"/>
            <a:ext cx="3019425" cy="48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BAE43-7562-4DD8-83B4-37A1649093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2055" r="1922"/>
          <a:stretch/>
        </p:blipFill>
        <p:spPr>
          <a:xfrm>
            <a:off x="3014663" y="1580890"/>
            <a:ext cx="3114674" cy="4544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D746F-4F64-4050-89A4-CBBEAAE61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5644" r="12133" b="5955"/>
          <a:stretch/>
        </p:blipFill>
        <p:spPr>
          <a:xfrm>
            <a:off x="1090613" y="3952701"/>
            <a:ext cx="1352024" cy="21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44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8F3BA-1237-4739-B851-C67FAEB7E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75" y="1580890"/>
            <a:ext cx="3075251" cy="46128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1354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31A13-F53B-485B-AAEA-60D21D74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377682"/>
            <a:ext cx="3171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0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5EEF7-A54E-4BE1-B8FA-9E99104F9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743" y="1885950"/>
            <a:ext cx="2576513" cy="40395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68F17-EE0E-4230-9870-F3D8A25F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427699"/>
            <a:ext cx="1666875" cy="24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8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F3AB-809F-4620-99F4-1C7B047A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انسان/ماشین در جایگاه کنترل‌کننده/کنترل‌شونده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08E5A-BF95-400A-92C5-77610864C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ACC9B-2A96-45DB-9BEE-03D74CA3C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E25E7B-FF0E-40E6-B054-ED0AA466CFD9}"/>
              </a:ext>
            </a:extLst>
          </p:cNvPr>
          <p:cNvGrpSpPr/>
          <p:nvPr/>
        </p:nvGrpSpPr>
        <p:grpSpPr>
          <a:xfrm>
            <a:off x="1554308" y="1573790"/>
            <a:ext cx="6035385" cy="4613718"/>
            <a:chOff x="1548246" y="1573790"/>
            <a:chExt cx="6035385" cy="461371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30F6A63-B957-4175-92A0-A76CE6D4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246" y="1573790"/>
              <a:ext cx="2330332" cy="1221366"/>
            </a:xfrm>
            <a:prstGeom prst="bevel">
              <a:avLst>
                <a:gd name="adj" fmla="val 4142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بخش</a:t>
              </a:r>
            </a:p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کنترل‌کننده</a:t>
              </a:r>
              <a:endPara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Controlling Part</a:t>
              </a:r>
              <a:endParaRPr lang="fa-IR" sz="1200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endParaRPr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061D920-D7EF-4D3E-A576-3CAD05729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066" y="1573790"/>
              <a:ext cx="2330332" cy="1221366"/>
            </a:xfrm>
            <a:prstGeom prst="bevel">
              <a:avLst>
                <a:gd name="adj" fmla="val 4142"/>
              </a:avLst>
            </a:prstGeom>
            <a:solidFill>
              <a:srgbClr val="F828DA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بخش</a:t>
              </a:r>
            </a:p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24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کنترل‌شونده</a:t>
              </a:r>
              <a:endParaRPr lang="fa-IR" sz="24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  <a:p>
              <a:pPr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Controlled Part</a:t>
              </a:r>
              <a:endParaRPr lang="fa-IR" i="1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52CC10-4EE2-4E0A-9F4B-34CA3E7956AA}"/>
                </a:ext>
              </a:extLst>
            </p:cNvPr>
            <p:cNvSpPr txBox="1"/>
            <p:nvPr/>
          </p:nvSpPr>
          <p:spPr>
            <a:xfrm>
              <a:off x="1560369" y="3200389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ماشین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42DE40-F32B-4358-96A1-6EE2605AE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456" y="2997626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08584-C767-410A-8727-CE69E5670642}"/>
                </a:ext>
              </a:extLst>
            </p:cNvPr>
            <p:cNvSpPr txBox="1"/>
            <p:nvPr/>
          </p:nvSpPr>
          <p:spPr>
            <a:xfrm>
              <a:off x="6756921" y="4023682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انسان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63C97F-46BB-460E-A82E-D168D0B04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778" y="3817571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A6B4AA-BC08-45BF-A2F2-6258FD99B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545" y="2997626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C7D4F6-8545-47DF-AB56-FE0A8050F5A4}"/>
                </a:ext>
              </a:extLst>
            </p:cNvPr>
            <p:cNvSpPr txBox="1"/>
            <p:nvPr/>
          </p:nvSpPr>
          <p:spPr>
            <a:xfrm>
              <a:off x="6756921" y="3200389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ماشین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F02CD6-B0BE-4258-9A34-5369C4580DAC}"/>
                </a:ext>
              </a:extLst>
            </p:cNvPr>
            <p:cNvSpPr txBox="1"/>
            <p:nvPr/>
          </p:nvSpPr>
          <p:spPr>
            <a:xfrm>
              <a:off x="1560369" y="4023683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ماشین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4A1B85-19E4-4BC4-8D97-619A9D0C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456" y="3820920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772B1B-B2E5-485F-9243-5198C45C2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456" y="4644214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6043E1-A3C5-4763-8D06-7395B613B5D8}"/>
                </a:ext>
              </a:extLst>
            </p:cNvPr>
            <p:cNvSpPr txBox="1"/>
            <p:nvPr/>
          </p:nvSpPr>
          <p:spPr>
            <a:xfrm>
              <a:off x="1560369" y="4850325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انسان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B384A5-F8F8-4B90-9B3F-7B54F06A1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545" y="4644214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D4A17-4155-482A-9774-8FF44E1C412B}"/>
                </a:ext>
              </a:extLst>
            </p:cNvPr>
            <p:cNvSpPr txBox="1"/>
            <p:nvPr/>
          </p:nvSpPr>
          <p:spPr>
            <a:xfrm>
              <a:off x="6756921" y="4846977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ماشین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3D3C705-9512-48D9-B506-247C96790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456" y="5467508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CA14FC-D4D8-4B27-BC9F-CC7F9B5361CD}"/>
                </a:ext>
              </a:extLst>
            </p:cNvPr>
            <p:cNvSpPr txBox="1"/>
            <p:nvPr/>
          </p:nvSpPr>
          <p:spPr>
            <a:xfrm>
              <a:off x="1560369" y="5673619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انسان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C62A5-98E7-400C-9B78-347672B54B83}"/>
                </a:ext>
              </a:extLst>
            </p:cNvPr>
            <p:cNvSpPr txBox="1"/>
            <p:nvPr/>
          </p:nvSpPr>
          <p:spPr>
            <a:xfrm>
              <a:off x="6756688" y="5670270"/>
              <a:ext cx="82671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>
                  <a:cs typeface="Z Mitra" panose="00000400000000000000" pitchFamily="2" charset="-78"/>
                </a:rPr>
                <a:t>انسان</a:t>
              </a:r>
              <a:endParaRPr lang="en-US" sz="1400" b="1" dirty="0">
                <a:cs typeface="Z Mitra" panose="00000400000000000000" pitchFamily="2" charset="-78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10FB976-8911-4A49-A7A9-F06BC9159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545" y="5464159"/>
              <a:ext cx="720000" cy="72000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86284F1-1D65-4031-BB71-CF045E9BDB00}"/>
                </a:ext>
              </a:extLst>
            </p:cNvPr>
            <p:cNvSpPr/>
            <p:nvPr/>
          </p:nvSpPr>
          <p:spPr>
            <a:xfrm flipH="1">
              <a:off x="3243694" y="3362992"/>
              <a:ext cx="2656609" cy="54162"/>
            </a:xfrm>
            <a:custGeom>
              <a:avLst/>
              <a:gdLst>
                <a:gd name="connsiteX0" fmla="*/ 2235200 w 2235200"/>
                <a:gd name="connsiteY0" fmla="*/ 914400 h 914400"/>
                <a:gd name="connsiteX1" fmla="*/ 1123950 w 2235200"/>
                <a:gd name="connsiteY1" fmla="*/ 0 h 914400"/>
                <a:gd name="connsiteX2" fmla="*/ 0 w 2235200"/>
                <a:gd name="connsiteY2" fmla="*/ 914400 h 914400"/>
                <a:gd name="connsiteX3" fmla="*/ 0 w 2235200"/>
                <a:gd name="connsiteY3" fmla="*/ 914400 h 914400"/>
                <a:gd name="connsiteX0" fmla="*/ 2235200 w 2235200"/>
                <a:gd name="connsiteY0" fmla="*/ 0 h 0"/>
                <a:gd name="connsiteX1" fmla="*/ 0 w 2235200"/>
                <a:gd name="connsiteY1" fmla="*/ 0 h 0"/>
                <a:gd name="connsiteX2" fmla="*/ 0 w 2235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200">
                  <a:moveTo>
                    <a:pt x="223520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75" cap="sq">
              <a:solidFill>
                <a:schemeClr val="bg2">
                  <a:lumMod val="75000"/>
                </a:schemeClr>
              </a:solidFill>
              <a:miter lim="800000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1FD3734-FE10-4967-B216-FF7191709F32}"/>
                </a:ext>
              </a:extLst>
            </p:cNvPr>
            <p:cNvSpPr/>
            <p:nvPr/>
          </p:nvSpPr>
          <p:spPr>
            <a:xfrm flipH="1">
              <a:off x="3243694" y="4179130"/>
              <a:ext cx="2656609" cy="54162"/>
            </a:xfrm>
            <a:custGeom>
              <a:avLst/>
              <a:gdLst>
                <a:gd name="connsiteX0" fmla="*/ 2235200 w 2235200"/>
                <a:gd name="connsiteY0" fmla="*/ 914400 h 914400"/>
                <a:gd name="connsiteX1" fmla="*/ 1123950 w 2235200"/>
                <a:gd name="connsiteY1" fmla="*/ 0 h 914400"/>
                <a:gd name="connsiteX2" fmla="*/ 0 w 2235200"/>
                <a:gd name="connsiteY2" fmla="*/ 914400 h 914400"/>
                <a:gd name="connsiteX3" fmla="*/ 0 w 2235200"/>
                <a:gd name="connsiteY3" fmla="*/ 914400 h 914400"/>
                <a:gd name="connsiteX0" fmla="*/ 2235200 w 2235200"/>
                <a:gd name="connsiteY0" fmla="*/ 0 h 0"/>
                <a:gd name="connsiteX1" fmla="*/ 0 w 2235200"/>
                <a:gd name="connsiteY1" fmla="*/ 0 h 0"/>
                <a:gd name="connsiteX2" fmla="*/ 0 w 2235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200">
                  <a:moveTo>
                    <a:pt x="223520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75" cap="sq">
              <a:solidFill>
                <a:schemeClr val="bg2">
                  <a:lumMod val="75000"/>
                </a:schemeClr>
              </a:solidFill>
              <a:miter lim="800000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178C2B6-37A7-46F1-9343-ADB9920F8032}"/>
                </a:ext>
              </a:extLst>
            </p:cNvPr>
            <p:cNvSpPr/>
            <p:nvPr/>
          </p:nvSpPr>
          <p:spPr>
            <a:xfrm flipH="1">
              <a:off x="3243694" y="4995268"/>
              <a:ext cx="2656609" cy="54162"/>
            </a:xfrm>
            <a:custGeom>
              <a:avLst/>
              <a:gdLst>
                <a:gd name="connsiteX0" fmla="*/ 2235200 w 2235200"/>
                <a:gd name="connsiteY0" fmla="*/ 914400 h 914400"/>
                <a:gd name="connsiteX1" fmla="*/ 1123950 w 2235200"/>
                <a:gd name="connsiteY1" fmla="*/ 0 h 914400"/>
                <a:gd name="connsiteX2" fmla="*/ 0 w 2235200"/>
                <a:gd name="connsiteY2" fmla="*/ 914400 h 914400"/>
                <a:gd name="connsiteX3" fmla="*/ 0 w 2235200"/>
                <a:gd name="connsiteY3" fmla="*/ 914400 h 914400"/>
                <a:gd name="connsiteX0" fmla="*/ 2235200 w 2235200"/>
                <a:gd name="connsiteY0" fmla="*/ 0 h 0"/>
                <a:gd name="connsiteX1" fmla="*/ 0 w 2235200"/>
                <a:gd name="connsiteY1" fmla="*/ 0 h 0"/>
                <a:gd name="connsiteX2" fmla="*/ 0 w 2235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200">
                  <a:moveTo>
                    <a:pt x="223520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75" cap="sq">
              <a:solidFill>
                <a:schemeClr val="bg2">
                  <a:lumMod val="75000"/>
                </a:schemeClr>
              </a:solidFill>
              <a:miter lim="800000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3E245F79-1E44-448C-93B7-9F7ED2A07076}"/>
                </a:ext>
              </a:extLst>
            </p:cNvPr>
            <p:cNvSpPr/>
            <p:nvPr/>
          </p:nvSpPr>
          <p:spPr>
            <a:xfrm flipH="1">
              <a:off x="3243694" y="5811406"/>
              <a:ext cx="2656609" cy="54162"/>
            </a:xfrm>
            <a:custGeom>
              <a:avLst/>
              <a:gdLst>
                <a:gd name="connsiteX0" fmla="*/ 2235200 w 2235200"/>
                <a:gd name="connsiteY0" fmla="*/ 914400 h 914400"/>
                <a:gd name="connsiteX1" fmla="*/ 1123950 w 2235200"/>
                <a:gd name="connsiteY1" fmla="*/ 0 h 914400"/>
                <a:gd name="connsiteX2" fmla="*/ 0 w 2235200"/>
                <a:gd name="connsiteY2" fmla="*/ 914400 h 914400"/>
                <a:gd name="connsiteX3" fmla="*/ 0 w 2235200"/>
                <a:gd name="connsiteY3" fmla="*/ 914400 h 914400"/>
                <a:gd name="connsiteX0" fmla="*/ 2235200 w 2235200"/>
                <a:gd name="connsiteY0" fmla="*/ 0 h 0"/>
                <a:gd name="connsiteX1" fmla="*/ 0 w 2235200"/>
                <a:gd name="connsiteY1" fmla="*/ 0 h 0"/>
                <a:gd name="connsiteX2" fmla="*/ 0 w 22352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200">
                  <a:moveTo>
                    <a:pt x="223520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75" cap="sq">
              <a:solidFill>
                <a:schemeClr val="bg2">
                  <a:lumMod val="75000"/>
                </a:schemeClr>
              </a:solidFill>
              <a:miter lim="800000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54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CF41-0C44-444F-82B5-F49982C8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/>
              <a:t>مدل پیشنهادی </a:t>
            </a:r>
            <a:r>
              <a:rPr lang="fa-IR" dirty="0"/>
              <a:t>مطالعه‌ی فضای سایبر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517D-19E0-4B0E-B738-C1025DB7D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2ECBE-7443-4BB5-A82B-5C44476F14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5B9AF96-E5C7-4E45-B8C5-89DB4D72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4474279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زیرساخت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Infrastructure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35666F7-A76A-4E0C-A8F1-98EF037D8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3728528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کاربرد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Application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CE69494-D9A7-4230-8E81-BD5767DB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982777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انسان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Human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5EA086C-B5B5-4D8A-96D5-A517DA88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237026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دنیا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World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449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CF41-0C44-444F-82B5-F49982C8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مدل پیشنهادی مطالعه‌ی فضای سایبر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517D-19E0-4B0E-B738-C1025DB7D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2ECBE-7443-4BB5-A82B-5C44476F14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جایگاه ماشین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5B9AF96-E5C7-4E45-B8C5-89DB4D72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4474279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زیرساخت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Infrastructure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35666F7-A76A-4E0C-A8F1-98EF037D8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3728528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کاربرد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Application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CE69494-D9A7-4230-8E81-BD5767DB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982777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انسان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Human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5EA086C-B5B5-4D8A-96D5-A517DA88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237026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دنیا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World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18AF1-C54C-44CC-B4C4-07E27FC7ED26}"/>
              </a:ext>
            </a:extLst>
          </p:cNvPr>
          <p:cNvSpPr txBox="1"/>
          <p:nvPr/>
        </p:nvSpPr>
        <p:spPr>
          <a:xfrm>
            <a:off x="600075" y="2334004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ماشین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به‌عنوان «بخشی از دنیا»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FF977-B51D-436D-A6F9-AE078B8A2838}"/>
              </a:ext>
            </a:extLst>
          </p:cNvPr>
          <p:cNvSpPr txBox="1"/>
          <p:nvPr/>
        </p:nvSpPr>
        <p:spPr>
          <a:xfrm>
            <a:off x="600075" y="3079755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ماشین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در «تعامل انسان و ماشین»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6117F-C63D-4E39-8108-08EB755A6624}"/>
              </a:ext>
            </a:extLst>
          </p:cNvPr>
          <p:cNvSpPr txBox="1"/>
          <p:nvPr/>
        </p:nvSpPr>
        <p:spPr>
          <a:xfrm>
            <a:off x="600075" y="3825506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ماشین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به‌عنوان «کاربرد»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A64C1-F77C-420E-BD8C-BD926189666E}"/>
              </a:ext>
            </a:extLst>
          </p:cNvPr>
          <p:cNvSpPr txBox="1"/>
          <p:nvPr/>
        </p:nvSpPr>
        <p:spPr>
          <a:xfrm>
            <a:off x="600074" y="4571257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ماشین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به‌عنوان «زیرساخت»</a:t>
            </a:r>
            <a:endParaRPr lang="en-US" sz="1400" b="1" dirty="0">
              <a:cs typeface="Z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30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ماشین‌ها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r>
              <a:rPr lang="fa-IR" dirty="0"/>
              <a:t>تکنولوژی</a:t>
            </a:r>
          </a:p>
        </p:txBody>
      </p:sp>
    </p:spTree>
    <p:extLst>
      <p:ext uri="{BB962C8B-B14F-4D97-AF65-F5344CB8AC3E}">
        <p14:creationId xmlns:p14="http://schemas.microsoft.com/office/powerpoint/2010/main" val="124814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اتیمولوژی «تکنولوژی»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35FE6-3A54-441F-B444-BE8AE016A5C3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https://www.google.com/search?q=technology+etymology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A6B06E-61A6-4C69-B357-2E15D0D8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595563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7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3655</TotalTime>
  <Words>602</Words>
  <Application>Microsoft Office PowerPoint</Application>
  <PresentationFormat>On-screen Show (4:3)</PresentationFormat>
  <Paragraphs>164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Consolas</vt:lpstr>
      <vt:lpstr>F_yaghot</vt:lpstr>
      <vt:lpstr>Helvetica World</vt:lpstr>
      <vt:lpstr>HelveticaNeueLT Arabic 55 Roman</vt:lpstr>
      <vt:lpstr>Qadi Linotype</vt:lpstr>
      <vt:lpstr>Times CE</vt:lpstr>
      <vt:lpstr>Times New Roman</vt:lpstr>
      <vt:lpstr>XB Niloofar</vt:lpstr>
      <vt:lpstr>Office Theme</vt:lpstr>
      <vt:lpstr>فضای سایبر و ماشین‌ها</vt:lpstr>
      <vt:lpstr>PowerPoint Presentation</vt:lpstr>
      <vt:lpstr>اتیمولوژی «ماشین»</vt:lpstr>
      <vt:lpstr>فضای سایبر و ماشین‌ها</vt:lpstr>
      <vt:lpstr>انسان/ماشین در جایگاه کنترل‌کننده/کنترل‌شونده</vt:lpstr>
      <vt:lpstr>مدل پیشنهادی مطالعه‌ی فضای سایبر</vt:lpstr>
      <vt:lpstr>مدل پیشنهادی مطالعه‌ی فضای سایبر</vt:lpstr>
      <vt:lpstr>PowerPoint Presentation</vt:lpstr>
      <vt:lpstr>اتیمولوژی «تکنولوژی»</vt:lpstr>
      <vt:lpstr>PowerPoint Presentation</vt:lpstr>
      <vt:lpstr>تکنولوژی در درخت فلسفه</vt:lpstr>
      <vt:lpstr>PowerPoint Presentation</vt:lpstr>
      <vt:lpstr>تکنولوژی در دیدگاه «دان مک‌کلوی»</vt:lpstr>
      <vt:lpstr>نقش تکنولوژی در فضای سایبر</vt:lpstr>
      <vt:lpstr>گسترش فضای سایبر در امتداد زمان با توسعه‌ی تکنولوژی</vt:lpstr>
      <vt:lpstr>تکنولوژی: پرومته یا فرانکنشتاین</vt:lpstr>
      <vt:lpstr>PowerPoint Presentation</vt:lpstr>
      <vt:lpstr>PowerPoint Presentation</vt:lpstr>
      <vt:lpstr>انقلاب صنعتی چهارم</vt:lpstr>
      <vt:lpstr>PowerPoint Presentation</vt:lpstr>
      <vt:lpstr>اینترنت اشیا</vt:lpstr>
      <vt:lpstr>اینترنت همه‌چیز</vt:lpstr>
      <vt:lpstr>PowerPoint Presentation</vt:lpstr>
      <vt:lpstr>PowerPoint Presentation</vt:lpstr>
      <vt:lpstr>PowerPoint Presentation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</vt:vector>
  </TitlesOfParts>
  <Company>University of Tehran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 Fouladi</dc:creator>
  <cp:lastModifiedBy>K Fouladi</cp:lastModifiedBy>
  <cp:revision>300</cp:revision>
  <cp:lastPrinted>2017-01-28T13:27:17Z</cp:lastPrinted>
  <dcterms:created xsi:type="dcterms:W3CDTF">2013-12-25T07:22:03Z</dcterms:created>
  <dcterms:modified xsi:type="dcterms:W3CDTF">2024-01-05T15:13:57Z</dcterms:modified>
</cp:coreProperties>
</file>