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34" r:id="rId2"/>
    <p:sldId id="370" r:id="rId3"/>
    <p:sldId id="371" r:id="rId4"/>
    <p:sldId id="770" r:id="rId5"/>
    <p:sldId id="372" r:id="rId6"/>
    <p:sldId id="373" r:id="rId7"/>
    <p:sldId id="374" r:id="rId8"/>
    <p:sldId id="375" r:id="rId9"/>
    <p:sldId id="764" r:id="rId10"/>
    <p:sldId id="733" r:id="rId11"/>
    <p:sldId id="741" r:id="rId12"/>
    <p:sldId id="740" r:id="rId13"/>
    <p:sldId id="749" r:id="rId14"/>
    <p:sldId id="746" r:id="rId15"/>
    <p:sldId id="748" r:id="rId16"/>
    <p:sldId id="775" r:id="rId17"/>
    <p:sldId id="774" r:id="rId18"/>
    <p:sldId id="777" r:id="rId19"/>
    <p:sldId id="752" r:id="rId20"/>
    <p:sldId id="753" r:id="rId21"/>
    <p:sldId id="754" r:id="rId22"/>
    <p:sldId id="755" r:id="rId23"/>
    <p:sldId id="756" r:id="rId24"/>
    <p:sldId id="757" r:id="rId25"/>
    <p:sldId id="778" r:id="rId26"/>
    <p:sldId id="758" r:id="rId27"/>
    <p:sldId id="779" r:id="rId28"/>
    <p:sldId id="772" r:id="rId29"/>
    <p:sldId id="773" r:id="rId30"/>
    <p:sldId id="766" r:id="rId31"/>
    <p:sldId id="386" r:id="rId32"/>
    <p:sldId id="761" r:id="rId33"/>
    <p:sldId id="736" r:id="rId34"/>
    <p:sldId id="760" r:id="rId35"/>
    <p:sldId id="737" r:id="rId36"/>
    <p:sldId id="762" r:id="rId37"/>
    <p:sldId id="765" r:id="rId38"/>
    <p:sldId id="776" r:id="rId39"/>
    <p:sldId id="739" r:id="rId40"/>
    <p:sldId id="734" r:id="rId41"/>
    <p:sldId id="735" r:id="rId42"/>
    <p:sldId id="727" r:id="rId43"/>
    <p:sldId id="393" r:id="rId44"/>
    <p:sldId id="723" r:id="rId45"/>
    <p:sldId id="726" r:id="rId46"/>
    <p:sldId id="751" r:id="rId47"/>
    <p:sldId id="771" r:id="rId48"/>
    <p:sldId id="759" r:id="rId49"/>
    <p:sldId id="767" r:id="rId50"/>
    <p:sldId id="769" r:id="rId51"/>
    <p:sldId id="728" r:id="rId52"/>
    <p:sldId id="745" r:id="rId53"/>
    <p:sldId id="729" r:id="rId54"/>
    <p:sldId id="747" r:id="rId55"/>
    <p:sldId id="731" r:id="rId56"/>
    <p:sldId id="732" r:id="rId5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828DA"/>
    <a:srgbClr val="379D13"/>
    <a:srgbClr val="FFCCFF"/>
    <a:srgbClr val="0043C8"/>
    <a:srgbClr val="B808A3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0877" autoAdjust="0"/>
  </p:normalViewPr>
  <p:slideViewPr>
    <p:cSldViewPr snapToGrid="0">
      <p:cViewPr varScale="1">
        <p:scale>
          <a:sx n="100" d="100"/>
          <a:sy n="100" d="100"/>
        </p:scale>
        <p:origin x="206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Low" rtl="1"/>
            <a:r>
              <a:rPr lang="fa-IR" sz="1200" dirty="0">
                <a:cs typeface="Q Khoramshahr" panose="00000400000000000000" pitchFamily="50" charset="-78"/>
              </a:rPr>
              <a:t>مفهوم ویرچوآل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(virtual)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در ادبیات انگلیسی در مقابل مفهوم اکچوآل 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(actual)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قرار دارد. در واقع، رئالیته/ واقعیت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(reality)</a:t>
            </a:r>
            <a:r>
              <a:rPr lang="fa-I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1200" dirty="0">
                <a:cs typeface="Q Khoramshahr" panose="00000400000000000000" pitchFamily="50" charset="-78"/>
              </a:rPr>
              <a:t>دو ساحت دارد: اکچوآل و ویرچوآل. آنچه واقعی و ملموس است، اکچوآل نامیده می‌شود. در مقابل آنچه واقعی اما ناملموس است، ویرچوآل نام دارد. لذا آنچه ویرچوآل است، واقعی است. این همان چیزی است که با تلقی ما در </a:t>
            </a:r>
            <a:r>
              <a:rPr lang="fa-IR" sz="1200" i="0" dirty="0">
                <a:cs typeface="Q Khoramshahr" panose="00000400000000000000" pitchFamily="50" charset="-78"/>
              </a:rPr>
              <a:t>به‌کارگیری</a:t>
            </a:r>
            <a:r>
              <a:rPr lang="fa-IR" sz="1200" dirty="0">
                <a:cs typeface="Q Khoramshahr" panose="00000400000000000000" pitchFamily="50" charset="-78"/>
              </a:rPr>
              <a:t> اصطلاح </a:t>
            </a:r>
            <a:r>
              <a:rPr lang="fa-IR" sz="1200" i="0" dirty="0">
                <a:cs typeface="Q Khoramshahr" panose="00000400000000000000" pitchFamily="50" charset="-78"/>
              </a:rPr>
              <a:t>«مجازی» </a:t>
            </a:r>
            <a:r>
              <a:rPr lang="fa-IR" sz="1200" dirty="0">
                <a:cs typeface="Q Khoramshahr" panose="00000400000000000000" pitchFamily="50" charset="-78"/>
              </a:rPr>
              <a:t>در زبان فارسی تفاوت دارد. در ادبیات ما، مجازی در مقابل واقعی و حقیقی قرار دارد در صورتی که تلقی زبان انگلیسی از مفهوم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</a:t>
            </a:r>
            <a:r>
              <a:rPr lang="fa-IR" sz="1200" dirty="0">
                <a:cs typeface="Q Khoramshahr" panose="00000400000000000000" pitchFamily="50" charset="-78"/>
              </a:rPr>
              <a:t> این نیست. به همین دلیل استفاده ما از مفهوم مجازی شدیداً گرایش به مفهوم غیرواقعی بودن دارد و این چیزی است که منجر به سوء فهم در ماهیت و کارکرد </a:t>
            </a:r>
            <a:r>
              <a:rPr lang="fa-IR" sz="1200" b="1" dirty="0">
                <a:cs typeface="Q Khoramshahr" panose="00000400000000000000" pitchFamily="50" charset="-78"/>
              </a:rPr>
              <a:t>فضای مجازی </a:t>
            </a:r>
            <a:r>
              <a:rPr lang="fa-IR" sz="1200" dirty="0">
                <a:cs typeface="Q Khoramshahr" panose="00000400000000000000" pitchFamily="50" charset="-78"/>
              </a:rPr>
              <a:t>شده است.</a:t>
            </a:r>
          </a:p>
          <a:p>
            <a:pPr algn="justLow" rtl="1"/>
            <a:r>
              <a:rPr lang="fa-IR" sz="1200" dirty="0">
                <a:cs typeface="Q Khoramshahr" panose="00000400000000000000" pitchFamily="50" charset="-78"/>
              </a:rPr>
              <a:t>در نگاه به واقعیت، ساحت اکچوآل و ویرچوآل نسبت به هم مرز دقیقی ندارند و می‌توان یک طیف درجه‌بندی شده بین آنها در نظر گرفت. یعنی پدیده‌های کاملاً اکچوآل و پدیده‌های کاملاً ویرچوآل و پدیده‌هایی مابین این دو که تا حدودی اکچوآل و تا قسمتی ویرچوآل هستند.</a:t>
            </a:r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4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0813-2075-4EBF-8559-800E078C52A5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ADD85-6846-44FA-9DEA-B60A43617EF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609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8" y="459321"/>
            <a:ext cx="8189267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8" y="1377683"/>
            <a:ext cx="8189267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8" y="1112572"/>
            <a:ext cx="8189267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8" y="849314"/>
            <a:ext cx="8189267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8" y="823388"/>
            <a:ext cx="81892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52358"/>
            <a:ext cx="604248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-1475643" y="4512395"/>
            <a:ext cx="3330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 baseline="0" dirty="0">
                <a:solidFill>
                  <a:srgbClr val="04A1E3"/>
                </a:solidFill>
                <a:latin typeface="HelveticaNeueLT Arabic 55 Roman" panose="020B0604020202020204" pitchFamily="34" charset="-78"/>
                <a:cs typeface="Q Khoramshahr" panose="00000400000000000000" pitchFamily="50" charset="-78"/>
              </a:rPr>
              <a:t>    |    آزمایشگاه پژوهشی فضای سایبر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Cyberspace Research Lab.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45958-EDE4-4C29-9CA1-F39BE0175EA9}"/>
              </a:ext>
            </a:extLst>
          </p:cNvPr>
          <p:cNvSpPr txBox="1"/>
          <p:nvPr userDrawn="1"/>
        </p:nvSpPr>
        <p:spPr>
          <a:xfrm>
            <a:off x="540641" y="6512391"/>
            <a:ext cx="1338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aseline="0" dirty="0">
                <a:solidFill>
                  <a:srgbClr val="04A1E3"/>
                </a:solidFill>
                <a:latin typeface="Consolas" panose="020B0609020204030204" pitchFamily="49" charset="0"/>
                <a:cs typeface="Helvetica World" panose="020B0500040000020004" pitchFamily="34" charset="0"/>
              </a:rPr>
              <a:t>http://cysp.ut.ac.ir</a:t>
            </a:r>
            <a:endParaRPr lang="en-US" sz="700" dirty="0">
              <a:solidFill>
                <a:srgbClr val="04A1E3"/>
              </a:solidFill>
              <a:latin typeface="Consolas" panose="020B0609020204030204" pitchFamily="49" charset="0"/>
              <a:cs typeface="Helvetica World" panose="020B0500040000020004" pitchFamily="34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EC847EB-A54C-44A2-956F-748036A022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3827" y="164073"/>
            <a:ext cx="1693863" cy="197591"/>
          </a:xfrm>
          <a:gradFill>
            <a:gsLst>
              <a:gs pos="100000">
                <a:srgbClr val="00B050"/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solidFill>
                  <a:schemeClr val="tx1"/>
                </a:solidFill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دکترین جامع فضای سایبر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E5A88B-532B-4830-B69D-DEF87E4EF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" y="6224479"/>
            <a:ext cx="498207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5FF3AE-E578-4E16-B0BD-74B831786666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C2F9-7CA3-4047-BAB3-5562B2ACC66F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7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Cyberspace Modelling</a:t>
            </a:r>
            <a:endParaRPr lang="fa-IR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19</a:t>
            </a:r>
          </a:p>
        </p:txBody>
      </p:sp>
    </p:spTree>
    <p:extLst>
      <p:ext uri="{BB962C8B-B14F-4D97-AF65-F5344CB8AC3E}">
        <p14:creationId xmlns:p14="http://schemas.microsoft.com/office/powerpoint/2010/main" val="211338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چهارلایه‌ی فضای سایبر کلارک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Clark’s 4-Layer Model of Cyberspace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5B9AF96-E5C7-4E45-B8C5-89DB4D72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4474279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فیزیکی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Physical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35666F7-A76A-4E0C-A8F1-98EF037D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3728528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منطقی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Logical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E69494-D9A7-4230-8E81-BD5767D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982777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EA086C-B5B5-4D8A-96D5-A517DA88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237026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مردم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People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5CF30-76D8-4722-9C2C-EADA4835B888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Clark, David. "Characterizing cyberspace: past, present and future." MIT CSAIL, Version 1 (2010): 2016-2028.</a:t>
            </a:r>
          </a:p>
        </p:txBody>
      </p:sp>
    </p:spTree>
    <p:extLst>
      <p:ext uri="{BB962C8B-B14F-4D97-AF65-F5344CB8AC3E}">
        <p14:creationId xmlns:p14="http://schemas.microsoft.com/office/powerpoint/2010/main" val="380045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B53FCA-CF73-4886-ACEC-2416B32F3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6191B-F7F1-4F33-BC4F-EEE4E3F0F049}"/>
              </a:ext>
            </a:extLst>
          </p:cNvPr>
          <p:cNvSpPr txBox="1"/>
          <p:nvPr/>
        </p:nvSpPr>
        <p:spPr>
          <a:xfrm>
            <a:off x="219075" y="62542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David Dana Clark (1944-)</a:t>
            </a:r>
            <a:endParaRPr lang="fa-IR" b="1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5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چهارلایه‌ی فضای سایبر شلدون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Sheldon’s 4-Layer Model of Cyberspace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5B9AF96-E5C7-4E45-B8C5-89DB4D72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4474279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زیرساخت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Infrastructure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35666F7-A76A-4E0C-A8F1-98EF037D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3728528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فیزیکی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Physical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E69494-D9A7-4230-8E81-BD5767D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982777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نحوی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Syntactic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EA086C-B5B5-4D8A-96D5-A517DA88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237026"/>
            <a:ext cx="3813656" cy="717176"/>
          </a:xfrm>
          <a:prstGeom prst="bevel">
            <a:avLst>
              <a:gd name="adj" fmla="val 59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معنایی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Semantic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52F80-D2E1-4388-9D9E-23CA04A66640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Sheldon, John B. "Deciphering 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Cyberpower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Strategic Purpose in Peace and War". Strategic Studies Quarterly 5, no. 2 (Summer 2011): 95-112.</a:t>
            </a:r>
          </a:p>
        </p:txBody>
      </p:sp>
    </p:spTree>
    <p:extLst>
      <p:ext uri="{BB962C8B-B14F-4D97-AF65-F5344CB8AC3E}">
        <p14:creationId xmlns:p14="http://schemas.microsoft.com/office/powerpoint/2010/main" val="38778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چهارلایه‌ی فضای سایبر گومز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Gomez’s 4-Layer Model of Cyberspace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26AD2-4B76-48D0-8B73-B22F01BECBA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Gomez, Miguel Alberto. (2017). Victory in Cyberspace. IAFOR Journal of Politics, Economics &amp; Law. 4. 10.22492/ijpel.4.1.04.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DF6E-A8F8-401A-AC89-4DF35D5AA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31" y="2138362"/>
            <a:ext cx="3309938" cy="28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0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هشت‌لایه‌ی فضای سایبر ونابلس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Venables’s 8-Layer Model of Cyberspace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4713D3-A70A-4C1A-8676-3EA4E418C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2" y="2400300"/>
            <a:ext cx="3952875" cy="297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26AD2-4B76-48D0-8B73-B22F01BECBA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Venables A (2021) Modelling Cyberspace to Determine Cybersecurity Training Requirements. Front. Educ. 6:768037. 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doi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10.3389/feduc.2021.768037</a:t>
            </a:r>
          </a:p>
        </p:txBody>
      </p:sp>
    </p:spTree>
    <p:extLst>
      <p:ext uri="{BB962C8B-B14F-4D97-AF65-F5344CB8AC3E}">
        <p14:creationId xmlns:p14="http://schemas.microsoft.com/office/powerpoint/2010/main" val="162251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سه‌لایه‌ی فضای سایبر روسی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Russian 3-Layer Model of Cyberspace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26AD2-4B76-48D0-8B73-B22F01BECBA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http://www.intelros.ru/readroom/jfq/75-2014/24840-the-limits-of-cyberspace-deterrence.html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0450E-966B-4DA4-82AA-B4E49C6A9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/>
          <a:stretch/>
        </p:blipFill>
        <p:spPr>
          <a:xfrm>
            <a:off x="2678856" y="1924049"/>
            <a:ext cx="3786288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هفت‌لایه‌ی آمریکا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 7-Layer Model of Cyberspace</a:t>
            </a:r>
          </a:p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75453-6091-453E-A15F-7242E8F46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6" y="1978828"/>
            <a:ext cx="8329847" cy="3776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7613CF-E795-4E4F-9575-A50C25B8BDB6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https://faculteitmilitairewetenschappen.nl/cms/view/e4749768-c81b-431a-aa6e-4f73f9226d56/cyber-security-cyber-operations</a:t>
            </a:r>
          </a:p>
        </p:txBody>
      </p:sp>
    </p:spTree>
    <p:extLst>
      <p:ext uri="{BB962C8B-B14F-4D97-AF65-F5344CB8AC3E}">
        <p14:creationId xmlns:p14="http://schemas.microsoft.com/office/powerpoint/2010/main" val="421917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دامنه‌ی سایبر با دامنه‌های زمین، دریا، هوا و فضا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مطابق با دکترین ارتش آمریکا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D04B8-D875-4829-8B85-1F74438C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484311"/>
            <a:ext cx="5695950" cy="452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43CF8-8715-4A2D-964D-01ECC5CE6BB6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Waddell et al. Cyberspace operations: What senior leaders need to know about cyberspace. US ARMY WAR COLL CARLISLE BARRACKS PA CENTER, 2011.</a:t>
            </a:r>
          </a:p>
        </p:txBody>
      </p:sp>
    </p:spTree>
    <p:extLst>
      <p:ext uri="{BB962C8B-B14F-4D97-AF65-F5344CB8AC3E}">
        <p14:creationId xmlns:p14="http://schemas.microsoft.com/office/powerpoint/2010/main" val="172893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AC043-F3FC-46EF-9AD8-A5ED3C6D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/>
          <a:stretch/>
        </p:blipFill>
        <p:spPr>
          <a:xfrm>
            <a:off x="2524244" y="857250"/>
            <a:ext cx="4095512" cy="51434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431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Cyberspace and Traditional Spaces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فضای سایبر عمومی و فضاهای سنتی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724AE-76A4-4A49-B4EE-7E6B04B8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951805"/>
            <a:ext cx="7286625" cy="3401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2F96A-7AA1-4885-9727-1F8C9EFBB5D0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191423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چارچوب</a:t>
            </a:r>
            <a:br>
              <a:rPr lang="fa-IR" dirty="0"/>
            </a:br>
            <a:r>
              <a:rPr lang="fa-IR" dirty="0"/>
              <a:t>مفهومی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289971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اتصالات همه‌جا حاضر مبتنی بر فضای سایبر عمومی    |    همگرایی فضاها مبتنی بر فضای سایبر عمومی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F1E71-A99E-4346-8B14-F2D2AF5DB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" r="4167" b="6488"/>
          <a:stretch/>
        </p:blipFill>
        <p:spPr>
          <a:xfrm>
            <a:off x="477367" y="1810224"/>
            <a:ext cx="8189266" cy="4009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CBFFF-DCF2-4495-956C-14EFBA80FA5A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330791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Knowledge Spectrum of General Cyberspace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طیف دانش فضای سایبر عمومی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98263-85CD-494F-88A7-5C07170F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59" y="2293222"/>
            <a:ext cx="6933083" cy="2176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845B47-E1F3-4086-BD8E-A9C51A65EE8C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4029982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Traditional Existence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وجود سنتی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CDFF4-FC73-4090-BAFB-2FA554667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2"/>
          <a:stretch/>
        </p:blipFill>
        <p:spPr>
          <a:xfrm>
            <a:off x="477367" y="1593069"/>
            <a:ext cx="8189266" cy="403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F873D-B2E4-4CEE-BA75-AF0F1E1C3C83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82167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Cyber-enabled Existence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وجود فعال‌شده با سایبر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79730-9198-4E20-86C5-F7BA6BBF2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1" r="5626" b="6134"/>
          <a:stretch/>
        </p:blipFill>
        <p:spPr>
          <a:xfrm>
            <a:off x="3403742" y="1377682"/>
            <a:ext cx="5262891" cy="4966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9582D-B08B-4691-8128-70C8A9285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1" y="2206685"/>
            <a:ext cx="2694458" cy="3975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AA6BE-1F02-4FB2-9CCC-0E9ABEB72891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215453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 عمومی: فضای سایبر و فضاهای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وجود سنتی در چهار فضا و وجود فعال‌شده با سایبر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9F2C0-E81B-46C2-AC07-3D2A97DF2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1"/>
          <a:stretch/>
        </p:blipFill>
        <p:spPr>
          <a:xfrm>
            <a:off x="477367" y="2028825"/>
            <a:ext cx="8189266" cy="3408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1D9C3-0366-4B6D-A580-5D8AF4F82B4F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124327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91E97-AC08-43C8-B397-FC8BF76B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283" y="723041"/>
            <a:ext cx="3977434" cy="54119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7608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سایبرماتیک: حوزه‌ای کل‌گرایانه برای مطالعه‌ی سیستماتیک دنیاهای جدید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Cybermatics</a:t>
            </a:r>
            <a:r>
              <a:rPr lang="en-US" dirty="0"/>
              <a:t>: A Holistic Field for Systematic Study of Cyber-Enabled New Worlds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سه عصر/روند محاسبه و مشخصه‌های آنها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6AA66-E2B9-41DF-9DF3-ACDFE4347B51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Ma, Jianhua, et al. "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Cybermatics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A holistic field for systematic study of cyber-enabled new worlds." IEEE Access 3 (2015): 2270-2280.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14575-800E-4711-A9B1-1D33781E1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723588"/>
            <a:ext cx="6162675" cy="43860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B6453F-3673-48E7-BCAD-A41E9F0D973D}"/>
              </a:ext>
            </a:extLst>
          </p:cNvPr>
          <p:cNvSpPr/>
          <p:nvPr/>
        </p:nvSpPr>
        <p:spPr>
          <a:xfrm>
            <a:off x="1419225" y="5695950"/>
            <a:ext cx="933450" cy="413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3696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سایبرماتیک: حوزه‌ای کل‌گرایانه برای مطالعه‌ی سیستماتیک دنیاهای جدید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Cybermatics</a:t>
            </a:r>
            <a:r>
              <a:rPr lang="en-US" dirty="0"/>
              <a:t>: A Holistic Field for Systematic Study of Cyber-Enabled New Worlds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دنیاهای معمول، دنیاهای متصل‌شده با سایبر، دنیاهای فعال‌شده با سایبر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1F7F-813D-4D0E-96D6-E37F5127A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359226"/>
            <a:ext cx="7734300" cy="2944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6AA66-E2B9-41DF-9DF3-ACDFE4347B51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Ma, Jianhua, et al. "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Cybermatics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A holistic field for systematic study of cyber-enabled new worlds." IEEE Access 3 (2015): 2270-2280.</a:t>
            </a:r>
          </a:p>
        </p:txBody>
      </p:sp>
    </p:spTree>
    <p:extLst>
      <p:ext uri="{BB962C8B-B14F-4D97-AF65-F5344CB8AC3E}">
        <p14:creationId xmlns:p14="http://schemas.microsoft.com/office/powerpoint/2010/main" val="1046999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سایبرماتیک: حوزه‌ای کل‌گرایانه برای مطالعه‌ی سیستماتیک دنیاهای جدید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Entities and their Relations in Cyber, Physical, Social and Mental Worlds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موجودیت‌ها و روابط آنها در دنیاهای سایبر، فیزیکی، اجتماعی و ذهنی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38030-25A6-4339-9BB1-93A563FF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3" y="1959931"/>
            <a:ext cx="6848475" cy="3523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605F1-D47B-42A7-B1A6-4476B6C5A7E7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Ma, Jianhua, et al. "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Cybermatics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A holistic field for systematic study of cyber-enabled new worlds." IEEE Access 3 (2015): 2270-2280.</a:t>
            </a:r>
          </a:p>
        </p:txBody>
      </p:sp>
    </p:spTree>
    <p:extLst>
      <p:ext uri="{BB962C8B-B14F-4D97-AF65-F5344CB8AC3E}">
        <p14:creationId xmlns:p14="http://schemas.microsoft.com/office/powerpoint/2010/main" val="3605186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923-3BB1-4DE3-B3EE-8A914197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سایبرماتیک: حوزه‌ای کل‌گرایانه برای مطالعه‌ی سیستماتیک دنیاهای جدید فعال‌شده با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5F0E-02DF-4F30-9ECA-A75C4CAA2C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General Categories of </a:t>
            </a:r>
            <a:r>
              <a:rPr lang="en-US" dirty="0" err="1"/>
              <a:t>Cybermatics</a:t>
            </a:r>
            <a:r>
              <a:rPr lang="en-US" dirty="0"/>
              <a:t> for Cyber-enabled Worlds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DB4C-9BFF-4105-BB01-658F5F143A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رده‌های عمومی سایبرماتیک برای دنیاهای فعال‌شده با سایبر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8D61A-7D7B-48A4-81D3-70448F1F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873483"/>
            <a:ext cx="6534150" cy="3789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BBC1E5-1237-45E3-AD65-3B79F129F028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Ma, Jianhua, et al. "</a:t>
            </a:r>
            <a:r>
              <a:rPr lang="en-US" sz="800" dirty="0" err="1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Cybermatics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: A holistic field for systematic study of cyber-enabled new worlds." IEEE Access 3 (2015): 2270-2280.</a:t>
            </a:r>
          </a:p>
        </p:txBody>
      </p:sp>
    </p:spTree>
    <p:extLst>
      <p:ext uri="{BB962C8B-B14F-4D97-AF65-F5344CB8AC3E}">
        <p14:creationId xmlns:p14="http://schemas.microsoft.com/office/powerpoint/2010/main" val="107585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9BCE3-FF8A-4AEF-949D-A8ECE702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10" y="3452425"/>
            <a:ext cx="3573780" cy="23751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726518-C36A-4514-9588-383EAB8F9B41}"/>
              </a:ext>
            </a:extLst>
          </p:cNvPr>
          <p:cNvGrpSpPr/>
          <p:nvPr/>
        </p:nvGrpSpPr>
        <p:grpSpPr>
          <a:xfrm>
            <a:off x="1348378" y="2025400"/>
            <a:ext cx="6447244" cy="824881"/>
            <a:chOff x="1453538" y="2206555"/>
            <a:chExt cx="6447244" cy="824881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71E6A6C-86A9-4101-BD1D-25D2FF720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538" y="2206555"/>
              <a:ext cx="4762975" cy="824880"/>
            </a:xfrm>
            <a:prstGeom prst="bevel">
              <a:avLst>
                <a:gd name="adj" fmla="val 595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کنترل = فضای تغذیه‌ی هدف‌مند اطلاعات</a:t>
              </a: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FC28DCC-C56B-45F1-B351-89443DE1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91" y="2206555"/>
              <a:ext cx="1664391" cy="824881"/>
            </a:xfrm>
            <a:prstGeom prst="bevel">
              <a:avLst>
                <a:gd name="adj" fmla="val 4754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Cyberspace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449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184955"/>
            <a:ext cx="2409955" cy="2920570"/>
          </a:xfrm>
        </p:spPr>
        <p:txBody>
          <a:bodyPr>
            <a:normAutofit/>
          </a:bodyPr>
          <a:lstStyle/>
          <a:p>
            <a:r>
              <a:rPr lang="fa-IR" dirty="0"/>
              <a:t>روی‌کرد</a:t>
            </a:r>
            <a:br>
              <a:rPr lang="fa-IR" dirty="0"/>
            </a:br>
            <a:r>
              <a:rPr lang="fa-IR" dirty="0"/>
              <a:t>دوفضایی</a:t>
            </a:r>
            <a:br>
              <a:rPr lang="fa-IR" dirty="0"/>
            </a:br>
            <a:r>
              <a:rPr lang="fa-IR" dirty="0"/>
              <a:t>در مقابل</a:t>
            </a:r>
            <a:br>
              <a:rPr lang="fa-IR" dirty="0"/>
            </a:br>
            <a:r>
              <a:rPr lang="fa-IR" dirty="0"/>
              <a:t>روی‌کرد</a:t>
            </a:r>
            <a:br>
              <a:rPr lang="fa-IR" dirty="0"/>
            </a:br>
            <a:r>
              <a:rPr lang="fa-IR" dirty="0"/>
              <a:t>امتدادی</a:t>
            </a:r>
          </a:p>
        </p:txBody>
      </p:sp>
    </p:spTree>
    <p:extLst>
      <p:ext uri="{BB962C8B-B14F-4D97-AF65-F5344CB8AC3E}">
        <p14:creationId xmlns:p14="http://schemas.microsoft.com/office/powerpoint/2010/main" val="2651765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روی‌کردهای اصلی در مدل‌سازی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F25B2-9FF8-4D01-B324-54C3395C2925}"/>
              </a:ext>
            </a:extLst>
          </p:cNvPr>
          <p:cNvGrpSpPr/>
          <p:nvPr/>
        </p:nvGrpSpPr>
        <p:grpSpPr>
          <a:xfrm>
            <a:off x="772642" y="3333257"/>
            <a:ext cx="3249009" cy="1524984"/>
            <a:chOff x="477367" y="1970691"/>
            <a:chExt cx="3249009" cy="15249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D331FE-FFF4-4BF0-A474-D85CAA051357}"/>
                </a:ext>
              </a:extLst>
            </p:cNvPr>
            <p:cNvSpPr/>
            <p:nvPr/>
          </p:nvSpPr>
          <p:spPr>
            <a:xfrm>
              <a:off x="477367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مجازی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E13317-EE69-471D-A85E-6CF0D3EA049E}"/>
                </a:ext>
              </a:extLst>
            </p:cNvPr>
            <p:cNvSpPr/>
            <p:nvPr/>
          </p:nvSpPr>
          <p:spPr>
            <a:xfrm>
              <a:off x="2201392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واقعی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0AB1D4-18B7-4B38-ADEE-042FA3E932E5}"/>
              </a:ext>
            </a:extLst>
          </p:cNvPr>
          <p:cNvGrpSpPr/>
          <p:nvPr/>
        </p:nvGrpSpPr>
        <p:grpSpPr>
          <a:xfrm>
            <a:off x="5192241" y="2595070"/>
            <a:ext cx="3001359" cy="3001359"/>
            <a:chOff x="5782791" y="1970690"/>
            <a:chExt cx="3001359" cy="30013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1DCCD0-C6BB-4F85-B114-1ADFC7D48C06}"/>
                </a:ext>
              </a:extLst>
            </p:cNvPr>
            <p:cNvSpPr/>
            <p:nvPr/>
          </p:nvSpPr>
          <p:spPr>
            <a:xfrm>
              <a:off x="5782791" y="1970690"/>
              <a:ext cx="3001359" cy="3001359"/>
            </a:xfrm>
            <a:prstGeom prst="ellipse">
              <a:avLst/>
            </a:prstGeom>
            <a:gradFill flip="none" rotWithShape="1">
              <a:gsLst>
                <a:gs pos="31000">
                  <a:srgbClr val="379D13"/>
                </a:gs>
                <a:gs pos="72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B5D203-D7AA-4F77-86D4-42F66BFB1B13}"/>
                </a:ext>
              </a:extLst>
            </p:cNvPr>
            <p:cNvSpPr/>
            <p:nvPr/>
          </p:nvSpPr>
          <p:spPr>
            <a:xfrm>
              <a:off x="6520978" y="2708877"/>
              <a:ext cx="1524984" cy="15249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فیزیکی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2E8E6-7215-47CE-9266-39586971AA2C}"/>
              </a:ext>
            </a:extLst>
          </p:cNvPr>
          <p:cNvCxnSpPr/>
          <p:nvPr/>
        </p:nvCxnSpPr>
        <p:spPr>
          <a:xfrm>
            <a:off x="4572000" y="1317632"/>
            <a:ext cx="0" cy="4810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3">
            <a:extLst>
              <a:ext uri="{FF2B5EF4-FFF2-40B4-BE49-F238E27FC236}">
                <a16:creationId xmlns:a16="http://schemas.microsoft.com/office/drawing/2014/main" id="{03746B2C-5F70-4C2E-9A37-FE07CEA0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85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امتدادی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48F702A7-B181-4183-9B28-1130F4C4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34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دوفضایی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88320-E1F0-4E7F-A360-10DD8BBC17A7}"/>
              </a:ext>
            </a:extLst>
          </p:cNvPr>
          <p:cNvSpPr txBox="1"/>
          <p:nvPr/>
        </p:nvSpPr>
        <p:spPr>
          <a:xfrm>
            <a:off x="5930428" y="2848375"/>
            <a:ext cx="1524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فضای سایبر</a:t>
            </a:r>
            <a:endParaRPr lang="en-US" sz="1400" b="1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7639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روی‌کردهای اصلی در مدل‌سازی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روی‌کرد دوفضایی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F25B2-9FF8-4D01-B324-54C3395C2925}"/>
              </a:ext>
            </a:extLst>
          </p:cNvPr>
          <p:cNvGrpSpPr/>
          <p:nvPr/>
        </p:nvGrpSpPr>
        <p:grpSpPr>
          <a:xfrm>
            <a:off x="2947496" y="3333257"/>
            <a:ext cx="3249009" cy="1524984"/>
            <a:chOff x="477367" y="1970691"/>
            <a:chExt cx="3249009" cy="15249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D331FE-FFF4-4BF0-A474-D85CAA051357}"/>
                </a:ext>
              </a:extLst>
            </p:cNvPr>
            <p:cNvSpPr/>
            <p:nvPr/>
          </p:nvSpPr>
          <p:spPr>
            <a:xfrm>
              <a:off x="477367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مجازی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E13317-EE69-471D-A85E-6CF0D3EA049E}"/>
                </a:ext>
              </a:extLst>
            </p:cNvPr>
            <p:cNvSpPr/>
            <p:nvPr/>
          </p:nvSpPr>
          <p:spPr>
            <a:xfrm>
              <a:off x="2201392" y="1970691"/>
              <a:ext cx="1524984" cy="15249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b="1" dirty="0">
                  <a:solidFill>
                    <a:schemeClr val="tx1"/>
                  </a:solidFill>
                  <a:cs typeface="Z Mitra" panose="00000400000000000000" pitchFamily="2" charset="-78"/>
                </a:rPr>
                <a:t>فضای واقعی</a:t>
              </a:r>
              <a:endParaRPr lang="en-US" b="1" dirty="0">
                <a:solidFill>
                  <a:schemeClr val="tx1"/>
                </a:solidFill>
                <a:cs typeface="Z Mitra" panose="00000400000000000000" pitchFamily="2" charset="-78"/>
              </a:endParaRPr>
            </a:p>
          </p:txBody>
        </p:sp>
      </p:grpSp>
      <p:sp>
        <p:nvSpPr>
          <p:cNvPr id="14" name="AutoShape 3">
            <a:extLst>
              <a:ext uri="{FF2B5EF4-FFF2-40B4-BE49-F238E27FC236}">
                <a16:creationId xmlns:a16="http://schemas.microsoft.com/office/drawing/2014/main" id="{48F702A7-B181-4183-9B28-1130F4C4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1209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دوفضایی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589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 دوفضایی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پارادایم دوجهانی‌شدن‌ها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C5CE2-5BCD-44F2-B70D-EE2378337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34306" r="3999" b="32778"/>
          <a:stretch/>
        </p:blipFill>
        <p:spPr>
          <a:xfrm>
            <a:off x="2933700" y="1748970"/>
            <a:ext cx="5495925" cy="3036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F8C1E-6DF5-4D67-BC1B-4E764AA6C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1"/>
          <a:stretch/>
        </p:blipFill>
        <p:spPr>
          <a:xfrm>
            <a:off x="477367" y="3267075"/>
            <a:ext cx="1945720" cy="2803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9F406B-3310-4C21-8188-7AC18652D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1" y="1885077"/>
            <a:ext cx="1726692" cy="8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9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 دوفضایی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امکان‌ناپذیری فرض دوگانگی فضاها به‌لحاظ هستی‌شناسی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F8C1E-6DF5-4D67-BC1B-4E764AA6C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1"/>
          <a:stretch/>
        </p:blipFill>
        <p:spPr>
          <a:xfrm>
            <a:off x="477367" y="3267075"/>
            <a:ext cx="1945720" cy="2803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F96D9-48E8-4AA0-9B37-B7BC583AB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45972" r="2656" b="12384"/>
          <a:stretch/>
        </p:blipFill>
        <p:spPr>
          <a:xfrm>
            <a:off x="2847975" y="1647824"/>
            <a:ext cx="5532908" cy="3804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A2639-D484-4831-93C9-54D5D4551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1" y="1885077"/>
            <a:ext cx="1726692" cy="8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42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 دوفضایی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نسبت میان فضای مجازی و فضای واقعی: حالت‌های متصور دوفضایی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0B6C7-A411-41AC-9146-0765BD2F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59" y="1671177"/>
            <a:ext cx="8250174" cy="1519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DCCB6-FC1E-43CC-8728-5B695B1DA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7" y="3543960"/>
            <a:ext cx="1790486" cy="25554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2204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روی‌کردهای اصلی در مدل‌سازی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روی‌کرد امتدادی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03746B2C-5F70-4C2E-9A37-FE07CEA0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1209" y="1338643"/>
            <a:ext cx="3681582" cy="717176"/>
          </a:xfrm>
          <a:prstGeom prst="bevel">
            <a:avLst>
              <a:gd name="adj" fmla="val 5959"/>
            </a:avLst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روی‌کرد امتدادی</a:t>
            </a:r>
            <a:endParaRPr lang="fa-IR" sz="100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1563C9-6BC9-4704-9B71-F835130ACA3A}"/>
              </a:ext>
            </a:extLst>
          </p:cNvPr>
          <p:cNvGrpSpPr/>
          <p:nvPr/>
        </p:nvGrpSpPr>
        <p:grpSpPr>
          <a:xfrm>
            <a:off x="3071321" y="2595070"/>
            <a:ext cx="3001359" cy="3001359"/>
            <a:chOff x="5169297" y="2595070"/>
            <a:chExt cx="3001359" cy="30013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0AB1D4-18B7-4B38-ADEE-042FA3E932E5}"/>
                </a:ext>
              </a:extLst>
            </p:cNvPr>
            <p:cNvGrpSpPr/>
            <p:nvPr/>
          </p:nvGrpSpPr>
          <p:grpSpPr>
            <a:xfrm>
              <a:off x="5169297" y="2595070"/>
              <a:ext cx="3001359" cy="3001359"/>
              <a:chOff x="5782791" y="1970690"/>
              <a:chExt cx="3001359" cy="300135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91DCCD0-C6BB-4F85-B114-1ADFC7D48C06}"/>
                  </a:ext>
                </a:extLst>
              </p:cNvPr>
              <p:cNvSpPr/>
              <p:nvPr/>
            </p:nvSpPr>
            <p:spPr>
              <a:xfrm>
                <a:off x="5782791" y="1970690"/>
                <a:ext cx="3001359" cy="3001359"/>
              </a:xfrm>
              <a:prstGeom prst="ellipse">
                <a:avLst/>
              </a:prstGeom>
              <a:gradFill flip="none" rotWithShape="1">
                <a:gsLst>
                  <a:gs pos="31000">
                    <a:srgbClr val="379D13"/>
                  </a:gs>
                  <a:gs pos="72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EB5D203-D7AA-4F77-86D4-42F66BFB1B13}"/>
                  </a:ext>
                </a:extLst>
              </p:cNvPr>
              <p:cNvSpPr/>
              <p:nvPr/>
            </p:nvSpPr>
            <p:spPr>
              <a:xfrm>
                <a:off x="6520978" y="2708877"/>
                <a:ext cx="1524984" cy="15249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fa-IR" b="1" dirty="0">
                    <a:solidFill>
                      <a:schemeClr val="tx1"/>
                    </a:solidFill>
                    <a:cs typeface="Z Mitra" panose="00000400000000000000" pitchFamily="2" charset="-78"/>
                  </a:rPr>
                  <a:t>فضای فیزیکی</a:t>
                </a:r>
                <a:endParaRPr lang="en-US" b="1" dirty="0">
                  <a:solidFill>
                    <a:schemeClr val="tx1"/>
                  </a:solidFill>
                  <a:cs typeface="Z Mitra" panose="00000400000000000000" pitchFamily="2" charset="-78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B88320-E1F0-4E7F-A360-10DD8BBC17A7}"/>
                </a:ext>
              </a:extLst>
            </p:cNvPr>
            <p:cNvSpPr txBox="1"/>
            <p:nvPr/>
          </p:nvSpPr>
          <p:spPr>
            <a:xfrm>
              <a:off x="5907485" y="2848375"/>
              <a:ext cx="1524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400" b="1" dirty="0">
                  <a:cs typeface="Z Mitra" panose="00000400000000000000" pitchFamily="2" charset="-78"/>
                </a:rPr>
                <a:t>فضای سایبر</a:t>
              </a:r>
              <a:endParaRPr lang="en-US" sz="1400" b="1" dirty="0">
                <a:cs typeface="Z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223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مدل</a:t>
            </a:r>
            <a:br>
              <a:rPr lang="fa-IR" dirty="0"/>
            </a:br>
            <a:r>
              <a:rPr lang="fa-IR" dirty="0"/>
              <a:t>پیشنهادی</a:t>
            </a:r>
          </a:p>
        </p:txBody>
      </p:sp>
    </p:spTree>
    <p:extLst>
      <p:ext uri="{BB962C8B-B14F-4D97-AF65-F5344CB8AC3E}">
        <p14:creationId xmlns:p14="http://schemas.microsoft.com/office/powerpoint/2010/main" val="1772313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پیشنهادی مطالعه‌ی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5B9AF96-E5C7-4E45-B8C5-89DB4D72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4474279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زیرساخت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Infrastructure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935666F7-A76A-4E0C-A8F1-98EF037D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3728528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کاربرد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Application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9CE69494-D9A7-4230-8E81-BD5767DB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982777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انسان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Human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EA086C-B5B5-4D8A-96D5-A517DA88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172" y="2237026"/>
            <a:ext cx="3813656" cy="71717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دنیا</a:t>
            </a:r>
          </a:p>
          <a:p>
            <a:pPr marL="0" marR="0" lvl="0" indent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World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8712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مدل پیشنهادی مطالعه‌ی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0232AB-8AB7-4387-90ED-111DC1652BDA}"/>
              </a:ext>
            </a:extLst>
          </p:cNvPr>
          <p:cNvSpPr/>
          <p:nvPr/>
        </p:nvSpPr>
        <p:spPr>
          <a:xfrm>
            <a:off x="477367" y="4991100"/>
            <a:ext cx="8189266" cy="11313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86A784-6B08-4C5B-814C-A8300F15C459}"/>
              </a:ext>
            </a:extLst>
          </p:cNvPr>
          <p:cNvGrpSpPr/>
          <p:nvPr/>
        </p:nvGrpSpPr>
        <p:grpSpPr>
          <a:xfrm>
            <a:off x="614250" y="5198179"/>
            <a:ext cx="6138976" cy="717176"/>
            <a:chOff x="1243218" y="2461782"/>
            <a:chExt cx="6657564" cy="717176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64437C9A-930E-44FF-9C2F-92F705067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218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محاسبات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Computation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1DF43AF3-6C05-439E-A382-583E2F1D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609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ارتباطات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Communication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1575928D-C72F-4C99-BF90-9295EF12E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کنترل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Control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5951DF42-1121-4359-B230-2FAEC2531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6391" y="2461782"/>
              <a:ext cx="1664391" cy="717176"/>
            </a:xfrm>
            <a:prstGeom prst="bevel">
              <a:avLst>
                <a:gd name="adj" fmla="val 5959"/>
              </a:avLst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Q Khoramshahr" panose="00000400000000000000" pitchFamily="50" charset="-78"/>
                </a:rPr>
                <a:t>اطلاعات</a:t>
              </a: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CE" panose="02040603030405090304" pitchFamily="18" charset="0"/>
                  <a:ea typeface="+mn-ea"/>
                  <a:cs typeface="Q Khoramshahr" panose="00000400000000000000" pitchFamily="50" charset="-78"/>
                </a:rPr>
                <a:t>Information</a:t>
              </a:r>
              <a:endPara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endParaRPr>
            </a:p>
          </p:txBody>
        </p:sp>
      </p:grpSp>
      <p:sp>
        <p:nvSpPr>
          <p:cNvPr id="16" name="AutoShape 3">
            <a:extLst>
              <a:ext uri="{FF2B5EF4-FFF2-40B4-BE49-F238E27FC236}">
                <a16:creationId xmlns:a16="http://schemas.microsoft.com/office/drawing/2014/main" id="{854741A7-3B21-499C-B5B1-18442D0D5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06" y="5131669"/>
            <a:ext cx="1639645" cy="85019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زیرساخت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Infrastructure</a:t>
            </a:r>
            <a:endParaRPr kumimoji="0" lang="fa-I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26A408-08DE-4C1C-A114-2EEBCDCAD1C9}"/>
              </a:ext>
            </a:extLst>
          </p:cNvPr>
          <p:cNvSpPr/>
          <p:nvPr/>
        </p:nvSpPr>
        <p:spPr>
          <a:xfrm>
            <a:off x="477367" y="3835285"/>
            <a:ext cx="8189266" cy="11313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C8B3202F-694F-4BAA-8A31-AA589C0BA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06" y="3975854"/>
            <a:ext cx="1639645" cy="85019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کاربرد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Application</a:t>
            </a:r>
            <a:endParaRPr kumimoji="0" lang="fa-I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D2C7CF-79BF-4BA1-A45C-4CA1CDD10A19}"/>
              </a:ext>
            </a:extLst>
          </p:cNvPr>
          <p:cNvSpPr/>
          <p:nvPr/>
        </p:nvSpPr>
        <p:spPr>
          <a:xfrm>
            <a:off x="477367" y="2679470"/>
            <a:ext cx="8189266" cy="11313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6269C5FE-8B13-48BF-887D-BAC7F9FB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06" y="2820039"/>
            <a:ext cx="1639645" cy="85019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انسان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Human</a:t>
            </a:r>
            <a:endParaRPr kumimoji="0" lang="fa-I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F52D9F-E614-43E5-905D-E7FC917DB121}"/>
              </a:ext>
            </a:extLst>
          </p:cNvPr>
          <p:cNvSpPr/>
          <p:nvPr/>
        </p:nvSpPr>
        <p:spPr>
          <a:xfrm>
            <a:off x="477367" y="1515186"/>
            <a:ext cx="8189266" cy="11313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5AA49C32-9CD0-4A39-AC46-5994B28F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06" y="1655755"/>
            <a:ext cx="1639645" cy="850196"/>
          </a:xfrm>
          <a:prstGeom prst="bevel">
            <a:avLst>
              <a:gd name="adj" fmla="val 5959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دنیا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World</a:t>
            </a:r>
            <a:endParaRPr kumimoji="0" lang="fa-I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302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08FDCDD-D3CA-4DAC-B114-FEEEF26A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تعریف‌های رسمی از فضای سایبر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AB7613-ECF1-4840-8235-916F4E645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52A80F4-F1D2-43EC-BA1D-E705F25D4A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3A7290-35AC-4DE4-9C04-14D24DAF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2" y="1000125"/>
            <a:ext cx="8329417" cy="5320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F12D30-A338-4BB4-A7D2-F134D0D04D6C}"/>
              </a:ext>
            </a:extLst>
          </p:cNvPr>
          <p:cNvSpPr txBox="1"/>
          <p:nvPr/>
        </p:nvSpPr>
        <p:spPr>
          <a:xfrm>
            <a:off x="533106" y="6548584"/>
            <a:ext cx="8189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Ning et al. "General cyberspace: Cyberspace and cyber-enabled spaces." IEEE Internet of Things Journal 5, no. 3 (2018): 1843-1856.</a:t>
            </a:r>
          </a:p>
        </p:txBody>
      </p:sp>
    </p:spTree>
    <p:extLst>
      <p:ext uri="{BB962C8B-B14F-4D97-AF65-F5344CB8AC3E}">
        <p14:creationId xmlns:p14="http://schemas.microsoft.com/office/powerpoint/2010/main" val="3595330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فضای ویرچوآل با فضای اکچوآل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طیف تدریجی بین دو فضا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9A8D202-6484-496A-BA55-92270040B4B8}"/>
              </a:ext>
            </a:extLst>
          </p:cNvPr>
          <p:cNvSpPr/>
          <p:nvPr/>
        </p:nvSpPr>
        <p:spPr>
          <a:xfrm rot="10800000" flipH="1" flipV="1">
            <a:off x="3831769" y="1393376"/>
            <a:ext cx="1491343" cy="4776180"/>
          </a:xfrm>
          <a:prstGeom prst="rtTriangle">
            <a:avLst/>
          </a:prstGeom>
          <a:gradFill>
            <a:gsLst>
              <a:gs pos="99115">
                <a:srgbClr val="FF66FF"/>
              </a:gs>
              <a:gs pos="10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ABAB0FD-A78F-4F26-8384-E141D09F2DA6}"/>
              </a:ext>
            </a:extLst>
          </p:cNvPr>
          <p:cNvSpPr/>
          <p:nvPr/>
        </p:nvSpPr>
        <p:spPr>
          <a:xfrm rot="10800000">
            <a:off x="3831768" y="1393371"/>
            <a:ext cx="1491343" cy="4776180"/>
          </a:xfrm>
          <a:prstGeom prst="rtTriangle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10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evel 15">
            <a:extLst>
              <a:ext uri="{FF2B5EF4-FFF2-40B4-BE49-F238E27FC236}">
                <a16:creationId xmlns:a16="http://schemas.microsoft.com/office/drawing/2014/main" id="{79CC774B-A382-4465-91E9-E0A17683BB9D}"/>
              </a:ext>
            </a:extLst>
          </p:cNvPr>
          <p:cNvSpPr/>
          <p:nvPr/>
        </p:nvSpPr>
        <p:spPr>
          <a:xfrm>
            <a:off x="3756022" y="5474149"/>
            <a:ext cx="1468711" cy="625929"/>
          </a:xfrm>
          <a:prstGeom prst="bevel">
            <a:avLst>
              <a:gd name="adj" fmla="val 378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فضای </a:t>
            </a:r>
            <a:r>
              <a:rPr lang="fa-I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اکچوآل</a:t>
            </a:r>
            <a:b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en-US" sz="1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Actual Space</a:t>
            </a:r>
            <a:endParaRPr lang="en-US" sz="1400" i="1" dirty="0">
              <a:latin typeface="Times CE" panose="02040603030405090304" pitchFamily="18" charset="0"/>
            </a:endParaRPr>
          </a:p>
        </p:txBody>
      </p:sp>
      <p:sp>
        <p:nvSpPr>
          <p:cNvPr id="39" name="Bevel 14">
            <a:extLst>
              <a:ext uri="{FF2B5EF4-FFF2-40B4-BE49-F238E27FC236}">
                <a16:creationId xmlns:a16="http://schemas.microsoft.com/office/drawing/2014/main" id="{1BB3DA8A-C921-41B4-90AF-471975C342B9}"/>
              </a:ext>
            </a:extLst>
          </p:cNvPr>
          <p:cNvSpPr/>
          <p:nvPr/>
        </p:nvSpPr>
        <p:spPr>
          <a:xfrm>
            <a:off x="3914775" y="1460041"/>
            <a:ext cx="1353480" cy="625929"/>
          </a:xfrm>
          <a:prstGeom prst="bevel">
            <a:avLst>
              <a:gd name="adj" fmla="val 378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فضای </a:t>
            </a:r>
            <a:r>
              <a:rPr lang="fa-I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  <a:b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en-US" sz="14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 Space</a:t>
            </a:r>
            <a:endParaRPr lang="en-US" sz="1400" i="1" dirty="0">
              <a:latin typeface="Times CE" panose="0204060303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58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CF41-0C44-444F-82B5-F49982C8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مدل امتدادی فضای سایبر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517D-19E0-4B0E-B738-C1025DB7D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2ECBE-7443-4BB5-A82B-5C44476F1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6C886A-3468-4055-BDDB-7607C5058018}"/>
              </a:ext>
            </a:extLst>
          </p:cNvPr>
          <p:cNvGrpSpPr/>
          <p:nvPr/>
        </p:nvGrpSpPr>
        <p:grpSpPr>
          <a:xfrm>
            <a:off x="1143736" y="1643283"/>
            <a:ext cx="6856528" cy="4536852"/>
            <a:chOff x="2355413" y="2132004"/>
            <a:chExt cx="4203244" cy="2781218"/>
          </a:xfrm>
        </p:grpSpPr>
        <p:sp>
          <p:nvSpPr>
            <p:cNvPr id="3" name="Cylinder 2">
              <a:extLst>
                <a:ext uri="{FF2B5EF4-FFF2-40B4-BE49-F238E27FC236}">
                  <a16:creationId xmlns:a16="http://schemas.microsoft.com/office/drawing/2014/main" id="{846C2673-842A-47F4-AED5-379871555323}"/>
                </a:ext>
              </a:extLst>
            </p:cNvPr>
            <p:cNvSpPr/>
            <p:nvPr/>
          </p:nvSpPr>
          <p:spPr>
            <a:xfrm rot="14516077">
              <a:off x="3566200" y="1323159"/>
              <a:ext cx="1781669" cy="4203244"/>
            </a:xfrm>
            <a:prstGeom prst="can">
              <a:avLst>
                <a:gd name="adj" fmla="val 100342"/>
              </a:avLst>
            </a:prstGeom>
            <a:gradFill>
              <a:gsLst>
                <a:gs pos="59000">
                  <a:schemeClr val="bg1"/>
                </a:gs>
                <a:gs pos="0">
                  <a:srgbClr val="F828DA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68813E-E54F-4398-8256-58183C3DB3E2}"/>
                </a:ext>
              </a:extLst>
            </p:cNvPr>
            <p:cNvGrpSpPr/>
            <p:nvPr/>
          </p:nvGrpSpPr>
          <p:grpSpPr>
            <a:xfrm>
              <a:off x="2475978" y="3111142"/>
              <a:ext cx="1802080" cy="1802080"/>
              <a:chOff x="5169297" y="2595070"/>
              <a:chExt cx="3001359" cy="300135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BC56EDA-A4C8-40A5-BDA4-271D51540312}"/>
                  </a:ext>
                </a:extLst>
              </p:cNvPr>
              <p:cNvGrpSpPr/>
              <p:nvPr/>
            </p:nvGrpSpPr>
            <p:grpSpPr>
              <a:xfrm>
                <a:off x="5169297" y="2595070"/>
                <a:ext cx="3001359" cy="3001359"/>
                <a:chOff x="5782791" y="1970690"/>
                <a:chExt cx="3001359" cy="3001359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C8A95CB-76BE-4F85-9EE2-EFD86D793AE0}"/>
                    </a:ext>
                  </a:extLst>
                </p:cNvPr>
                <p:cNvSpPr/>
                <p:nvPr/>
              </p:nvSpPr>
              <p:spPr>
                <a:xfrm>
                  <a:off x="5782791" y="1970690"/>
                  <a:ext cx="3001359" cy="3001359"/>
                </a:xfrm>
                <a:prstGeom prst="ellipse">
                  <a:avLst/>
                </a:prstGeom>
                <a:gradFill flip="none" rotWithShape="1">
                  <a:gsLst>
                    <a:gs pos="31000">
                      <a:srgbClr val="379D13"/>
                    </a:gs>
                    <a:gs pos="72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9815F578-09A5-425B-8829-5C01C4FA0F6E}"/>
                    </a:ext>
                  </a:extLst>
                </p:cNvPr>
                <p:cNvSpPr/>
                <p:nvPr/>
              </p:nvSpPr>
              <p:spPr>
                <a:xfrm>
                  <a:off x="6520978" y="2708876"/>
                  <a:ext cx="1524984" cy="15249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1"/>
                  <a:r>
                    <a:rPr lang="fa-IR" sz="2000" b="1" dirty="0">
                      <a:solidFill>
                        <a:schemeClr val="tx1"/>
                      </a:solidFill>
                      <a:cs typeface="Z Mitra" panose="00000400000000000000" pitchFamily="2" charset="-78"/>
                    </a:rPr>
                    <a:t>فضای فیزیکی</a:t>
                  </a:r>
                  <a:endParaRPr lang="en-US" sz="2000" b="1" dirty="0">
                    <a:solidFill>
                      <a:schemeClr val="tx1"/>
                    </a:solidFill>
                    <a:cs typeface="Z Mitra" panose="00000400000000000000" pitchFamily="2" charset="-78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82843D-ABAB-44EE-AAAA-608F61FE6A62}"/>
                  </a:ext>
                </a:extLst>
              </p:cNvPr>
              <p:cNvSpPr txBox="1"/>
              <p:nvPr/>
            </p:nvSpPr>
            <p:spPr>
              <a:xfrm>
                <a:off x="5907483" y="2848375"/>
                <a:ext cx="1524982" cy="3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fa-IR" sz="1600" b="1" dirty="0">
                    <a:cs typeface="Z Mitra" panose="00000400000000000000" pitchFamily="2" charset="-78"/>
                  </a:rPr>
                  <a:t>فضای سایبر</a:t>
                </a:r>
                <a:endParaRPr lang="en-US" sz="1600" b="1" dirty="0">
                  <a:cs typeface="Z Mitra" panose="00000400000000000000" pitchFamily="2" charset="-78"/>
                </a:endParaRPr>
              </a:p>
            </p:txBody>
          </p:sp>
        </p:grpSp>
        <p:sp>
          <p:nvSpPr>
            <p:cNvPr id="14" name="Bevel 15">
              <a:extLst>
                <a:ext uri="{FF2B5EF4-FFF2-40B4-BE49-F238E27FC236}">
                  <a16:creationId xmlns:a16="http://schemas.microsoft.com/office/drawing/2014/main" id="{F78F92BD-DE88-4D20-8E49-BF546BB80574}"/>
                </a:ext>
              </a:extLst>
            </p:cNvPr>
            <p:cNvSpPr/>
            <p:nvPr/>
          </p:nvSpPr>
          <p:spPr>
            <a:xfrm rot="20016820" flipH="1">
              <a:off x="3989032" y="3892377"/>
              <a:ext cx="1293961" cy="306029"/>
            </a:xfrm>
            <a:prstGeom prst="bevel">
              <a:avLst>
                <a:gd name="adj" fmla="val 378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</a:t>
              </a:r>
              <a:r>
                <a:rPr lang="fa-IR" sz="1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اکچوآل</a:t>
              </a:r>
              <a:br>
                <a:rPr lang="fa-IR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</a:br>
              <a:r>
                <a:rPr lang="en-US" sz="12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Actual Space</a:t>
              </a:r>
              <a:endParaRPr lang="en-US" sz="1200" i="1" dirty="0">
                <a:latin typeface="Times CE" panose="02040603030405090304" pitchFamily="18" charset="0"/>
              </a:endParaRPr>
            </a:p>
          </p:txBody>
        </p:sp>
        <p:sp>
          <p:nvSpPr>
            <p:cNvPr id="15" name="Bevel 14">
              <a:extLst>
                <a:ext uri="{FF2B5EF4-FFF2-40B4-BE49-F238E27FC236}">
                  <a16:creationId xmlns:a16="http://schemas.microsoft.com/office/drawing/2014/main" id="{46778428-9D1B-4617-AD5E-40F65073D129}"/>
                </a:ext>
              </a:extLst>
            </p:cNvPr>
            <p:cNvSpPr/>
            <p:nvPr/>
          </p:nvSpPr>
          <p:spPr>
            <a:xfrm rot="19916301" flipH="1">
              <a:off x="4678995" y="2132004"/>
              <a:ext cx="1192441" cy="306029"/>
            </a:xfrm>
            <a:prstGeom prst="bevel">
              <a:avLst>
                <a:gd name="adj" fmla="val 378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فضای </a:t>
              </a:r>
              <a:r>
                <a:rPr lang="fa-IR" sz="1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ویرچوآل</a:t>
              </a:r>
              <a:br>
                <a:rPr lang="fa-IR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</a:br>
              <a:r>
                <a:rPr lang="en-US" sz="1200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Virtual Space</a:t>
              </a:r>
              <a:endParaRPr lang="en-US" sz="1200" i="1" dirty="0">
                <a:latin typeface="Times CE" panose="0204060303040509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86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3070915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11D57-D3D7-4594-B248-D9EAD6E7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99" y="1311116"/>
            <a:ext cx="3310402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7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E5FEF-03AD-4935-A80E-2891A97D1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6" y="1580889"/>
            <a:ext cx="3034788" cy="46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78927-A5AF-4706-BC2A-16099AB4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6" y="1317632"/>
            <a:ext cx="3368848" cy="4985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171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DEADE-6ED3-4FDE-BE88-213EBEA8C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317632"/>
            <a:ext cx="33718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81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B1D86-8E2A-4D66-BEE3-19E87AAF1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746" y="1558387"/>
            <a:ext cx="3610508" cy="4671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3036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AEBA0-2869-4B35-8878-1DBE18F6C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1377682"/>
            <a:ext cx="7115175" cy="49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26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B1D86-8E2A-4D66-BEE3-19E87AAF1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746" y="1558836"/>
            <a:ext cx="3610508" cy="4670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754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«مجازی»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7B54D4-81D5-4988-B8FD-508550602883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457D648B-152A-4678-BF4A-D3DB1FD6A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مجازی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6FA84BF1-CD1F-47FD-A835-C4A8222C3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D9899E-6E3B-404F-AF4F-E0059A7E94CC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6CDCB-2799-47DC-A70A-882AF24995DD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09ECCD-B93B-4F1B-8566-1E7C25D26979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1C988-D275-4494-A5DC-19ED6CFF2677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مجازی</a:t>
            </a:r>
            <a:endParaRPr lang="en-US" sz="1050" b="1" dirty="0"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80017-6087-42E2-A2AD-609C0D3DAF46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26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B1D86-8E2A-4D66-BEE3-19E87AAF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46" y="1317631"/>
            <a:ext cx="3610508" cy="51530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2173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D3BB7-B74D-484B-B6DA-A01600252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/>
          <a:stretch/>
        </p:blipFill>
        <p:spPr>
          <a:xfrm>
            <a:off x="2524244" y="1317632"/>
            <a:ext cx="4095512" cy="51434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3230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B7459-49BC-4309-8623-E7A901A8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283" y="1112572"/>
            <a:ext cx="3977434" cy="54119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75735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187CA-3CF9-49BD-A012-E66372DC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042" y="1317632"/>
            <a:ext cx="3533917" cy="5081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3993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9D550-E15B-474D-84C4-6F0D2D87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89" y="1317632"/>
            <a:ext cx="3938222" cy="5153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21142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C9D84-9245-4710-B46F-DE7FFAFE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15" y="1317632"/>
            <a:ext cx="3589570" cy="5081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1321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5A9401-5EE4-47CC-A2CD-BDE8AFCA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15" y="1317633"/>
            <a:ext cx="3589570" cy="5081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794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«سایبر»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A04963-8087-4D39-B3DD-B17536837153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E167184B-7B33-4920-B99F-84EA3C8AF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سایبر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Cyber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1CD3016-3185-43AE-A687-FB6EC8BA9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13D8F0-DD8A-49CB-911C-A698F4E48981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A8590-4D81-4CDA-A5B3-55A4D87D2107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A23150-763C-4E7A-A642-BC64E9B9EAA8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06E16-DFC7-4541-9A74-FF81AEAF6B03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سایبر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Cyberspace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9B71D2-F36D-4D30-B999-57917057FB30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B788B6-8890-4A36-97DB-F304827DDCFA}"/>
              </a:ext>
            </a:extLst>
          </p:cNvPr>
          <p:cNvSpPr txBox="1"/>
          <p:nvPr/>
        </p:nvSpPr>
        <p:spPr>
          <a:xfrm>
            <a:off x="2294868" y="479621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سایبری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Cyber Space</a:t>
            </a:r>
          </a:p>
        </p:txBody>
      </p:sp>
    </p:spTree>
    <p:extLst>
      <p:ext uri="{BB962C8B-B14F-4D97-AF65-F5344CB8AC3E}">
        <p14:creationId xmlns:p14="http://schemas.microsoft.com/office/powerpoint/2010/main" val="226640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 «ویرچوآل» با «اکچوآل»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43DBC-E1C5-4899-8A10-C3E7CDEC0876}"/>
              </a:ext>
            </a:extLst>
          </p:cNvPr>
          <p:cNvCxnSpPr>
            <a:cxnSpLocks/>
          </p:cNvCxnSpPr>
          <p:nvPr/>
        </p:nvCxnSpPr>
        <p:spPr>
          <a:xfrm>
            <a:off x="4572000" y="2262822"/>
            <a:ext cx="0" cy="26174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3">
            <a:extLst>
              <a:ext uri="{FF2B5EF4-FFF2-40B4-BE49-F238E27FC236}">
                <a16:creationId xmlns:a16="http://schemas.microsoft.com/office/drawing/2014/main" id="{D015C07C-D9AA-4FE9-90F3-8F4F569AB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10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اکچوآل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Actual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7E5CECA5-5572-466D-A4E8-DBFC3C5B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643" y="2511681"/>
            <a:ext cx="2126148" cy="717176"/>
          </a:xfrm>
          <a:prstGeom prst="bevel">
            <a:avLst>
              <a:gd name="adj" fmla="val 595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ویرچوآل</a:t>
            </a: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fa-IR" sz="9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Virtual</a:t>
            </a:r>
            <a:endParaRPr lang="fa-IR" sz="1050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27ECA1-F015-491A-9CF4-24CEAF503B9D}"/>
              </a:ext>
            </a:extLst>
          </p:cNvPr>
          <p:cNvCxnSpPr/>
          <p:nvPr/>
        </p:nvCxnSpPr>
        <p:spPr>
          <a:xfrm>
            <a:off x="5784351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1E7995-0169-4429-8B4D-849FCE3BD34E}"/>
              </a:ext>
            </a:extLst>
          </p:cNvPr>
          <p:cNvCxnSpPr/>
          <p:nvPr/>
        </p:nvCxnSpPr>
        <p:spPr>
          <a:xfrm>
            <a:off x="3357938" y="3328827"/>
            <a:ext cx="0" cy="739739"/>
          </a:xfrm>
          <a:prstGeom prst="straightConnector1">
            <a:avLst/>
          </a:prstGeom>
          <a:ln w="25400">
            <a:solidFill>
              <a:srgbClr val="0043C8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FB1-ED9E-4DC6-AB00-D6259A5E2A2A}"/>
              </a:ext>
            </a:extLst>
          </p:cNvPr>
          <p:cNvSpPr txBox="1"/>
          <p:nvPr/>
        </p:nvSpPr>
        <p:spPr>
          <a:xfrm>
            <a:off x="4716643" y="4115129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 rtl="1">
              <a:lnSpc>
                <a:spcPct val="120000"/>
              </a:lnSpc>
            </a:pPr>
            <a:r>
              <a:rPr lang="fa-IR" sz="1400" b="1" dirty="0">
                <a:cs typeface="Z Mitra" panose="00000400000000000000" pitchFamily="2" charset="-78"/>
              </a:rPr>
              <a:t>فضای ویرچوآل</a:t>
            </a:r>
          </a:p>
          <a:p>
            <a:pPr algn="ctr" rtl="1">
              <a:lnSpc>
                <a:spcPct val="120000"/>
              </a:lnSpc>
            </a:pPr>
            <a:r>
              <a:rPr lang="en-US" sz="1050" b="1" dirty="0">
                <a:latin typeface="Helvetica World" panose="020B0500040000020004" pitchFamily="34" charset="0"/>
                <a:cs typeface="Helvetica World" panose="020B0500040000020004" pitchFamily="34" charset="0"/>
              </a:rPr>
              <a:t>Virtual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6DD8E-EEF4-488C-B9CB-99492353C46A}"/>
              </a:ext>
            </a:extLst>
          </p:cNvPr>
          <p:cNvSpPr txBox="1"/>
          <p:nvPr/>
        </p:nvSpPr>
        <p:spPr>
          <a:xfrm>
            <a:off x="2294868" y="4115128"/>
            <a:ext cx="2126140" cy="5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Z Mitra" panose="00000400000000000000" pitchFamily="2" charset="-78"/>
              </a:rPr>
              <a:t>فضای اکچوآل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World" panose="020B0500040000020004" pitchFamily="34" charset="0"/>
                <a:ea typeface="+mn-ea"/>
                <a:cs typeface="Helvetica World" panose="020B0500040000020004" pitchFamily="34" charset="0"/>
              </a:rPr>
              <a:t>Actual Space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C2F85-3C64-4E1B-89F5-9208E6A4DC91}"/>
              </a:ext>
            </a:extLst>
          </p:cNvPr>
          <p:cNvCxnSpPr>
            <a:cxnSpLocks/>
          </p:cNvCxnSpPr>
          <p:nvPr/>
        </p:nvCxnSpPr>
        <p:spPr>
          <a:xfrm>
            <a:off x="2052000" y="3671992"/>
            <a:ext cx="50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1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05F38CF-7BF5-495E-BC3D-7DE42C92442D}"/>
              </a:ext>
            </a:extLst>
          </p:cNvPr>
          <p:cNvSpPr/>
          <p:nvPr/>
        </p:nvSpPr>
        <p:spPr>
          <a:xfrm>
            <a:off x="863029" y="2260315"/>
            <a:ext cx="2208944" cy="2804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نسبت‌شناسی مفاهیم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1B1B73-8057-4C1E-A7F3-968E0CD279D3}"/>
              </a:ext>
            </a:extLst>
          </p:cNvPr>
          <p:cNvSpPr/>
          <p:nvPr/>
        </p:nvSpPr>
        <p:spPr>
          <a:xfrm>
            <a:off x="3462394" y="2260314"/>
            <a:ext cx="2208944" cy="28048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6F89AE-A8E1-4402-B982-3949BD468B9E}"/>
              </a:ext>
            </a:extLst>
          </p:cNvPr>
          <p:cNvSpPr/>
          <p:nvPr/>
        </p:nvSpPr>
        <p:spPr>
          <a:xfrm>
            <a:off x="6082307" y="2260313"/>
            <a:ext cx="2208944" cy="2804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47B8F-DDB1-461E-A3DE-19C36B16F969}"/>
              </a:ext>
            </a:extLst>
          </p:cNvPr>
          <p:cNvGrpSpPr/>
          <p:nvPr/>
        </p:nvGrpSpPr>
        <p:grpSpPr>
          <a:xfrm>
            <a:off x="939332" y="2634969"/>
            <a:ext cx="7265337" cy="2020282"/>
            <a:chOff x="1386810" y="2347295"/>
            <a:chExt cx="6729774" cy="202028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04525502-E5D6-4F7B-8B2F-38EE81968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810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سایبر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Cyber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264FB06-CA3F-4712-8DDD-F297795A3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243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ویرچوآل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Virtual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E882103-6925-4DEF-AC85-B491CA79B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243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اکچوآل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Actual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261AC2C-906B-4353-8A4B-0B836250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810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فیزیکال</a:t>
              </a: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fa-IR" sz="9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Physical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D943F15-FD6A-4F3B-BD1F-02CF535F1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7676" y="3650401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واقعی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C48C0B6-8F73-4991-808A-A27E281B6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7676" y="2347295"/>
              <a:ext cx="1898908" cy="717176"/>
            </a:xfrm>
            <a:prstGeom prst="bevel">
              <a:avLst>
                <a:gd name="adj" fmla="val 5959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72000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مجازی</a:t>
              </a:r>
              <a:endParaRPr lang="fa-IR" sz="1050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E7A4A7-F99E-417B-BECF-C19E8400F84B}"/>
              </a:ext>
            </a:extLst>
          </p:cNvPr>
          <p:cNvCxnSpPr>
            <a:cxnSpLocks/>
          </p:cNvCxnSpPr>
          <p:nvPr/>
        </p:nvCxnSpPr>
        <p:spPr>
          <a:xfrm>
            <a:off x="3267183" y="2260315"/>
            <a:ext cx="0" cy="2815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2ACB3F-0F9F-4C76-941C-D911A7DDC64A}"/>
              </a:ext>
            </a:extLst>
          </p:cNvPr>
          <p:cNvCxnSpPr>
            <a:cxnSpLocks/>
            <a:stCxn id="20" idx="1"/>
            <a:endCxn id="22" idx="3"/>
          </p:cNvCxnSpPr>
          <p:nvPr/>
        </p:nvCxnSpPr>
        <p:spPr>
          <a:xfrm flipV="1">
            <a:off x="863029" y="3662736"/>
            <a:ext cx="742822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452FAA-DF0F-4452-859C-CB2477C13677}"/>
              </a:ext>
            </a:extLst>
          </p:cNvPr>
          <p:cNvCxnSpPr>
            <a:cxnSpLocks/>
          </p:cNvCxnSpPr>
          <p:nvPr/>
        </p:nvCxnSpPr>
        <p:spPr>
          <a:xfrm>
            <a:off x="5875107" y="2260315"/>
            <a:ext cx="0" cy="2815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92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مدل‌سازی فضای سایبر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87592" y="3429000"/>
            <a:ext cx="2409955" cy="2432480"/>
          </a:xfrm>
        </p:spPr>
        <p:txBody>
          <a:bodyPr/>
          <a:lstStyle/>
          <a:p>
            <a:r>
              <a:rPr lang="fa-IR" dirty="0"/>
              <a:t>مدل‌های</a:t>
            </a:r>
            <a:br>
              <a:rPr lang="fa-IR" dirty="0"/>
            </a:br>
            <a:r>
              <a:rPr lang="fa-IR" dirty="0"/>
              <a:t>فضای سایبر</a:t>
            </a:r>
          </a:p>
        </p:txBody>
      </p:sp>
    </p:spTree>
    <p:extLst>
      <p:ext uri="{BB962C8B-B14F-4D97-AF65-F5344CB8AC3E}">
        <p14:creationId xmlns:p14="http://schemas.microsoft.com/office/powerpoint/2010/main" val="367946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3447</TotalTime>
  <Words>1397</Words>
  <Application>Microsoft Office PowerPoint</Application>
  <PresentationFormat>On-screen Show (4:3)</PresentationFormat>
  <Paragraphs>232</Paragraphs>
  <Slides>56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Consolas</vt:lpstr>
      <vt:lpstr>F_yaghot</vt:lpstr>
      <vt:lpstr>Helvetica World</vt:lpstr>
      <vt:lpstr>HelveticaNeueLT Arabic 55 Roman</vt:lpstr>
      <vt:lpstr>Qadi Linotype</vt:lpstr>
      <vt:lpstr>Times CE</vt:lpstr>
      <vt:lpstr>Times New Roman</vt:lpstr>
      <vt:lpstr>XB Niloofar</vt:lpstr>
      <vt:lpstr>Office Theme</vt:lpstr>
      <vt:lpstr>مدل‌سازی فضای سایبر</vt:lpstr>
      <vt:lpstr>PowerPoint Presentation</vt:lpstr>
      <vt:lpstr>فضای سایبر</vt:lpstr>
      <vt:lpstr>تعریف‌های رسمی از فضای سایبر</vt:lpstr>
      <vt:lpstr>نسبت «ویرچوآل» با «مجازی»</vt:lpstr>
      <vt:lpstr>نسبت «ویرچوآل» با «سایبر»</vt:lpstr>
      <vt:lpstr>نسبت «ویرچوآل» با «اکچوآل»</vt:lpstr>
      <vt:lpstr>نسبت‌شناسی مفاهیم</vt:lpstr>
      <vt:lpstr>PowerPoint Presentation</vt:lpstr>
      <vt:lpstr>مدل چهارلایه‌ی فضای سایبر کلارک</vt:lpstr>
      <vt:lpstr>PowerPoint Presentation</vt:lpstr>
      <vt:lpstr>مدل چهارلایه‌ی فضای سایبر شلدون</vt:lpstr>
      <vt:lpstr>مدل چهارلایه‌ی فضای سایبر گومز</vt:lpstr>
      <vt:lpstr>مدل هشت‌لایه‌ی فضای سایبر ونابلس</vt:lpstr>
      <vt:lpstr>مدل سه‌لایه‌ی فضای سایبر روسی</vt:lpstr>
      <vt:lpstr>مدل هفت‌لایه‌ی آمریکا</vt:lpstr>
      <vt:lpstr>نسبت دامنه‌ی سایبر با دامنه‌های زمین، دریا، هوا و فضا</vt:lpstr>
      <vt:lpstr>PowerPoint Presentation</vt:lpstr>
      <vt:lpstr>فضای سایبر عمومی: فضای سایبر و فضاهای فعال‌شده با سایبر</vt:lpstr>
      <vt:lpstr>فضای سایبر عمومی: فضای سایبر و فضاهای فعال‌شده با سایبر</vt:lpstr>
      <vt:lpstr>فضای سایبر عمومی: فضای سایبر و فضاهای فعال‌شده با سایبر</vt:lpstr>
      <vt:lpstr>فضای سایبر عمومی: فضای سایبر و فضاهای فعال‌شده با سایبر</vt:lpstr>
      <vt:lpstr>فضای سایبر عمومی: فضای سایبر و فضاهای فعال‌شده با سایبر</vt:lpstr>
      <vt:lpstr>فضای سایبر عمومی: فضای سایبر و فضاهای فعال‌شده با سایبر</vt:lpstr>
      <vt:lpstr>PowerPoint Presentation</vt:lpstr>
      <vt:lpstr>سایبرماتیک: حوزه‌ای کل‌گرایانه برای مطالعه‌ی سیستماتیک دنیاهای جدید فعال‌شده با سایبر</vt:lpstr>
      <vt:lpstr>سایبرماتیک: حوزه‌ای کل‌گرایانه برای مطالعه‌ی سیستماتیک دنیاهای جدید فعال‌شده با سایبر</vt:lpstr>
      <vt:lpstr>سایبرماتیک: حوزه‌ای کل‌گرایانه برای مطالعه‌ی سیستماتیک دنیاهای جدید فعال‌شده با سایبر</vt:lpstr>
      <vt:lpstr>سایبرماتیک: حوزه‌ای کل‌گرایانه برای مطالعه‌ی سیستماتیک دنیاهای جدید فعال‌شده با سایبر</vt:lpstr>
      <vt:lpstr>PowerPoint Presentation</vt:lpstr>
      <vt:lpstr>روی‌کردهای اصلی در مدل‌سازی فضای سایبر</vt:lpstr>
      <vt:lpstr>روی‌کردهای اصلی در مدل‌سازی فضای سایبر</vt:lpstr>
      <vt:lpstr>روی‌کرد دوفضایی</vt:lpstr>
      <vt:lpstr>روی‌کرد دوفضایی</vt:lpstr>
      <vt:lpstr>روی‌کرد دوفضایی</vt:lpstr>
      <vt:lpstr>روی‌کردهای اصلی در مدل‌سازی فضای سایبر</vt:lpstr>
      <vt:lpstr>PowerPoint Presentation</vt:lpstr>
      <vt:lpstr>مدل پیشنهادی مطالعه‌ی فضای سایبر</vt:lpstr>
      <vt:lpstr>مدل پیشنهادی مطالعه‌ی فضای سایبر</vt:lpstr>
      <vt:lpstr>نسبت فضای ویرچوآل با فضای اکچوآل</vt:lpstr>
      <vt:lpstr>مدل امتدادی فضای سایبر</vt:lpstr>
      <vt:lpstr>PowerPoint Presentation</vt:lpstr>
      <vt:lpstr>کتاب مرجع</vt:lpstr>
      <vt:lpstr>کتاب مرجع</vt:lpstr>
      <vt:lpstr>کتاب مرجع</vt:lpstr>
      <vt:lpstr>کتاب مرجع</vt:lpstr>
      <vt:lpstr>مقاله مرجع</vt:lpstr>
      <vt:lpstr>کتاب مرجع</vt:lpstr>
      <vt:lpstr>مقاله مرجع</vt:lpstr>
      <vt:lpstr>مقاله مرجع</vt:lpstr>
      <vt:lpstr>مقاله مرجع</vt:lpstr>
      <vt:lpstr>مقاله مرجع</vt:lpstr>
      <vt:lpstr>مقاله مرجع</vt:lpstr>
      <vt:lpstr>مقاله مرجع</vt:lpstr>
      <vt:lpstr>مقاله مرجع</vt:lpstr>
      <vt:lpstr>مقاله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279</cp:revision>
  <cp:lastPrinted>2017-01-28T13:27:17Z</cp:lastPrinted>
  <dcterms:created xsi:type="dcterms:W3CDTF">2013-12-25T07:22:03Z</dcterms:created>
  <dcterms:modified xsi:type="dcterms:W3CDTF">2024-01-05T15:13:43Z</dcterms:modified>
</cp:coreProperties>
</file>