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3"/>
  </p:notesMasterIdLst>
  <p:sldIdLst>
    <p:sldId id="408" r:id="rId2"/>
    <p:sldId id="499" r:id="rId3"/>
    <p:sldId id="703" r:id="rId4"/>
    <p:sldId id="784" r:id="rId5"/>
    <p:sldId id="785" r:id="rId6"/>
    <p:sldId id="786" r:id="rId7"/>
    <p:sldId id="704" r:id="rId8"/>
    <p:sldId id="787" r:id="rId9"/>
    <p:sldId id="328" r:id="rId10"/>
    <p:sldId id="382" r:id="rId11"/>
    <p:sldId id="709" r:id="rId12"/>
    <p:sldId id="710" r:id="rId13"/>
    <p:sldId id="828" r:id="rId14"/>
    <p:sldId id="409" r:id="rId15"/>
    <p:sldId id="411" r:id="rId16"/>
    <p:sldId id="412" r:id="rId17"/>
    <p:sldId id="413" r:id="rId18"/>
    <p:sldId id="414" r:id="rId19"/>
    <p:sldId id="829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96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500" r:id="rId57"/>
    <p:sldId id="497" r:id="rId58"/>
    <p:sldId id="452" r:id="rId59"/>
    <p:sldId id="453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64" r:id="rId71"/>
    <p:sldId id="465" r:id="rId72"/>
    <p:sldId id="466" r:id="rId73"/>
    <p:sldId id="467" r:id="rId74"/>
    <p:sldId id="468" r:id="rId75"/>
    <p:sldId id="469" r:id="rId76"/>
    <p:sldId id="470" r:id="rId77"/>
    <p:sldId id="471" r:id="rId78"/>
    <p:sldId id="472" r:id="rId79"/>
    <p:sldId id="473" r:id="rId80"/>
    <p:sldId id="474" r:id="rId81"/>
    <p:sldId id="475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483" r:id="rId90"/>
    <p:sldId id="484" r:id="rId91"/>
    <p:sldId id="485" r:id="rId92"/>
    <p:sldId id="486" r:id="rId93"/>
    <p:sldId id="487" r:id="rId94"/>
    <p:sldId id="488" r:id="rId95"/>
    <p:sldId id="489" r:id="rId96"/>
    <p:sldId id="490" r:id="rId97"/>
    <p:sldId id="491" r:id="rId98"/>
    <p:sldId id="492" r:id="rId99"/>
    <p:sldId id="493" r:id="rId100"/>
    <p:sldId id="494" r:id="rId101"/>
    <p:sldId id="495" r:id="rId102"/>
    <p:sldId id="788" r:id="rId103"/>
    <p:sldId id="799" r:id="rId104"/>
    <p:sldId id="830" r:id="rId105"/>
    <p:sldId id="831" r:id="rId106"/>
    <p:sldId id="832" r:id="rId107"/>
    <p:sldId id="833" r:id="rId108"/>
    <p:sldId id="834" r:id="rId109"/>
    <p:sldId id="835" r:id="rId110"/>
    <p:sldId id="836" r:id="rId111"/>
    <p:sldId id="837" r:id="rId112"/>
    <p:sldId id="838" r:id="rId113"/>
    <p:sldId id="839" r:id="rId114"/>
    <p:sldId id="840" r:id="rId115"/>
    <p:sldId id="841" r:id="rId116"/>
    <p:sldId id="842" r:id="rId117"/>
    <p:sldId id="843" r:id="rId118"/>
    <p:sldId id="844" r:id="rId119"/>
    <p:sldId id="845" r:id="rId120"/>
    <p:sldId id="846" r:id="rId121"/>
    <p:sldId id="847" r:id="rId12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808A3"/>
    <a:srgbClr val="F828DA"/>
    <a:srgbClr val="99CCFF"/>
    <a:srgbClr val="00FFCC"/>
    <a:srgbClr val="FF99FF"/>
    <a:srgbClr val="379D13"/>
    <a:srgbClr val="DDCDDF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253" autoAdjust="0"/>
    <p:restoredTop sz="85616" autoAdjust="0"/>
  </p:normalViewPr>
  <p:slideViewPr>
    <p:cSldViewPr snapToGrid="0">
      <p:cViewPr varScale="1">
        <p:scale>
          <a:sx n="112" d="100"/>
          <a:sy n="112" d="100"/>
        </p:scale>
        <p:origin x="14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ymonline.com/word/com-?ref=etymonline_crossreferenc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tymonline.com/word/*pau-?ref=etymonline_crossreference#etymonline_v_5275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1400, "act, process, or method of arithmetical calculation," from Latin </a:t>
            </a:r>
            <a:r>
              <a:rPr lang="en-US" dirty="0" err="1"/>
              <a:t>computationem</a:t>
            </a:r>
            <a:r>
              <a:rPr lang="en-US" dirty="0"/>
              <a:t> (nominative </a:t>
            </a:r>
            <a:r>
              <a:rPr lang="en-US" dirty="0" err="1"/>
              <a:t>computatio</a:t>
            </a:r>
            <a:r>
              <a:rPr lang="en-US" dirty="0"/>
              <a:t>), noun of action from past participle stem of </a:t>
            </a:r>
            <a:r>
              <a:rPr lang="en-US" dirty="0" err="1"/>
              <a:t>computare</a:t>
            </a:r>
            <a:r>
              <a:rPr lang="en-US" dirty="0"/>
              <a:t> "to sum up, reckon, compute," from com "with, together" (see </a:t>
            </a:r>
            <a:r>
              <a:rPr lang="en-US" dirty="0">
                <a:hlinkClick r:id="rId3" tooltip="Etymology, meaning and definition of com- "/>
              </a:rPr>
              <a:t>com-</a:t>
            </a:r>
            <a:r>
              <a:rPr lang="en-US" dirty="0"/>
              <a:t>) + </a:t>
            </a:r>
            <a:r>
              <a:rPr lang="en-US" dirty="0" err="1"/>
              <a:t>putare</a:t>
            </a:r>
            <a:r>
              <a:rPr lang="en-US" dirty="0"/>
              <a:t> "to reckon," originally "to prune," from PIE root </a:t>
            </a:r>
            <a:r>
              <a:rPr lang="en-US" dirty="0">
                <a:hlinkClick r:id="rId4" tooltip="Etymology, meaning and definition of *pau- "/>
              </a:rPr>
              <a:t>*pau-</a:t>
            </a:r>
            <a:r>
              <a:rPr lang="en-US" dirty="0"/>
              <a:t> (2) "to cut, strike, stamp." From 1713 as "a result of computation, amount reckoned.“</a:t>
            </a:r>
          </a:p>
          <a:p>
            <a:endParaRPr lang="en-US" dirty="0"/>
          </a:p>
          <a:p>
            <a:r>
              <a:rPr lang="en-US" dirty="0"/>
              <a:t>https://www.etymonline.com/word/computation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32BCA-2FDB-4361-A53E-4D557C013108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7C6F7-E06F-4F25-A2F4-041F19E745BA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46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50BE56-7C9B-405C-A5B5-5A6C47A5639C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511E4-1432-4292-ACB6-94659381EB04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 rtl="1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 rtl="1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 rtl="1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Computation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16 و 17</a:t>
            </a:r>
          </a:p>
        </p:txBody>
      </p:sp>
    </p:spTree>
    <p:extLst>
      <p:ext uri="{BB962C8B-B14F-4D97-AF65-F5344CB8AC3E}">
        <p14:creationId xmlns:p14="http://schemas.microsoft.com/office/powerpoint/2010/main" val="1564923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اتیمولوژی «کامپیوتیشن»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59F3B9-095F-4D6A-A8BA-7535DEC97E2D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https://www.etymonline.com/word/computation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CBEC08-8F0E-4B63-8201-D3D10182BFA7}"/>
              </a:ext>
            </a:extLst>
          </p:cNvPr>
          <p:cNvGrpSpPr/>
          <p:nvPr/>
        </p:nvGrpSpPr>
        <p:grpSpPr>
          <a:xfrm>
            <a:off x="738656" y="1661586"/>
            <a:ext cx="7666689" cy="4235466"/>
            <a:chOff x="1125903" y="1661586"/>
            <a:chExt cx="7666689" cy="4235466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>
              <a:off x="3185185" y="1945786"/>
              <a:ext cx="106405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49239" y="1661587"/>
              <a:ext cx="1623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computare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32118" y="2110710"/>
              <a:ext cx="1257482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94563" y="2110710"/>
              <a:ext cx="1706552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5831806" y="1945786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686545" y="3264071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504577" y="1661586"/>
              <a:ext cx="2194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computationem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16000" y="4354078"/>
              <a:ext cx="1782654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76003" y="3904954"/>
              <a:ext cx="2209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computation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4CD50-C721-4AE1-853C-D45040A8AA34}"/>
                </a:ext>
              </a:extLst>
            </p:cNvPr>
            <p:cNvSpPr txBox="1"/>
            <p:nvPr/>
          </p:nvSpPr>
          <p:spPr>
            <a:xfrm>
              <a:off x="4385712" y="2477216"/>
              <a:ext cx="1350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sum up, 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reckon, compute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4A78CD-2507-4A2A-B03A-3A37984645F3}"/>
                </a:ext>
              </a:extLst>
            </p:cNvPr>
            <p:cNvSpPr txBox="1"/>
            <p:nvPr/>
          </p:nvSpPr>
          <p:spPr>
            <a:xfrm>
              <a:off x="6463694" y="2477216"/>
              <a:ext cx="23288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(nominative computation),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noun of action from past participle stem of </a:t>
              </a:r>
              <a:r>
                <a:rPr lang="en-US" sz="1400" i="1" dirty="0" err="1">
                  <a:latin typeface="Times CE" panose="02040603030405090304" pitchFamily="18" charset="0"/>
                  <a:cs typeface="Arial" panose="020B0604020202020204" pitchFamily="34" charset="0"/>
                </a:rPr>
                <a:t>computare</a:t>
              </a:r>
              <a:endParaRPr lang="en-US" sz="1400" i="1" dirty="0">
                <a:latin typeface="Times CE" panose="0204060303040509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DAC3D9-1D2F-4A5F-B69A-6B5724A05CFB}"/>
                </a:ext>
              </a:extLst>
            </p:cNvPr>
            <p:cNvSpPr txBox="1"/>
            <p:nvPr/>
          </p:nvSpPr>
          <p:spPr>
            <a:xfrm>
              <a:off x="6656958" y="4741946"/>
              <a:ext cx="21007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c. 1400,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act, process, or method of arithmetical calculation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6F0FCC-14AD-437F-8F39-438D3A3C2ECD}"/>
                </a:ext>
              </a:extLst>
            </p:cNvPr>
            <p:cNvSpPr txBox="1"/>
            <p:nvPr/>
          </p:nvSpPr>
          <p:spPr>
            <a:xfrm>
              <a:off x="1125903" y="2412502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ADA1C8-E88D-4EF3-92F7-5F61CA6805AA}"/>
                </a:ext>
              </a:extLst>
            </p:cNvPr>
            <p:cNvSpPr txBox="1"/>
            <p:nvPr/>
          </p:nvSpPr>
          <p:spPr>
            <a:xfrm>
              <a:off x="1249284" y="2861624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C7E8B9-B2BA-4C61-B394-A699EE191A0C}"/>
                </a:ext>
              </a:extLst>
            </p:cNvPr>
            <p:cNvSpPr txBox="1"/>
            <p:nvPr/>
          </p:nvSpPr>
          <p:spPr>
            <a:xfrm>
              <a:off x="1134983" y="3228131"/>
              <a:ext cx="13560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with, </a:t>
              </a:r>
              <a:b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together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C83B6D-D1C1-48EA-B567-C3E02E74BF65}"/>
                </a:ext>
              </a:extLst>
            </p:cNvPr>
            <p:cNvSpPr txBox="1"/>
            <p:nvPr/>
          </p:nvSpPr>
          <p:spPr>
            <a:xfrm>
              <a:off x="2523682" y="2407451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putare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ACAF42-1B31-4433-A2A4-F8C1DF23C3F6}"/>
                </a:ext>
              </a:extLst>
            </p:cNvPr>
            <p:cNvSpPr txBox="1"/>
            <p:nvPr/>
          </p:nvSpPr>
          <p:spPr>
            <a:xfrm>
              <a:off x="2647063" y="2856573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E12E16-F67D-492F-8B48-20F38C953296}"/>
                </a:ext>
              </a:extLst>
            </p:cNvPr>
            <p:cNvSpPr txBox="1"/>
            <p:nvPr/>
          </p:nvSpPr>
          <p:spPr>
            <a:xfrm>
              <a:off x="2368470" y="2435404"/>
              <a:ext cx="270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6E2714-9A31-4E51-800D-5AD5A0B7CDC9}"/>
                </a:ext>
              </a:extLst>
            </p:cNvPr>
            <p:cNvSpPr txBox="1"/>
            <p:nvPr/>
          </p:nvSpPr>
          <p:spPr>
            <a:xfrm>
              <a:off x="2523682" y="4463836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*pau-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C87BBD-A241-42F2-9F4A-09841327C7E4}"/>
                </a:ext>
              </a:extLst>
            </p:cNvPr>
            <p:cNvSpPr txBox="1"/>
            <p:nvPr/>
          </p:nvSpPr>
          <p:spPr>
            <a:xfrm>
              <a:off x="2647063" y="4912958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4D370AF-E422-4C8C-9633-447EC30C7AFB}"/>
                </a:ext>
              </a:extLst>
            </p:cNvPr>
            <p:cNvCxnSpPr/>
            <p:nvPr/>
          </p:nvCxnSpPr>
          <p:spPr>
            <a:xfrm flipH="1" flipV="1">
              <a:off x="3197856" y="3848608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AC458C-7FD7-4FA2-A0A9-B0A998F7F786}"/>
                </a:ext>
              </a:extLst>
            </p:cNvPr>
            <p:cNvSpPr txBox="1"/>
            <p:nvPr/>
          </p:nvSpPr>
          <p:spPr>
            <a:xfrm>
              <a:off x="2148501" y="5312277"/>
              <a:ext cx="214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PIE root *pau-,</a:t>
              </a:r>
              <a:b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cut, strike, stamp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796891-3DDA-44E3-A6B1-6185959E38E8}"/>
                </a:ext>
              </a:extLst>
            </p:cNvPr>
            <p:cNvSpPr txBox="1"/>
            <p:nvPr/>
          </p:nvSpPr>
          <p:spPr>
            <a:xfrm>
              <a:off x="2353870" y="3227096"/>
              <a:ext cx="1734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reckon,</a:t>
              </a:r>
              <a:b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600" i="1" dirty="0">
                  <a:latin typeface="Times CE" panose="02040603030405090304" pitchFamily="18" charset="0"/>
                  <a:cs typeface="Arial" panose="020B0604020202020204" pitchFamily="34" charset="0"/>
                </a:rPr>
                <a:t>originally to prune</a:t>
              </a:r>
            </a:p>
          </p:txBody>
        </p: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8E013F09-C22D-4629-A006-A79552E608EC}"/>
                </a:ext>
              </a:extLst>
            </p:cNvPr>
            <p:cNvCxnSpPr>
              <a:endCxn id="31" idx="0"/>
            </p:cNvCxnSpPr>
            <p:nvPr/>
          </p:nvCxnSpPr>
          <p:spPr>
            <a:xfrm rot="10800000" flipV="1">
              <a:off x="2503758" y="1945786"/>
              <a:ext cx="694098" cy="489618"/>
            </a:xfrm>
            <a:prstGeom prst="bentConnector2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941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69" y="870858"/>
            <a:ext cx="7046462" cy="51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39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6" y="0"/>
            <a:ext cx="6988628" cy="3833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4129099"/>
            <a:ext cx="66675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264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 </a:t>
            </a:r>
            <a:br>
              <a:rPr lang="fa-IR" dirty="0"/>
            </a:br>
            <a:r>
              <a:rPr lang="fa-IR" dirty="0"/>
              <a:t>مراجع</a:t>
            </a:r>
            <a:endParaRPr lang="fa-IR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426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AD89F5-ED22-466F-8B1F-3CFC4456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20" y="1440139"/>
            <a:ext cx="3210560" cy="4663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0159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EF987-F3D5-4F1E-9131-57D5312B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87" y="1580890"/>
            <a:ext cx="2876026" cy="45833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4229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Philosophy and Computer Science">
            <a:extLst>
              <a:ext uri="{FF2B5EF4-FFF2-40B4-BE49-F238E27FC236}">
                <a16:creationId xmlns:a16="http://schemas.microsoft.com/office/drawing/2014/main" id="{C416CABF-13DC-4840-8169-55C0E515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76" y="1473200"/>
            <a:ext cx="3061249" cy="47376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639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Front Cover">
            <a:extLst>
              <a:ext uri="{FF2B5EF4-FFF2-40B4-BE49-F238E27FC236}">
                <a16:creationId xmlns:a16="http://schemas.microsoft.com/office/drawing/2014/main" id="{E66E0291-CCC7-4AFF-8D3B-D1455211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86" y="1638980"/>
            <a:ext cx="3264628" cy="44633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74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BF9B82-9CE2-47E9-A2E5-136AAD78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56" y="1377682"/>
            <a:ext cx="3256889" cy="4866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0455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Front Cover">
            <a:extLst>
              <a:ext uri="{FF2B5EF4-FFF2-40B4-BE49-F238E27FC236}">
                <a16:creationId xmlns:a16="http://schemas.microsoft.com/office/drawing/2014/main" id="{ACB20E19-BE45-47BB-9F3C-53C10E9E4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"/>
          <a:stretch/>
        </p:blipFill>
        <p:spPr bwMode="auto">
          <a:xfrm>
            <a:off x="2978747" y="1479290"/>
            <a:ext cx="3186506" cy="4757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2420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http://books.google.com/books?id=H3B9Wa9-GR0C&amp;pg=PP1&amp;img=1&amp;zoom=3&amp;hl=en&amp;sig=ACfU3U350ltG4I-QJLDGRPL1KQqYu-LR8A&amp;w=685">
            <a:extLst>
              <a:ext uri="{FF2B5EF4-FFF2-40B4-BE49-F238E27FC236}">
                <a16:creationId xmlns:a16="http://schemas.microsoft.com/office/drawing/2014/main" id="{307283AC-1F66-4D84-B593-ADECD62A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0" y="1377682"/>
            <a:ext cx="2622560" cy="47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4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8182-F81F-49FA-8F2A-8CA436B5F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محاسبات (پردازش اطلاعات)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73E844-671D-4F9F-B6E1-228C15B06940}"/>
              </a:ext>
            </a:extLst>
          </p:cNvPr>
          <p:cNvGrpSpPr/>
          <p:nvPr/>
        </p:nvGrpSpPr>
        <p:grpSpPr>
          <a:xfrm>
            <a:off x="2356857" y="2812040"/>
            <a:ext cx="4430287" cy="939078"/>
            <a:chOff x="4526823" y="2812040"/>
            <a:chExt cx="4430287" cy="939078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8AD18E7-AA8D-4482-90EC-CBEA2C59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33CC33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Processing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E8C27B-9EAA-4C17-A6B7-2E04E4A0FFBE}"/>
                </a:ext>
              </a:extLst>
            </p:cNvPr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2A6CE9-B6B5-4135-A035-467838983DE4}"/>
                </a:ext>
              </a:extLst>
            </p:cNvPr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9B533C8-5D7B-4C46-A78D-5D594DF11067}"/>
                </a:ext>
              </a:extLst>
            </p:cNvPr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7621F-DC0A-4AE1-8197-2655797AE949}"/>
                </a:ext>
              </a:extLst>
            </p:cNvPr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52129-18E6-4A4D-8BA0-7CC9B027B3AB}"/>
                </a:ext>
              </a:extLst>
            </p:cNvPr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C14BE3A-39C7-41F1-8878-B6C37F7B59F5}"/>
                </a:ext>
              </a:extLst>
            </p:cNvPr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8083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60898-BB5E-4BAD-9077-45ED6EFDB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39" y="1377682"/>
            <a:ext cx="3133522" cy="48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97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82238-B92B-4EAE-8DE3-9BBCDCD6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373" y="1317632"/>
            <a:ext cx="3353255" cy="4979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97235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FD406-C60D-476F-92B7-7D49BB903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38" y="1377682"/>
            <a:ext cx="3091324" cy="4894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82130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4E81D-58AA-460D-AB39-3ECC8093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73" y="1353923"/>
            <a:ext cx="3311455" cy="48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4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3257DC6-0678-451E-B9B1-3ABC2680B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7" y="1377682"/>
            <a:ext cx="3212306" cy="483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143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73ADF-00ED-4EFC-8016-1EC06777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72" y="1317632"/>
            <a:ext cx="3159057" cy="49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14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87F82-5B08-446A-8BF5-1E72E571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88" y="1317632"/>
            <a:ext cx="3335424" cy="49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430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1F2F0-F786-4EDD-BC2F-0E418B8D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26" y="1317632"/>
            <a:ext cx="3852948" cy="49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50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C6E96-35EE-46F8-82DE-FE70EF52A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1474470"/>
            <a:ext cx="40290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589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1A74B-E98C-49AB-A07C-9B51EBF60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75" y="1377682"/>
            <a:ext cx="3938050" cy="48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2976D-AEB5-4260-BD80-67B8467C8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محاسبات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955875" y="2533862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2C7135-1BA5-47DF-ACEE-72567AC65865}"/>
              </a:ext>
            </a:extLst>
          </p:cNvPr>
          <p:cNvSpPr/>
          <p:nvPr/>
        </p:nvSpPr>
        <p:spPr>
          <a:xfrm>
            <a:off x="4594876" y="2539139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34286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842DB-D655-4758-A778-777CBEEF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317632"/>
            <a:ext cx="3171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79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9D013-372D-47AB-9C08-F71084B7A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65" y="1449712"/>
            <a:ext cx="3709670" cy="46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3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محاسبات انسانی/ماشینی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35C2-8EBF-4176-A9C0-7E1FC9060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6BA3D4-79F9-428D-9F19-F99B349A5D49}"/>
              </a:ext>
            </a:extLst>
          </p:cNvPr>
          <p:cNvSpPr txBox="1"/>
          <p:nvPr/>
        </p:nvSpPr>
        <p:spPr>
          <a:xfrm>
            <a:off x="3763578" y="3795489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81E99B-4202-4D1E-BAED-C3C2B6220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65" y="3592726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3F5DF7-5B49-461D-BE62-4AEAB7FB8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65" y="4416020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3CB266-995F-4A7E-BEEA-B07684EB1355}"/>
              </a:ext>
            </a:extLst>
          </p:cNvPr>
          <p:cNvSpPr txBox="1"/>
          <p:nvPr/>
        </p:nvSpPr>
        <p:spPr>
          <a:xfrm>
            <a:off x="3763578" y="4622131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439114-A2CA-4898-9F66-BA9F9C35F283}"/>
              </a:ext>
            </a:extLst>
          </p:cNvPr>
          <p:cNvGrpSpPr/>
          <p:nvPr/>
        </p:nvGrpSpPr>
        <p:grpSpPr>
          <a:xfrm>
            <a:off x="2356857" y="2428823"/>
            <a:ext cx="4430287" cy="939078"/>
            <a:chOff x="4526823" y="2812040"/>
            <a:chExt cx="4430287" cy="939078"/>
          </a:xfrm>
        </p:grpSpPr>
        <p:sp>
          <p:nvSpPr>
            <p:cNvPr id="41" name="AutoShape 3">
              <a:extLst>
                <a:ext uri="{FF2B5EF4-FFF2-40B4-BE49-F238E27FC236}">
                  <a16:creationId xmlns:a16="http://schemas.microsoft.com/office/drawing/2014/main" id="{C80C3640-51F9-4140-8363-2941D99D5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33CC33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Processing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6DCFED-4E7B-4B50-92AD-D138B255F60C}"/>
                </a:ext>
              </a:extLst>
            </p:cNvPr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A27B9B-D12A-42BC-B6AF-4C512556D752}"/>
                </a:ext>
              </a:extLst>
            </p:cNvPr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E31B7A-CB9F-4D54-8592-520D3EDDD1B2}"/>
                </a:ext>
              </a:extLst>
            </p:cNvPr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6A7845-D2CF-430F-A421-B2F1ADB106C2}"/>
                </a:ext>
              </a:extLst>
            </p:cNvPr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A37447-658F-44E3-BF5A-EB74BC3226E7}"/>
                </a:ext>
              </a:extLst>
            </p:cNvPr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8331B95-FFBD-4B5C-B927-CA2703F06E99}"/>
                </a:ext>
              </a:extLst>
            </p:cNvPr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840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sz="6000" dirty="0"/>
              <a:t>مقدمه</a:t>
            </a:r>
          </a:p>
          <a:p>
            <a:endParaRPr lang="fa-IR" dirty="0">
              <a:latin typeface="Times New Roman" pitchFamily="18" charset="0"/>
            </a:endParaRPr>
          </a:p>
          <a:p>
            <a:r>
              <a:rPr lang="fa-IR" dirty="0">
                <a:latin typeface="Times New Roman" pitchFamily="18" charset="0"/>
              </a:rPr>
              <a:t>فلسفه‌ی محاسبه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 و 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نظریه‌ی محاسبه</a:t>
            </a:r>
            <a:endParaRPr lang="fa-I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6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سیستم محاسبه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پردازش اطلاعات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356857" y="2812040"/>
            <a:ext cx="4430287" cy="939078"/>
            <a:chOff x="4526823" y="2812040"/>
            <a:chExt cx="4430287" cy="939078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33CC33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Processing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130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سیستم محاسبه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ورودی و خروجی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339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Processing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6858" y="324461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6460" y="29274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2356857" y="3273137"/>
            <a:ext cx="1373479" cy="5443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13666" y="324461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information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3268" y="29274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5" name="Freeform 14"/>
          <p:cNvSpPr/>
          <p:nvPr/>
        </p:nvSpPr>
        <p:spPr>
          <a:xfrm flipH="1">
            <a:off x="5413665" y="3273137"/>
            <a:ext cx="1373479" cy="5443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6362" y="4079593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Times CE" panose="0204060303040509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6849" y="376243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ورودی</a:t>
            </a:r>
            <a:endParaRPr lang="en-US" sz="2000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5294" y="4079593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Times CE" panose="0204060303040509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25781" y="376243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خروجی</a:t>
            </a:r>
            <a:endParaRPr lang="en-US" sz="2000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612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مثال‌هایی از محاسبه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037356" y="3254389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حساب قلم و کاغذ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Pen &amp; Paper Calculation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1999" y="1412568"/>
            <a:ext cx="2880002" cy="1536202"/>
            <a:chOff x="3131998" y="1543197"/>
            <a:chExt cx="2880002" cy="1536202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>
              <a:off x="3132000" y="1543197"/>
              <a:ext cx="2880000" cy="802017"/>
            </a:xfrm>
            <a:prstGeom prst="bevel">
              <a:avLst>
                <a:gd name="adj" fmla="val 4142"/>
              </a:avLst>
            </a:prstGeom>
            <a:solidFill>
              <a:srgbClr val="1BD2E5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الکترونیکی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Electronic Computation</a:t>
              </a:r>
              <a:endParaRPr lang="fa-IR" sz="11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3131998" y="2345215"/>
              <a:ext cx="1440000" cy="734184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دیجیتال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Digital</a:t>
              </a:r>
              <a:endParaRPr lang="fa-IR" sz="11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22" name="AutoShape 3"/>
            <p:cNvSpPr>
              <a:spLocks noChangeArrowheads="1"/>
            </p:cNvSpPr>
            <p:nvPr/>
          </p:nvSpPr>
          <p:spPr bwMode="auto">
            <a:xfrm>
              <a:off x="4572000" y="2345215"/>
              <a:ext cx="1440000" cy="734184"/>
            </a:xfrm>
            <a:prstGeom prst="bevel">
              <a:avLst>
                <a:gd name="adj" fmla="val 4142"/>
              </a:avLst>
            </a:prstGeom>
            <a:solidFill>
              <a:srgbClr val="66FFCC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آنالوگ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Analog</a:t>
              </a:r>
              <a:endParaRPr lang="fa-IR" sz="11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238250" y="3254389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چرتکه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Abacus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1238250" y="4348877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حساب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خط‌کش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پرگار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Ruler and Compass Calculation</a:t>
            </a: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037356" y="4354473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مغز انسان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Human Brain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1238250" y="5443365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سلول‌ها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endParaRPr lang="fa-IR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Cells and DNAs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5037356" y="5438707"/>
            <a:ext cx="2880000" cy="802017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محاسبه‌ی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شیمیایی</a:t>
            </a:r>
            <a:endParaRPr lang="fa-IR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Chemical Computation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7001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چاره‌ی</a:t>
            </a:r>
            <a:r>
              <a:rPr lang="fa-IR" dirty="0"/>
              <a:t> «محاسبات»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559988-5E39-4ED8-B76A-FEBB9E1BFBC6}"/>
              </a:ext>
            </a:extLst>
          </p:cNvPr>
          <p:cNvGrpSpPr/>
          <p:nvPr/>
        </p:nvGrpSpPr>
        <p:grpSpPr>
          <a:xfrm>
            <a:off x="598579" y="1618490"/>
            <a:ext cx="7361960" cy="3817367"/>
            <a:chOff x="1153391" y="1613686"/>
            <a:chExt cx="7361960" cy="3817367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1153391" y="1613686"/>
              <a:ext cx="7361960" cy="547626"/>
            </a:xfrm>
            <a:prstGeom prst="bevel">
              <a:avLst>
                <a:gd name="adj" fmla="val 793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</a:t>
              </a:r>
              <a:endPara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AutoShape 3"/>
            <p:cNvSpPr>
              <a:spLocks noChangeArrowheads="1"/>
            </p:cNvSpPr>
            <p:nvPr/>
          </p:nvSpPr>
          <p:spPr bwMode="auto">
            <a:xfrm>
              <a:off x="6889173" y="2161312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چیست؟</a:t>
              </a:r>
            </a:p>
          </p:txBody>
        </p:sp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6889173" y="2708938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چرا؟</a:t>
              </a: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6889173" y="3253361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چگونه؟</a:t>
              </a: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6889173" y="3797784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چه‌گاه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6889173" y="4339004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چه‌جا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6889173" y="4883427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چه‌کس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1153391" y="2161312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 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(بر اساس تعدادی متناهی قاعده)</a:t>
              </a:r>
            </a:p>
          </p:txBody>
        </p:sp>
        <p:sp>
          <p:nvSpPr>
            <p:cNvPr id="22" name="AutoShape 3"/>
            <p:cNvSpPr>
              <a:spLocks noChangeArrowheads="1"/>
            </p:cNvSpPr>
            <p:nvPr/>
          </p:nvSpPr>
          <p:spPr bwMode="auto">
            <a:xfrm>
              <a:off x="1153391" y="2708938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برای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تولید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اطلاعات جدید از روی اطلاعات موجود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(حل مسئله)</a:t>
              </a:r>
            </a:p>
          </p:txBody>
        </p:sp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1153391" y="3253361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از طریق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دریافت ورودی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، دستکاری آن و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ارائه‌ی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خروجی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(با </a:t>
              </a:r>
              <a:r>
                <a:rPr lang="fa-IR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الگوریتم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)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auto">
            <a:xfrm>
              <a:off x="1153391" y="3797784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هنگام لزوم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1153391" y="4339004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پردازنده،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محاسبه‌گر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(کامپیوتر)</a:t>
              </a:r>
              <a:endPara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1153391" y="4883427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توسط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کامپیوتر 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برای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کاربر،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بهره‌بردار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، استفاده ‌کننده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917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 «محاسبات»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559988-5E39-4ED8-B76A-FEBB9E1BFBC6}"/>
              </a:ext>
            </a:extLst>
          </p:cNvPr>
          <p:cNvGrpSpPr/>
          <p:nvPr/>
        </p:nvGrpSpPr>
        <p:grpSpPr>
          <a:xfrm>
            <a:off x="598579" y="1618490"/>
            <a:ext cx="7361960" cy="3817367"/>
            <a:chOff x="1153391" y="1613686"/>
            <a:chExt cx="7361960" cy="3817367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1153391" y="1613686"/>
              <a:ext cx="7361960" cy="547626"/>
            </a:xfrm>
            <a:prstGeom prst="bevel">
              <a:avLst>
                <a:gd name="adj" fmla="val 793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</a:t>
              </a:r>
              <a:endPara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AutoShape 3"/>
            <p:cNvSpPr>
              <a:spLocks noChangeArrowheads="1"/>
            </p:cNvSpPr>
            <p:nvPr/>
          </p:nvSpPr>
          <p:spPr bwMode="auto">
            <a:xfrm>
              <a:off x="6889173" y="2161312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چیست؟</a:t>
              </a:r>
            </a:p>
          </p:txBody>
        </p:sp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6889173" y="2708938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چرا؟</a:t>
              </a: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6889173" y="3253361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چگونه؟</a:t>
              </a: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6889173" y="3797784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چه‌گاه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6889173" y="4339004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چه‌جا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6889173" y="4883427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چه‌کس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؟</a:t>
              </a:r>
            </a:p>
          </p:txBody>
        </p:sp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1153391" y="2161312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 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(بر اساس تعدادی متناهی قاعده)</a:t>
              </a:r>
            </a:p>
          </p:txBody>
        </p:sp>
        <p:sp>
          <p:nvSpPr>
            <p:cNvPr id="22" name="AutoShape 3"/>
            <p:cNvSpPr>
              <a:spLocks noChangeArrowheads="1"/>
            </p:cNvSpPr>
            <p:nvPr/>
          </p:nvSpPr>
          <p:spPr bwMode="auto">
            <a:xfrm>
              <a:off x="1153391" y="2708938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برای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تولید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اطلاعات جدید از روی اطلاعات موجود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(حل مسئله)</a:t>
              </a:r>
            </a:p>
          </p:txBody>
        </p:sp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1153391" y="3253361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از طریق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دریافت ورودی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، دستکاری آن و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ارائه‌ی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خروجی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(با </a:t>
              </a:r>
              <a:r>
                <a:rPr lang="fa-IR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الگوریتم</a:t>
              </a:r>
              <a:r>
                <a:rPr lang="fa-IR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)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auto">
            <a:xfrm>
              <a:off x="1153391" y="3797784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هنگام لزوم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1153391" y="4339004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پردازنده،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محاسبه‌گر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(کامپیوتر)</a:t>
              </a:r>
              <a:endPara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1153391" y="4883427"/>
              <a:ext cx="5735782" cy="547626"/>
            </a:xfrm>
            <a:prstGeom prst="bevel">
              <a:avLst>
                <a:gd name="adj" fmla="val 793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توسط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کامپیوتر 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برای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کاربر،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بهره‌بردار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، استفاده ‌کننده</a:t>
              </a:r>
            </a:p>
          </p:txBody>
        </p:sp>
      </p:grpSp>
      <p:sp>
        <p:nvSpPr>
          <p:cNvPr id="55" name="AutoShape 3">
            <a:extLst>
              <a:ext uri="{FF2B5EF4-FFF2-40B4-BE49-F238E27FC236}">
                <a16:creationId xmlns:a16="http://schemas.microsoft.com/office/drawing/2014/main" id="{2E4B7545-FD95-4B74-B56E-E00B1FFF8A9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61656" y="2705735"/>
            <a:ext cx="1636472" cy="547626"/>
          </a:xfrm>
          <a:prstGeom prst="bevel">
            <a:avLst>
              <a:gd name="adj" fmla="val 7937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Z Mitra" panose="00000400000000000000" pitchFamily="2" charset="-78"/>
              </a:rPr>
              <a:t>دکترین</a:t>
            </a:r>
          </a:p>
        </p:txBody>
      </p:sp>
    </p:spTree>
    <p:extLst>
      <p:ext uri="{BB962C8B-B14F-4D97-AF65-F5344CB8AC3E}">
        <p14:creationId xmlns:p14="http://schemas.microsoft.com/office/powerpoint/2010/main" val="409389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محاسبات (1)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Computation (1)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16</a:t>
            </a:r>
          </a:p>
        </p:txBody>
      </p:sp>
    </p:spTree>
    <p:extLst>
      <p:ext uri="{BB962C8B-B14F-4D97-AF65-F5344CB8AC3E}">
        <p14:creationId xmlns:p14="http://schemas.microsoft.com/office/powerpoint/2010/main" val="1911660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26672" y="1632859"/>
            <a:ext cx="6890656" cy="1697243"/>
            <a:chOff x="1008910" y="2471057"/>
            <a:chExt cx="6890656" cy="1697243"/>
          </a:xfrm>
        </p:grpSpPr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1008912" y="3229222"/>
              <a:ext cx="5328556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حد محاسبه</a:t>
              </a:r>
              <a:b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</a:b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قابلیت</a:t>
              </a:r>
              <a:r>
                <a:rPr lang="fa-IR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‌های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پایه و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محدودیت‌</a:t>
              </a:r>
              <a:r>
                <a:rPr lang="fa-IR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های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پایه‌ی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محاسبه چیست؟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1008910" y="2471057"/>
              <a:ext cx="6890656" cy="758165"/>
            </a:xfrm>
            <a:prstGeom prst="bevel">
              <a:avLst>
                <a:gd name="adj" fmla="val 570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ریه‌ی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ـــبــه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Theory of Computation</a:t>
              </a:r>
              <a:endParaRPr lang="fa-IR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6337468" y="3229222"/>
              <a:ext cx="1562098" cy="939078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پرسش پایه: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18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حوزه‌های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26672" y="1632859"/>
            <a:ext cx="6890656" cy="1697243"/>
            <a:chOff x="1008910" y="2471057"/>
            <a:chExt cx="6890656" cy="169724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60268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آتوماتا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Automata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3305796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محاسبه‌پذیری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Computability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100891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پیچیدگی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Complexity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1008910" y="2471057"/>
              <a:ext cx="6890656" cy="758165"/>
            </a:xfrm>
            <a:prstGeom prst="bevel">
              <a:avLst>
                <a:gd name="adj" fmla="val 570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ریه‌ی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ـــبــه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Theory of Computation</a:t>
              </a:r>
              <a:endParaRPr lang="fa-IR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398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آتوماتا</a:t>
            </a:r>
            <a:r>
              <a:rPr lang="fa-IR" dirty="0">
                <a:latin typeface="Calibri" panose="020F0502020204030204" pitchFamily="34" charset="0"/>
              </a:rPr>
              <a:t> در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26672" y="1632859"/>
            <a:ext cx="6890656" cy="1697243"/>
            <a:chOff x="1008910" y="2471057"/>
            <a:chExt cx="6890656" cy="169724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60268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آتوماتا</a:t>
              </a:r>
              <a:endPara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Automata Theory</a:t>
              </a:r>
              <a:endParaRPr lang="fa-IR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3305796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محاسبه‌پذیری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Computability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100891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پیچیدگی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Complexity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1008910" y="2471057"/>
              <a:ext cx="6890656" cy="758165"/>
            </a:xfrm>
            <a:prstGeom prst="bevel">
              <a:avLst>
                <a:gd name="adj" fmla="val 570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ریه‌ی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ـــبــه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Theory of Computation</a:t>
              </a:r>
              <a:endParaRPr lang="fa-IR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126672" y="3765550"/>
            <a:ext cx="6890656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کامپیوتر چیست؟</a:t>
            </a:r>
            <a:b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مدل محاسبه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720443" y="3330102"/>
            <a:ext cx="2296885" cy="435448"/>
          </a:xfrm>
          <a:prstGeom prst="bevel">
            <a:avLst>
              <a:gd name="adj" fmla="val 904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پرسش پایه:</a:t>
            </a:r>
          </a:p>
        </p:txBody>
      </p:sp>
    </p:spTree>
    <p:extLst>
      <p:ext uri="{BB962C8B-B14F-4D97-AF65-F5344CB8AC3E}">
        <p14:creationId xmlns:p14="http://schemas.microsoft.com/office/powerpoint/2010/main" val="309717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محاسبه‌پذیری</a:t>
            </a:r>
            <a:r>
              <a:rPr lang="fa-IR" dirty="0">
                <a:latin typeface="Calibri" panose="020F0502020204030204" pitchFamily="34" charset="0"/>
              </a:rPr>
              <a:t> در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26672" y="1632859"/>
            <a:ext cx="6890656" cy="1697243"/>
            <a:chOff x="1008910" y="2471057"/>
            <a:chExt cx="6890656" cy="169724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60268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rgbClr val="C9C9C9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آتوماتا</a:t>
              </a:r>
              <a:endParaRPr lang="fa-IR" sz="20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Automata Theory</a:t>
              </a:r>
              <a:endParaRPr lang="fa-IR" sz="1600" i="1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3305796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محاسبه‌پذیری</a:t>
              </a:r>
              <a:endPara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Computability Theory</a:t>
              </a:r>
              <a:endParaRPr lang="fa-IR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100891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پیچیدگی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Complexity Theory</a:t>
              </a:r>
              <a:endParaRPr lang="fa-IR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1008910" y="2471057"/>
              <a:ext cx="6890656" cy="758165"/>
            </a:xfrm>
            <a:prstGeom prst="bevel">
              <a:avLst>
                <a:gd name="adj" fmla="val 570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ریه‌ی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ـــبــه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Theory of Computation</a:t>
              </a:r>
              <a:endParaRPr lang="fa-IR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126672" y="3765550"/>
            <a:ext cx="6890656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آیا مسائلی وجود دارند که با کامپیوتر قابل حل نباشند؟</a:t>
            </a:r>
            <a:b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20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تقسیم‌بندی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مسائل به قابل حل / غیر قابل حل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423558" y="3330102"/>
            <a:ext cx="2296885" cy="435448"/>
          </a:xfrm>
          <a:prstGeom prst="bevel">
            <a:avLst>
              <a:gd name="adj" fmla="val 904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پرسش پایه:</a:t>
            </a:r>
          </a:p>
        </p:txBody>
      </p:sp>
    </p:spTree>
    <p:extLst>
      <p:ext uri="{BB962C8B-B14F-4D97-AF65-F5344CB8AC3E}">
        <p14:creationId xmlns:p14="http://schemas.microsoft.com/office/powerpoint/2010/main" val="355075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پیچیدگی در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26672" y="1632859"/>
            <a:ext cx="6890656" cy="1697243"/>
            <a:chOff x="1008910" y="2471057"/>
            <a:chExt cx="6890656" cy="169724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60268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rgbClr val="C9C9C9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آتوماتا</a:t>
              </a:r>
              <a:endParaRPr lang="fa-IR" sz="20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Automata Theory</a:t>
              </a:r>
              <a:endParaRPr lang="fa-IR" sz="1600" i="1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3305796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rgbClr val="C9C9C9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محاسبه‌پذیری</a:t>
              </a:r>
              <a:endParaRPr lang="fa-IR" sz="20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Computability Theory</a:t>
              </a:r>
              <a:endParaRPr lang="fa-IR" sz="1600" i="1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1008911" y="3229222"/>
              <a:ext cx="2296885" cy="939078"/>
            </a:xfrm>
            <a:prstGeom prst="bevel">
              <a:avLst>
                <a:gd name="adj" fmla="val 4142"/>
              </a:avLst>
            </a:prstGeom>
            <a:solidFill>
              <a:srgbClr val="7F600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نظریه‌ی</a:t>
              </a: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پیچیدگی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Complexity Theory</a:t>
              </a:r>
              <a:endParaRPr lang="fa-IR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1008910" y="2471057"/>
              <a:ext cx="6890656" cy="758165"/>
            </a:xfrm>
            <a:prstGeom prst="bevel">
              <a:avLst>
                <a:gd name="adj" fmla="val 570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ریه‌ی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20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</a:t>
              </a:r>
              <a:r>
                <a:rPr lang="fa-IR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ـــبــه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Theory of Computation</a:t>
              </a:r>
              <a:endParaRPr lang="fa-IR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126672" y="3765550"/>
            <a:ext cx="6890656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آیا مسائلی وجود دارند که به طور کارآمد قابل حل نباشند؟</a:t>
            </a:r>
            <a:b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20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تقسیم‌بندی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مسائل به آسان/ دشوار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126672" y="3330102"/>
            <a:ext cx="2296885" cy="435448"/>
          </a:xfrm>
          <a:prstGeom prst="bevel">
            <a:avLst>
              <a:gd name="adj" fmla="val 904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پرسش پایه:</a:t>
            </a:r>
          </a:p>
        </p:txBody>
      </p:sp>
    </p:spTree>
    <p:extLst>
      <p:ext uri="{BB962C8B-B14F-4D97-AF65-F5344CB8AC3E}">
        <p14:creationId xmlns:p14="http://schemas.microsoft.com/office/powerpoint/2010/main" val="74359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آتوماتا</a:t>
            </a:r>
            <a:r>
              <a:rPr lang="fa-IR" dirty="0">
                <a:latin typeface="Calibri" panose="020F0502020204030204" pitchFamily="34" charset="0"/>
              </a:rPr>
              <a:t>: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زبان‌ها</a:t>
            </a:r>
            <a:r>
              <a:rPr lang="fa-IR" dirty="0">
                <a:latin typeface="Calibri" panose="020F0502020204030204" pitchFamily="34" charset="0"/>
              </a:rPr>
              <a:t> و </a:t>
            </a:r>
            <a:r>
              <a:rPr lang="fa-IR" dirty="0" err="1">
                <a:latin typeface="Calibri" panose="020F0502020204030204" pitchFamily="34" charset="0"/>
              </a:rPr>
              <a:t>ماشین‌ها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36" y="1092725"/>
            <a:ext cx="6014329" cy="55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4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آتوماتا</a:t>
            </a:r>
            <a:r>
              <a:rPr lang="fa-IR" dirty="0">
                <a:latin typeface="Calibri" panose="020F0502020204030204" pitchFamily="34" charset="0"/>
              </a:rPr>
              <a:t>: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زبان‌ها</a:t>
            </a:r>
            <a:r>
              <a:rPr lang="fa-IR" dirty="0">
                <a:latin typeface="Calibri" panose="020F0502020204030204" pitchFamily="34" charset="0"/>
              </a:rPr>
              <a:t> و </a:t>
            </a:r>
            <a:r>
              <a:rPr lang="fa-IR" dirty="0" err="1">
                <a:latin typeface="Calibri" panose="020F0502020204030204" pitchFamily="34" charset="0"/>
              </a:rPr>
              <a:t>ماشین‌ها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مسئله، الگوریتم و جواب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82982" y="1756125"/>
            <a:ext cx="3378037" cy="3445515"/>
            <a:chOff x="2889290" y="1756125"/>
            <a:chExt cx="3378037" cy="3445515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3736645" y="1756125"/>
              <a:ext cx="1683327" cy="691429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مسئله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Problem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2889290" y="3009344"/>
              <a:ext cx="3378037" cy="939078"/>
            </a:xfrm>
            <a:prstGeom prst="bevel">
              <a:avLst>
                <a:gd name="adj" fmla="val 4142"/>
              </a:avLst>
            </a:prstGeom>
            <a:solidFill>
              <a:srgbClr val="0070C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الگوریتم</a:t>
              </a:r>
              <a:endParaRPr lang="fa-IR" sz="24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Algorithm</a:t>
              </a:r>
              <a:endParaRPr lang="fa-IR" sz="12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3736645" y="4510211"/>
              <a:ext cx="1683327" cy="691429"/>
            </a:xfrm>
            <a:prstGeom prst="bevel">
              <a:avLst>
                <a:gd name="adj" fmla="val 4142"/>
              </a:avLst>
            </a:prstGeom>
            <a:solidFill>
              <a:srgbClr val="99CC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جواب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Solution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11" name="Straight Connector 10"/>
            <p:cNvCxnSpPr>
              <a:endCxn id="9" idx="6"/>
            </p:cNvCxnSpPr>
            <p:nvPr/>
          </p:nvCxnSpPr>
          <p:spPr>
            <a:xfrm flipH="1">
              <a:off x="4578309" y="2447554"/>
              <a:ext cx="8208" cy="561790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582413" y="3948422"/>
              <a:ext cx="8208" cy="561790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9681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17" y="423861"/>
            <a:ext cx="3476625" cy="509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0317" y="5519736"/>
            <a:ext cx="3476625" cy="36933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cs typeface="Q Khoramshahr" panose="00000400000000000000" pitchFamily="50" charset="-78"/>
              </a:rPr>
              <a:t>محمد ابن موسی </a:t>
            </a:r>
            <a:r>
              <a:rPr lang="fa-IR" b="1" dirty="0" err="1">
                <a:cs typeface="Q Khoramshahr" panose="00000400000000000000" pitchFamily="50" charset="-78"/>
              </a:rPr>
              <a:t>الخوارزمی</a:t>
            </a:r>
            <a:r>
              <a:rPr lang="fa-IR" b="1" dirty="0">
                <a:cs typeface="Q Khoramshahr" panose="00000400000000000000" pitchFamily="50" charset="-78"/>
              </a:rPr>
              <a:t> </a:t>
            </a:r>
            <a:r>
              <a:rPr lang="fa-IR" sz="1400" dirty="0">
                <a:cs typeface="Q Khoramshahr" panose="00000400000000000000" pitchFamily="50" charset="-78"/>
              </a:rPr>
              <a:t>(قرن دوم هجری)</a:t>
            </a:r>
            <a:endParaRPr lang="en-US" b="1" dirty="0">
              <a:cs typeface="Q Khoramshahr" panose="00000400000000000000" pitchFamily="50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73" y="423352"/>
            <a:ext cx="3218769" cy="5096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175" y="5519736"/>
            <a:ext cx="3218768" cy="36933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r"/>
            <a:r>
              <a:rPr lang="fa-IR" b="1" dirty="0" err="1">
                <a:cs typeface="Q Khoramshahr" panose="00000400000000000000" pitchFamily="50" charset="-78"/>
              </a:rPr>
              <a:t>صفحه‌ای</a:t>
            </a:r>
            <a:r>
              <a:rPr lang="fa-IR" b="1" dirty="0">
                <a:cs typeface="Q Khoramshahr" panose="00000400000000000000" pitchFamily="50" charset="-78"/>
              </a:rPr>
              <a:t> از کتاب «</a:t>
            </a:r>
            <a:r>
              <a:rPr lang="fa-IR" b="1" dirty="0" err="1">
                <a:cs typeface="Q Khoramshahr" panose="00000400000000000000" pitchFamily="50" charset="-78"/>
              </a:rPr>
              <a:t>الجبر</a:t>
            </a:r>
            <a:r>
              <a:rPr lang="fa-IR" b="1" dirty="0">
                <a:cs typeface="Q Khoramshahr" panose="00000400000000000000" pitchFamily="50" charset="-78"/>
              </a:rPr>
              <a:t> و </a:t>
            </a:r>
            <a:r>
              <a:rPr lang="fa-IR" b="1" dirty="0" err="1">
                <a:cs typeface="Q Khoramshahr" panose="00000400000000000000" pitchFamily="50" charset="-78"/>
              </a:rPr>
              <a:t>المقابله</a:t>
            </a:r>
            <a:r>
              <a:rPr lang="fa-IR" b="1" dirty="0">
                <a:cs typeface="Q Khoramshahr" panose="00000400000000000000" pitchFamily="50" charset="-78"/>
              </a:rPr>
              <a:t>»</a:t>
            </a:r>
            <a:endParaRPr lang="en-US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303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ython add5 syntax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05366"/>
            <a:ext cx="57340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21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0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آتوماتا</a:t>
            </a:r>
            <a:r>
              <a:rPr lang="fa-IR" dirty="0">
                <a:latin typeface="Calibri" panose="020F0502020204030204" pitchFamily="34" charset="0"/>
              </a:rPr>
              <a:t>: </a:t>
            </a:r>
            <a:r>
              <a:rPr lang="fa-IR" dirty="0" err="1">
                <a:latin typeface="Calibri" panose="020F0502020204030204" pitchFamily="34" charset="0"/>
              </a:rPr>
              <a:t>نظریه‌ی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زبان‌ها</a:t>
            </a:r>
            <a:r>
              <a:rPr lang="fa-IR" dirty="0">
                <a:latin typeface="Calibri" panose="020F0502020204030204" pitchFamily="34" charset="0"/>
              </a:rPr>
              <a:t> و </a:t>
            </a:r>
            <a:r>
              <a:rPr lang="fa-IR" dirty="0" err="1">
                <a:latin typeface="Calibri" panose="020F0502020204030204" pitchFamily="34" charset="0"/>
              </a:rPr>
              <a:t>ماشین‌ها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نسبت مسئله و زبان / الگورتیم و گرامر ـ ماشین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413664" y="2324522"/>
            <a:ext cx="1683327" cy="691429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latin typeface="Calibri" panose="020F0502020204030204" pitchFamily="34" charset="0"/>
                <a:cs typeface="Q Khoramshahr" panose="00000400000000000000" pitchFamily="50" charset="-78"/>
              </a:rPr>
              <a:t>مسئله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Times CE" panose="02040603030405090304" pitchFamily="18" charset="0"/>
                <a:cs typeface="Q Khoramshahr" panose="00000400000000000000" pitchFamily="50" charset="-78"/>
              </a:rPr>
              <a:t>Problem</a:t>
            </a:r>
            <a:endParaRPr lang="fa-IR" sz="1200" i="1" dirty="0"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12" name="Straight Connector 11"/>
          <p:cNvCxnSpPr>
            <a:stCxn id="8" idx="4"/>
            <a:endCxn id="13" idx="0"/>
          </p:cNvCxnSpPr>
          <p:nvPr/>
        </p:nvCxnSpPr>
        <p:spPr>
          <a:xfrm flipH="1" flipV="1">
            <a:off x="3885705" y="2670236"/>
            <a:ext cx="1527959" cy="1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202378" y="2324521"/>
            <a:ext cx="1683327" cy="691429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Language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5413664" y="3199901"/>
            <a:ext cx="1683327" cy="1569138"/>
          </a:xfrm>
          <a:prstGeom prst="bevel">
            <a:avLst>
              <a:gd name="adj" fmla="val 206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latin typeface="Calibri" panose="020F0502020204030204" pitchFamily="34" charset="0"/>
                <a:cs typeface="Q Khoramshahr" panose="00000400000000000000" pitchFamily="50" charset="-78"/>
              </a:rPr>
              <a:t>الگوریتم</a:t>
            </a:r>
            <a:endParaRPr lang="fa-IR" sz="2400" b="1" dirty="0"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Times CE" panose="02040603030405090304" pitchFamily="18" charset="0"/>
                <a:cs typeface="Q Khoramshahr" panose="00000400000000000000" pitchFamily="50" charset="-78"/>
              </a:rPr>
              <a:t>Algorithm</a:t>
            </a:r>
            <a:endParaRPr lang="fa-IR" sz="1200" i="1" dirty="0"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202378" y="3199901"/>
            <a:ext cx="1683327" cy="691429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گرامر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Grammar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2202378" y="4077610"/>
            <a:ext cx="1683327" cy="691429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ماشین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Machine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885705" y="3548680"/>
            <a:ext cx="1527959" cy="1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885705" y="4424058"/>
            <a:ext cx="1527959" cy="1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469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سخت‌افزار</a:t>
            </a:r>
            <a:r>
              <a:rPr lang="fa-IR" dirty="0">
                <a:latin typeface="Calibri" panose="020F0502020204030204" pitchFamily="34" charset="0"/>
              </a:rPr>
              <a:t> ـ </a:t>
            </a:r>
            <a:r>
              <a:rPr lang="fa-IR" dirty="0" err="1">
                <a:latin typeface="Calibri" panose="020F0502020204030204" pitchFamily="34" charset="0"/>
              </a:rPr>
              <a:t>نرم‌افزار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بر مبنای متغیر انعطاف‌پذیری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314208" y="2324522"/>
            <a:ext cx="1683327" cy="799678"/>
          </a:xfrm>
          <a:prstGeom prst="bevel">
            <a:avLst>
              <a:gd name="adj" fmla="val 4142"/>
            </a:avLst>
          </a:prstGeom>
          <a:solidFill>
            <a:srgbClr val="FF66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latin typeface="Calibri" panose="020F0502020204030204" pitchFamily="34" charset="0"/>
                <a:cs typeface="Q Khoramshahr" panose="00000400000000000000" pitchFamily="50" charset="-78"/>
              </a:rPr>
              <a:t>نرم‌افزار</a:t>
            </a:r>
            <a:endParaRPr lang="fa-IR" sz="2400" b="1" dirty="0"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Times CE" panose="02040603030405090304" pitchFamily="18" charset="0"/>
                <a:cs typeface="Q Khoramshahr" panose="00000400000000000000" pitchFamily="50" charset="-78"/>
              </a:rPr>
              <a:t>Software</a:t>
            </a:r>
            <a:endParaRPr lang="fa-IR" sz="1200" i="1" dirty="0"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2146465" y="2324522"/>
            <a:ext cx="1683327" cy="799678"/>
          </a:xfrm>
          <a:prstGeom prst="bevel">
            <a:avLst>
              <a:gd name="adj" fmla="val 4142"/>
            </a:avLst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latin typeface="Calibri" panose="020F0502020204030204" pitchFamily="34" charset="0"/>
                <a:cs typeface="Q Khoramshahr" panose="00000400000000000000" pitchFamily="50" charset="-78"/>
              </a:rPr>
              <a:t>سخت‌افزار</a:t>
            </a:r>
            <a:endParaRPr lang="fa-IR" sz="2400" b="1" dirty="0"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Times CE" panose="02040603030405090304" pitchFamily="18" charset="0"/>
                <a:cs typeface="Q Khoramshahr" panose="00000400000000000000" pitchFamily="50" charset="-78"/>
              </a:rPr>
              <a:t>Hardware</a:t>
            </a:r>
            <a:endParaRPr lang="fa-IR" sz="1200" i="1" dirty="0"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146465" y="2982686"/>
            <a:ext cx="5386449" cy="587828"/>
          </a:xfrm>
          <a:prstGeom prst="righ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1611086" y="1878208"/>
            <a:ext cx="5386449" cy="587828"/>
          </a:xfrm>
          <a:prstGeom prst="right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5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5000"/>
              </a:lnSpc>
            </a:pPr>
            <a:r>
              <a:rPr lang="fa-IR" sz="6000" dirty="0"/>
              <a:t>دانش،</a:t>
            </a:r>
            <a:br>
              <a:rPr lang="fa-IR" sz="6000" dirty="0"/>
            </a:br>
            <a:r>
              <a:rPr lang="fa-IR" sz="6000" dirty="0"/>
              <a:t>مهندسی و</a:t>
            </a:r>
            <a:br>
              <a:rPr lang="fa-IR" sz="6000" dirty="0"/>
            </a:br>
            <a:r>
              <a:rPr lang="fa-IR" sz="6000" dirty="0"/>
              <a:t>تکنولوژی</a:t>
            </a:r>
            <a:br>
              <a:rPr lang="fa-IR" sz="6000" dirty="0"/>
            </a:br>
            <a:r>
              <a:rPr lang="fa-IR" sz="6000" dirty="0"/>
              <a:t>کامپیوتر</a:t>
            </a:r>
          </a:p>
        </p:txBody>
      </p:sp>
    </p:spTree>
    <p:extLst>
      <p:ext uri="{BB962C8B-B14F-4D97-AF65-F5344CB8AC3E}">
        <p14:creationId xmlns:p14="http://schemas.microsoft.com/office/powerpoint/2010/main" val="3960158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کامپیوتر و درخت فلسفه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03" y="976790"/>
            <a:ext cx="4134196" cy="54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32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نقش انرژی در سیستم محاسبه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انرژی: توانایی انجام کار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339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Processing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6858" y="324461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6460" y="29274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2356857" y="3273137"/>
            <a:ext cx="1373479" cy="5443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13666" y="324461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information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3268" y="29274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5" name="Freeform 14"/>
          <p:cNvSpPr/>
          <p:nvPr/>
        </p:nvSpPr>
        <p:spPr>
          <a:xfrm flipH="1">
            <a:off x="5413665" y="3273137"/>
            <a:ext cx="1373479" cy="5443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22323" y="4474695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21925" y="42228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انرژی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8" name="Freeform 17"/>
          <p:cNvSpPr/>
          <p:nvPr/>
        </p:nvSpPr>
        <p:spPr>
          <a:xfrm rot="16200000" flipH="1">
            <a:off x="4358670" y="3975339"/>
            <a:ext cx="502518" cy="540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فرآیند تبدیل اطلاعات به </a:t>
            </a:r>
            <a:r>
              <a:rPr lang="fa-IR" dirty="0" err="1">
                <a:latin typeface="Calibri" panose="020F0502020204030204" pitchFamily="34" charset="0"/>
              </a:rPr>
              <a:t>داده‌های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دودویی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62996" y="2082697"/>
            <a:ext cx="1683327" cy="780246"/>
          </a:xfrm>
          <a:prstGeom prst="bevel">
            <a:avLst>
              <a:gd name="adj" fmla="val 414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کدگذاری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Coding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1040" y="1231273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0" name="Freeform 19"/>
          <p:cNvSpPr/>
          <p:nvPr/>
        </p:nvSpPr>
        <p:spPr>
          <a:xfrm rot="5400000" flipH="1">
            <a:off x="4304241" y="1804398"/>
            <a:ext cx="502518" cy="540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5400000" flipH="1">
            <a:off x="4304241" y="3087162"/>
            <a:ext cx="502518" cy="540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3762996" y="3380904"/>
            <a:ext cx="1683327" cy="780246"/>
          </a:xfrm>
          <a:prstGeom prst="bevel">
            <a:avLst>
              <a:gd name="adj" fmla="val 414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رقمی‌سازی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Digitalization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3" name="Freeform 22"/>
          <p:cNvSpPr/>
          <p:nvPr/>
        </p:nvSpPr>
        <p:spPr>
          <a:xfrm rot="5400000" flipH="1">
            <a:off x="4304241" y="4385369"/>
            <a:ext cx="502518" cy="540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762996" y="4663668"/>
            <a:ext cx="1683327" cy="780246"/>
          </a:xfrm>
          <a:prstGeom prst="bevel">
            <a:avLst>
              <a:gd name="adj" fmla="val 414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دودویی‌سازی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Binarization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Freeform 24"/>
          <p:cNvSpPr/>
          <p:nvPr/>
        </p:nvSpPr>
        <p:spPr>
          <a:xfrm rot="5400000" flipH="1">
            <a:off x="4304241" y="5668133"/>
            <a:ext cx="502518" cy="540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80660" y="2919147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err="1">
                <a:cs typeface="Q Khoramshahr" panose="00000400000000000000" pitchFamily="50" charset="-78"/>
              </a:rPr>
              <a:t>داده‌ی</a:t>
            </a:r>
            <a:r>
              <a:rPr lang="fa-IR" sz="2000" dirty="0">
                <a:cs typeface="Q Khoramshahr" panose="00000400000000000000" pitchFamily="50" charset="-78"/>
              </a:rPr>
              <a:t> کد شده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7700" y="420146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err="1">
                <a:cs typeface="Q Khoramshahr" panose="00000400000000000000" pitchFamily="50" charset="-78"/>
              </a:rPr>
              <a:t>داده‌ی</a:t>
            </a:r>
            <a:r>
              <a:rPr lang="fa-IR" sz="2000" dirty="0">
                <a:cs typeface="Q Khoramshahr" panose="00000400000000000000" pitchFamily="50" charset="-78"/>
              </a:rPr>
              <a:t> رقمی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58640" y="587153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err="1">
                <a:cs typeface="Q Khoramshahr" panose="00000400000000000000" pitchFamily="50" charset="-78"/>
              </a:rPr>
              <a:t>داده‌ی</a:t>
            </a:r>
            <a:r>
              <a:rPr lang="fa-IR" sz="2000" dirty="0">
                <a:cs typeface="Q Khoramshahr" panose="00000400000000000000" pitchFamily="50" charset="-78"/>
              </a:rPr>
              <a:t> </a:t>
            </a:r>
            <a:r>
              <a:rPr lang="fa-IR" sz="2000" dirty="0" err="1">
                <a:cs typeface="Q Khoramshahr" panose="00000400000000000000" pitchFamily="50" charset="-78"/>
              </a:rPr>
              <a:t>دودویی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54040" y="292181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54040" y="4223683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65 66 67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54040" y="5479847"/>
            <a:ext cx="3097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1000001 1000010 1000011</a:t>
            </a:r>
          </a:p>
        </p:txBody>
      </p:sp>
    </p:spTree>
    <p:extLst>
      <p:ext uri="{BB962C8B-B14F-4D97-AF65-F5344CB8AC3E}">
        <p14:creationId xmlns:p14="http://schemas.microsoft.com/office/powerpoint/2010/main" val="3704578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583915"/>
            <a:ext cx="4800602" cy="56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07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628650" y="1262574"/>
            <a:ext cx="7886700" cy="5149112"/>
          </a:xfrm>
          <a:prstGeom prst="bevel">
            <a:avLst>
              <a:gd name="adj" fmla="val 7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واحد پردازش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Processing Unit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سیستم </a:t>
            </a:r>
            <a:r>
              <a:rPr lang="fa-IR" dirty="0" err="1">
                <a:latin typeface="Calibri" panose="020F0502020204030204" pitchFamily="34" charset="0"/>
              </a:rPr>
              <a:t>پردازش‌گر</a:t>
            </a:r>
            <a:r>
              <a:rPr lang="fa-IR" dirty="0">
                <a:latin typeface="Calibri" panose="020F0502020204030204" pitchFamily="34" charset="0"/>
              </a:rPr>
              <a:t> دیجیتال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6" name="TextBox 25"/>
          <p:cNvSpPr txBox="1"/>
          <p:nvPr/>
        </p:nvSpPr>
        <p:spPr>
          <a:xfrm>
            <a:off x="3487063" y="2313094"/>
            <a:ext cx="215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cs typeface="Q Khoramshahr" panose="00000400000000000000" pitchFamily="50" charset="-78"/>
              </a:rPr>
              <a:t>کد </a:t>
            </a:r>
            <a:r>
              <a:rPr lang="fa-IR" sz="1400" dirty="0" err="1">
                <a:cs typeface="Q Khoramshahr" panose="00000400000000000000" pitchFamily="50" charset="-78"/>
              </a:rPr>
              <a:t>نتیجه‌ی</a:t>
            </a:r>
            <a:r>
              <a:rPr lang="fa-IR" sz="1400" dirty="0">
                <a:cs typeface="Q Khoramshahr" panose="00000400000000000000" pitchFamily="50" charset="-78"/>
              </a:rPr>
              <a:t> عمل</a:t>
            </a:r>
            <a:endParaRPr lang="en-US" sz="900" dirty="0">
              <a:cs typeface="Q Khoramshahr" panose="00000400000000000000" pitchFamily="50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58540" y="3978705"/>
            <a:ext cx="2626919" cy="1675730"/>
            <a:chOff x="3592437" y="4494914"/>
            <a:chExt cx="2626919" cy="1675730"/>
          </a:xfrm>
          <a:solidFill>
            <a:srgbClr val="C00000"/>
          </a:solidFill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3592437" y="4494914"/>
              <a:ext cx="2626919" cy="1675730"/>
            </a:xfrm>
            <a:prstGeom prst="bevel">
              <a:avLst>
                <a:gd name="adj" fmla="val 2439"/>
              </a:avLst>
            </a:prstGeom>
            <a:grpFill/>
            <a:ln>
              <a:noFill/>
            </a:ln>
            <a:effectLst/>
          </p:spPr>
          <p:txBody>
            <a:bodyPr vert="horz" wrap="square" lIns="36576" tIns="36576" rIns="36576" bIns="36576" numCol="1" anchor="b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واحد حافظه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Memory Unit (MU)</a:t>
              </a:r>
              <a:endParaRPr lang="fa-IR" sz="12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29" name="AutoShape 3"/>
            <p:cNvSpPr>
              <a:spLocks noChangeArrowheads="1"/>
            </p:cNvSpPr>
            <p:nvPr/>
          </p:nvSpPr>
          <p:spPr bwMode="auto">
            <a:xfrm>
              <a:off x="3838051" y="4665669"/>
              <a:ext cx="968577" cy="640530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برنامه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Program</a:t>
              </a:r>
              <a:endParaRPr lang="fa-IR" sz="1100" i="1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5028703" y="4661115"/>
              <a:ext cx="968577" cy="640530"/>
            </a:xfrm>
            <a:prstGeom prst="bevel">
              <a:avLst>
                <a:gd name="adj" fmla="val 414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latin typeface="Calibri" panose="020F0502020204030204" pitchFamily="34" charset="0"/>
                  <a:cs typeface="Q Khoramshahr" panose="00000400000000000000" pitchFamily="50" charset="-78"/>
                </a:rPr>
                <a:t>داده‌ها</a:t>
              </a:r>
              <a:endParaRPr lang="fa-IR" sz="20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Data</a:t>
              </a:r>
              <a:endParaRPr lang="fa-IR" sz="1100" i="1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5642108" y="2334371"/>
            <a:ext cx="2626919" cy="822064"/>
          </a:xfrm>
          <a:prstGeom prst="bevel">
            <a:avLst>
              <a:gd name="adj" fmla="val 4756"/>
            </a:avLst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واحد حساب و منطق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Arithmetic Logic Unit (ALU)</a:t>
            </a:r>
            <a:endParaRPr lang="fa-IR" sz="16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8" name="AutoShape 3"/>
          <p:cNvSpPr>
            <a:spLocks noChangeArrowheads="1"/>
          </p:cNvSpPr>
          <p:nvPr/>
        </p:nvSpPr>
        <p:spPr bwMode="auto">
          <a:xfrm>
            <a:off x="860144" y="2331957"/>
            <a:ext cx="2626919" cy="822064"/>
          </a:xfrm>
          <a:prstGeom prst="bevel">
            <a:avLst>
              <a:gd name="adj" fmla="val 4756"/>
            </a:avLst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واحد کنترل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 Unit (CU)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870611" y="5015038"/>
            <a:ext cx="1779767" cy="640530"/>
          </a:xfrm>
          <a:prstGeom prst="bevel">
            <a:avLst>
              <a:gd name="adj" fmla="val 414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واحد ورودی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Input Unit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6489260" y="5003899"/>
            <a:ext cx="1779767" cy="640530"/>
          </a:xfrm>
          <a:prstGeom prst="bevel">
            <a:avLst>
              <a:gd name="adj" fmla="val 414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واحد خروجی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Output Unit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87064" y="2623905"/>
            <a:ext cx="215504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487063" y="2868337"/>
            <a:ext cx="217632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650378" y="5341873"/>
            <a:ext cx="6081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885459" y="5341873"/>
            <a:ext cx="6081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76637" y="2857459"/>
            <a:ext cx="1990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cs typeface="Q Khoramshahr" panose="00000400000000000000" pitchFamily="50" charset="-78"/>
              </a:rPr>
              <a:t>کد عمل</a:t>
            </a:r>
            <a:endParaRPr lang="en-US" sz="900" dirty="0">
              <a:cs typeface="Q Khoramshahr" panose="00000400000000000000" pitchFamily="50" charset="-78"/>
            </a:endParaRPr>
          </a:p>
        </p:txBody>
      </p:sp>
      <p:cxnSp>
        <p:nvCxnSpPr>
          <p:cNvPr id="18" name="Elbow Connector 17"/>
          <p:cNvCxnSpPr/>
          <p:nvPr/>
        </p:nvCxnSpPr>
        <p:spPr>
          <a:xfrm rot="10800000" flipV="1">
            <a:off x="5663207" y="3154018"/>
            <a:ext cx="1496418" cy="1475131"/>
          </a:xfrm>
          <a:prstGeom prst="bentConnector3">
            <a:avLst>
              <a:gd name="adj1" fmla="val -28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flipV="1">
            <a:off x="5663208" y="3172865"/>
            <a:ext cx="1256265" cy="1208430"/>
          </a:xfrm>
          <a:prstGeom prst="bentConnector3">
            <a:avLst>
              <a:gd name="adj1" fmla="val 10004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5400000">
            <a:off x="6386965" y="3692766"/>
            <a:ext cx="795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 err="1">
                <a:cs typeface="Q Khoramshahr" panose="00000400000000000000" pitchFamily="50" charset="-78"/>
              </a:rPr>
              <a:t>عملوندها</a:t>
            </a:r>
            <a:endParaRPr lang="en-US" sz="900" dirty="0">
              <a:cs typeface="Q Khoramshahr" panose="00000400000000000000" pitchFamily="50" charset="-78"/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6839630" y="3690724"/>
            <a:ext cx="94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 err="1">
                <a:cs typeface="Q Khoramshahr" panose="00000400000000000000" pitchFamily="50" charset="-78"/>
              </a:rPr>
              <a:t>نتیجه‌ی</a:t>
            </a:r>
            <a:r>
              <a:rPr lang="fa-IR" sz="1400" dirty="0">
                <a:cs typeface="Q Khoramshahr" panose="00000400000000000000" pitchFamily="50" charset="-78"/>
              </a:rPr>
              <a:t> عمل</a:t>
            </a:r>
            <a:endParaRPr lang="en-US" sz="900" dirty="0">
              <a:cs typeface="Q Khoramshahr" panose="00000400000000000000" pitchFamily="50" charset="-78"/>
            </a:endParaRPr>
          </a:p>
        </p:txBody>
      </p:sp>
      <p:cxnSp>
        <p:nvCxnSpPr>
          <p:cNvPr id="69" name="Elbow Connector 68"/>
          <p:cNvCxnSpPr/>
          <p:nvPr/>
        </p:nvCxnSpPr>
        <p:spPr>
          <a:xfrm rot="10800000" flipH="1" flipV="1">
            <a:off x="2005265" y="3154017"/>
            <a:ext cx="1496418" cy="1475131"/>
          </a:xfrm>
          <a:prstGeom prst="bentConnector3">
            <a:avLst>
              <a:gd name="adj1" fmla="val -285"/>
            </a:avLst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flipH="1" flipV="1">
            <a:off x="2234143" y="3172112"/>
            <a:ext cx="1256265" cy="1208430"/>
          </a:xfrm>
          <a:prstGeom prst="bentConnector3">
            <a:avLst>
              <a:gd name="adj1" fmla="val 100041"/>
            </a:avLst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5400000" flipH="1">
            <a:off x="1103653" y="3760012"/>
            <a:ext cx="1497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 err="1">
                <a:cs typeface="Q Khoramshahr" panose="00000400000000000000" pitchFamily="50" charset="-78"/>
              </a:rPr>
              <a:t>دستورالعمل‌های</a:t>
            </a:r>
            <a:r>
              <a:rPr lang="fa-IR" sz="1400" dirty="0">
                <a:cs typeface="Q Khoramshahr" panose="00000400000000000000" pitchFamily="50" charset="-78"/>
              </a:rPr>
              <a:t> برنامه</a:t>
            </a:r>
            <a:endParaRPr lang="en-US" sz="900" dirty="0">
              <a:cs typeface="Q Khoramshahr" panose="00000400000000000000" pitchFamily="50" charset="-78"/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 flipH="1">
            <a:off x="1740267" y="3659903"/>
            <a:ext cx="130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cs typeface="Q Khoramshahr" panose="00000400000000000000" pitchFamily="50" charset="-78"/>
              </a:rPr>
              <a:t>آدرس حافظه</a:t>
            </a:r>
            <a:endParaRPr lang="en-US" sz="900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4711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77" y="239486"/>
            <a:ext cx="6654247" cy="637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306" t="51943" r="27575" b="44298"/>
          <a:stretch/>
        </p:blipFill>
        <p:spPr>
          <a:xfrm>
            <a:off x="2867025" y="3558268"/>
            <a:ext cx="806450" cy="2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4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667526"/>
            <a:ext cx="8535377" cy="55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پایه، اصلی، فرعی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133A4-07D7-4D87-82C9-B23102F0A17E}"/>
              </a:ext>
            </a:extLst>
          </p:cNvPr>
          <p:cNvSpPr txBox="1"/>
          <p:nvPr/>
        </p:nvSpPr>
        <p:spPr>
          <a:xfrm>
            <a:off x="4095016" y="470220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پایه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827C4-EBBF-4C7F-9A1F-A13848AF8C3C}"/>
              </a:ext>
            </a:extLst>
          </p:cNvPr>
          <p:cNvSpPr txBox="1"/>
          <p:nvPr/>
        </p:nvSpPr>
        <p:spPr>
          <a:xfrm>
            <a:off x="4095016" y="243842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اصلی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B5B2E-9D79-480C-BF13-82BCCA781A90}"/>
              </a:ext>
            </a:extLst>
          </p:cNvPr>
          <p:cNvSpPr txBox="1"/>
          <p:nvPr/>
        </p:nvSpPr>
        <p:spPr>
          <a:xfrm>
            <a:off x="6067590" y="581894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2C672-B72E-4133-95C3-3F78894F70DF}"/>
              </a:ext>
            </a:extLst>
          </p:cNvPr>
          <p:cNvSpPr txBox="1"/>
          <p:nvPr/>
        </p:nvSpPr>
        <p:spPr>
          <a:xfrm>
            <a:off x="213106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4E43D-05B3-4304-8670-ED0D47B656C3}"/>
              </a:ext>
            </a:extLst>
          </p:cNvPr>
          <p:cNvSpPr txBox="1"/>
          <p:nvPr/>
        </p:nvSpPr>
        <p:spPr>
          <a:xfrm>
            <a:off x="4095016" y="2816379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Master Pillar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2B78-6449-4A00-92B3-2CAD5C3FA606}"/>
              </a:ext>
            </a:extLst>
          </p:cNvPr>
          <p:cNvSpPr txBox="1"/>
          <p:nvPr/>
        </p:nvSpPr>
        <p:spPr>
          <a:xfrm>
            <a:off x="4091840" y="5081292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Base Pillar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7E826-32D9-48E7-8006-81406F0DC283}"/>
              </a:ext>
            </a:extLst>
          </p:cNvPr>
          <p:cNvSpPr txBox="1"/>
          <p:nvPr/>
        </p:nvSpPr>
        <p:spPr>
          <a:xfrm>
            <a:off x="6067590" y="6197275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6CA0F-561B-4558-8067-DD79C00C73DD}"/>
              </a:ext>
            </a:extLst>
          </p:cNvPr>
          <p:cNvSpPr txBox="1"/>
          <p:nvPr/>
        </p:nvSpPr>
        <p:spPr>
          <a:xfrm>
            <a:off x="213196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865183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72" y="0"/>
            <a:ext cx="4782457" cy="68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07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48" y="1"/>
            <a:ext cx="480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903" y="228598"/>
            <a:ext cx="5122195" cy="62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52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0"/>
            <a:ext cx="6480000" cy="66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17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85" y="185061"/>
            <a:ext cx="424303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1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9" y="293519"/>
            <a:ext cx="5588001" cy="62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01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79714"/>
            <a:ext cx="4546366" cy="4525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5" y="1527741"/>
            <a:ext cx="3181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8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" y="1422869"/>
            <a:ext cx="8113487" cy="36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20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806742"/>
            <a:ext cx="8120744" cy="52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6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2"/>
            <a:ext cx="9144000" cy="67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998756-8990-446D-A8F9-0ED3479EF3ED}"/>
              </a:ext>
            </a:extLst>
          </p:cNvPr>
          <p:cNvSpPr/>
          <p:nvPr/>
        </p:nvSpPr>
        <p:spPr>
          <a:xfrm>
            <a:off x="5306394" y="4044772"/>
            <a:ext cx="2467155" cy="246715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محاسبات: رکن فرعی دوم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C5A0B-217A-42CD-88FF-255836F7FD1D}"/>
              </a:ext>
            </a:extLst>
          </p:cNvPr>
          <p:cNvSpPr txBox="1"/>
          <p:nvPr/>
        </p:nvSpPr>
        <p:spPr>
          <a:xfrm>
            <a:off x="606298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770CE-99BE-4364-A6B1-E1B4049EB90B}"/>
              </a:ext>
            </a:extLst>
          </p:cNvPr>
          <p:cNvSpPr txBox="1"/>
          <p:nvPr/>
        </p:nvSpPr>
        <p:spPr>
          <a:xfrm>
            <a:off x="606388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68077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8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1" y="522514"/>
            <a:ext cx="8846618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2" y="32657"/>
            <a:ext cx="7643476" cy="67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0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الگوهای متنوع محاسبه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72000" y="2609473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موازی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Parallel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657350" y="2609473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توزیع‌شده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Distributed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097350" y="4298285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توری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Grid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3097350" y="3453879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ابری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Cloud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097350" y="1765067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تعبیه‌شده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Embedded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3097350" y="5142691"/>
            <a:ext cx="2880000" cy="802017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خوشه‌ای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Cluster Computing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3952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01" y="289832"/>
            <a:ext cx="5753100" cy="2381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564" y="3083378"/>
            <a:ext cx="6505575" cy="3543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4686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زبان‌های</a:t>
            </a:r>
            <a:r>
              <a:rPr lang="fa-IR" dirty="0">
                <a:latin typeface="Calibri" panose="020F0502020204030204" pitchFamily="34" charset="0"/>
              </a:rPr>
              <a:t> </a:t>
            </a:r>
            <a:r>
              <a:rPr lang="fa-IR" dirty="0" err="1">
                <a:latin typeface="Calibri" panose="020F0502020204030204" pitchFamily="34" charset="0"/>
              </a:rPr>
              <a:t>برنامه‌نویسی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2206900" y="4490551"/>
            <a:ext cx="1779450" cy="610409"/>
          </a:xfrm>
          <a:prstGeom prst="bevel">
            <a:avLst>
              <a:gd name="adj" fmla="val 4142"/>
            </a:avLst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اسمبلی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Assembly Language</a:t>
            </a:r>
            <a:endParaRPr lang="fa-IR" sz="105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3986350" y="3189979"/>
            <a:ext cx="2880000" cy="1267200"/>
          </a:xfrm>
          <a:prstGeom prst="bevel">
            <a:avLst>
              <a:gd name="adj" fmla="val 4142"/>
            </a:avLst>
          </a:prstGeom>
          <a:solidFill>
            <a:srgbClr val="FF66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سطح میانی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Middle-Level Language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986350" y="1922779"/>
            <a:ext cx="2880000" cy="1267200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 سطح بالا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High-Level Language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2206900" y="5113660"/>
            <a:ext cx="1779450" cy="610409"/>
          </a:xfrm>
          <a:prstGeom prst="bevel">
            <a:avLst>
              <a:gd name="adj" fmla="val 4142"/>
            </a:avLst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 ماشین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Machine Language</a:t>
            </a:r>
            <a:endParaRPr lang="fa-IR" sz="105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986350" y="4457179"/>
            <a:ext cx="2880000" cy="1266890"/>
          </a:xfrm>
          <a:prstGeom prst="bevel">
            <a:avLst>
              <a:gd name="adj" fmla="val 41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سطح پایین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Low-Level Language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1977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محاسبات (2)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Computation (2)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17</a:t>
            </a:r>
          </a:p>
        </p:txBody>
      </p:sp>
    </p:spTree>
    <p:extLst>
      <p:ext uri="{BB962C8B-B14F-4D97-AF65-F5344CB8AC3E}">
        <p14:creationId xmlns:p14="http://schemas.microsoft.com/office/powerpoint/2010/main" val="2047396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sz="8800" dirty="0"/>
              <a:t>حافظه</a:t>
            </a:r>
          </a:p>
          <a:p>
            <a:endParaRPr lang="fa-IR" sz="6000" dirty="0">
              <a:latin typeface="Times New Roman" pitchFamily="18" charset="0"/>
            </a:endParaRPr>
          </a:p>
          <a:p>
            <a:r>
              <a:rPr lang="fa-IR" sz="6000" dirty="0">
                <a:latin typeface="Times New Roman" pitchFamily="18" charset="0"/>
              </a:rPr>
              <a:t>ذخیره و بازیابی اطلاعات</a:t>
            </a:r>
            <a:endParaRPr lang="fa-IR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86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سیستم حافظه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حافظه به عنوان پردازش اطلاعات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356857" y="2812040"/>
            <a:ext cx="4430287" cy="1834942"/>
            <a:chOff x="4526823" y="2812040"/>
            <a:chExt cx="4430287" cy="1834942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FF7C8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حافظه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Memory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36328" y="39802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write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35930" y="3805982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400" dirty="0">
                  <a:cs typeface="Q Khoramshahr" panose="00000400000000000000" pitchFamily="50" charset="-78"/>
                </a:rPr>
                <a:t>نوشتن در حافظه</a:t>
              </a:r>
              <a:endParaRPr lang="en-US" sz="1400" dirty="0">
                <a:cs typeface="Q Khoramshahr" panose="00000400000000000000" pitchFamily="50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93136" y="39802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92738" y="3805982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400" dirty="0">
                  <a:cs typeface="Q Khoramshahr" panose="00000400000000000000" pitchFamily="50" charset="-78"/>
                </a:rPr>
                <a:t>خواندن از حافظه</a:t>
              </a:r>
              <a:endParaRPr lang="en-US" sz="1400" dirty="0">
                <a:cs typeface="Q Khoramshahr" panose="00000400000000000000" pitchFamily="50" charset="-7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6815" y="4339205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400" dirty="0">
                  <a:cs typeface="Q Khoramshahr" panose="00000400000000000000" pitchFamily="50" charset="-78"/>
                </a:rPr>
                <a:t>زمان </a:t>
              </a:r>
              <a:r>
                <a:rPr lang="en-US" sz="14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03623" y="4317325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400" dirty="0">
                  <a:cs typeface="Q Khoramshahr" panose="00000400000000000000" pitchFamily="50" charset="-78"/>
                </a:rPr>
                <a:t>زمان </a:t>
              </a:r>
              <a:r>
                <a:rPr lang="en-US" sz="14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t </a:t>
              </a:r>
              <a:r>
                <a:rPr lang="en-US" sz="1400" dirty="0">
                  <a:latin typeface="Times CE" panose="02040603030405090304" pitchFamily="18" charset="0"/>
                  <a:cs typeface="Q Khoramshahr" panose="00000400000000000000" pitchFamily="50" charset="-78"/>
                </a:rPr>
                <a:t>+</a:t>
              </a:r>
              <a:r>
                <a:rPr lang="en-US" sz="1400" i="1" dirty="0">
                  <a:latin typeface="Times CE" panose="02040603030405090304" pitchFamily="18" charset="0"/>
                  <a:cs typeface="Q Khoramshahr" panose="00000400000000000000" pitchFamily="50" charset="-78"/>
                </a:rPr>
                <a:t>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921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سیستم حافظه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ذخیره و بازیابی اطلاعات</a:t>
            </a:r>
            <a:endParaRPr lang="en-US" dirty="0"/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627661" y="2500926"/>
            <a:ext cx="5760000" cy="939078"/>
          </a:xfrm>
          <a:prstGeom prst="bevel">
            <a:avLst>
              <a:gd name="adj" fmla="val 4142"/>
            </a:avLst>
          </a:prstGeom>
          <a:solidFill>
            <a:srgbClr val="FF7C8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حافظه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Memory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627660" y="3439357"/>
            <a:ext cx="2880000" cy="939078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بازیابی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Retrieval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4507661" y="3439357"/>
            <a:ext cx="2880000" cy="939078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ذخیره‌سازی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Storage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742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محاسبات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dirty="0">
                <a:latin typeface="Times New Roman" pitchFamily="18" charset="0"/>
              </a:rPr>
              <a:t>مبانی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71562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حافظه در انسان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Human Memory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4484914" y="3314624"/>
            <a:ext cx="2268837" cy="861364"/>
          </a:xfrm>
          <a:prstGeom prst="bevel">
            <a:avLst>
              <a:gd name="adj" fmla="val 4142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کوتاه‌مدت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Short-Term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241436" y="3314624"/>
            <a:ext cx="2243478" cy="861364"/>
          </a:xfrm>
          <a:prstGeom prst="bevel">
            <a:avLst>
              <a:gd name="adj" fmla="val 4142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بلندمدت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Long-Term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241436" y="2453260"/>
            <a:ext cx="4512315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حافظه‌ی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انسان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Human Memory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6394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1738312"/>
            <a:ext cx="33337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3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185862"/>
            <a:ext cx="6743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96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09637"/>
            <a:ext cx="79248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2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38" y="1214651"/>
            <a:ext cx="8005724" cy="44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95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82" y="1023582"/>
            <a:ext cx="4810836" cy="48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91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233487"/>
            <a:ext cx="56197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5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انواع </a:t>
            </a:r>
            <a:r>
              <a:rPr lang="fa-IR" dirty="0" err="1">
                <a:latin typeface="Calibri" panose="020F0502020204030204" pitchFamily="34" charset="0"/>
              </a:rPr>
              <a:t>حافظه‌های</a:t>
            </a:r>
            <a:r>
              <a:rPr lang="fa-IR" dirty="0">
                <a:latin typeface="Calibri" panose="020F0502020204030204" pitchFamily="34" charset="0"/>
              </a:rPr>
              <a:t> فیزیکی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939885" y="1499699"/>
            <a:ext cx="1457609" cy="861364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مکانیکی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Mechanical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396549" y="1499699"/>
            <a:ext cx="1457609" cy="861364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مغناطیسی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Magnetic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853213" y="1499699"/>
            <a:ext cx="1457609" cy="861364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الکترونیکی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Electronic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9877" y="1499699"/>
            <a:ext cx="1457609" cy="861364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اپتیکی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Optical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82017" y="2361061"/>
            <a:ext cx="0" cy="859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25353" y="2361062"/>
            <a:ext cx="0" cy="859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68688" y="2361063"/>
            <a:ext cx="0" cy="859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766541" y="1499699"/>
            <a:ext cx="1457609" cy="861364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بیولوژیکی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Biological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562968" y="3220870"/>
            <a:ext cx="3123707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67281" y="2351675"/>
            <a:ext cx="0" cy="15822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234" y="2361060"/>
            <a:ext cx="0" cy="15822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247294" y="3933965"/>
            <a:ext cx="1171940" cy="9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67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 err="1">
                <a:latin typeface="Calibri" panose="020F0502020204030204" pitchFamily="34" charset="0"/>
              </a:rPr>
              <a:t>مشخصه‌های</a:t>
            </a:r>
            <a:r>
              <a:rPr lang="fa-IR" dirty="0">
                <a:latin typeface="Calibri" panose="020F0502020204030204" pitchFamily="34" charset="0"/>
              </a:rPr>
              <a:t> حافظه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669972" y="2196388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ظرفیت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Capacity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669972" y="3263495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خواندن/نوشتن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Read/Write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339406" y="3263495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آدرس‌پذیری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Addressability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4669972" y="4330602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زمان دسترسی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Access Time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2339405" y="4330602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پهنای باند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Bandwidth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2339407" y="2196388"/>
            <a:ext cx="2181751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ماندگاری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Persistence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4076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000"/>
          <a:stretch/>
        </p:blipFill>
        <p:spPr>
          <a:xfrm>
            <a:off x="149678" y="152401"/>
            <a:ext cx="5143500" cy="4343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64" y="3365727"/>
            <a:ext cx="33813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8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738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57" y="588652"/>
            <a:ext cx="4506686" cy="56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3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2" y="3044751"/>
            <a:ext cx="7762944" cy="3555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43" y="148999"/>
            <a:ext cx="2719387" cy="27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6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799"/>
            <a:ext cx="4591596" cy="3993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1436910"/>
            <a:ext cx="4591050" cy="401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50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265390"/>
            <a:ext cx="7200000" cy="43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8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236651"/>
            <a:ext cx="4476750" cy="63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4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76" y="1931921"/>
            <a:ext cx="4585648" cy="29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0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53" y="370113"/>
            <a:ext cx="5226694" cy="61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57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77" y="1255595"/>
            <a:ext cx="7009046" cy="43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2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524000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0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72" y="702469"/>
            <a:ext cx="5341256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F6DA04-F363-49E6-8AD4-2180C07FC35E}"/>
              </a:ext>
            </a:extLst>
          </p:cNvPr>
          <p:cNvSpPr/>
          <p:nvPr/>
        </p:nvSpPr>
        <p:spPr>
          <a:xfrm>
            <a:off x="2907607" y="2461782"/>
            <a:ext cx="4993173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40081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73" y="1"/>
            <a:ext cx="5475855" cy="68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56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355" y="130631"/>
            <a:ext cx="2949290" cy="66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41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" y="1936082"/>
            <a:ext cx="8769428" cy="29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37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پایگاه </a:t>
            </a:r>
            <a:r>
              <a:rPr lang="fa-IR" dirty="0" err="1">
                <a:latin typeface="Calibri" panose="020F0502020204030204" pitchFamily="34" charset="0"/>
              </a:rPr>
              <a:t>داده‌ها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Database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547053" y="1858931"/>
            <a:ext cx="6049894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ذخیره و بازیابی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داده‌های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ساخت‌یافته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7109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771525"/>
            <a:ext cx="80391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10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1" y="565161"/>
            <a:ext cx="7805879" cy="56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53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انبار داده‌‌ها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Warehouse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1547053" y="1858931"/>
            <a:ext cx="6049894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محل نگهداری حجم بالای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داده‌ها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75543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728662"/>
            <a:ext cx="42005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9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76" y="545911"/>
            <a:ext cx="6443648" cy="5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487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257300"/>
            <a:ext cx="6667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5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محاسبات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مغز سیستم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(۴) محاسبات</a:t>
            </a:r>
            <a:endParaRPr lang="fa-IR" sz="4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288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حافظه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4572000" y="2679582"/>
            <a:ext cx="2880000" cy="539868"/>
          </a:xfrm>
          <a:prstGeom prst="bevel">
            <a:avLst>
              <a:gd name="adj" fmla="val 890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B612ACC8-ED1A-400A-B906-08E12512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ذخیره و بازیابی اطلاعات</a:t>
            </a: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1F8D6FFE-8977-45E5-8014-5DEEBC321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رسانه‌ی ذخیره‌سازی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انبار داده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مدیریت پایگاه‌ داده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ذخیره و بازیابی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موتور جستجو</a:t>
            </a: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3BE15BC-3D70-44BA-A98B-69573C23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و تبدیل اطلاعات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293C5577-5E20-4144-9F48-1FFA7710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سروِر</a:t>
            </a:r>
          </a:p>
        </p:txBody>
      </p:sp>
    </p:spTree>
    <p:extLst>
      <p:ext uri="{BB962C8B-B14F-4D97-AF65-F5344CB8AC3E}">
        <p14:creationId xmlns:p14="http://schemas.microsoft.com/office/powerpoint/2010/main" val="28214581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604837"/>
            <a:ext cx="54292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74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4644"/>
            <a:ext cx="9154985" cy="40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947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ذخیره و بازیابی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Information Storage and Retrieval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547053" y="1858931"/>
            <a:ext cx="6049894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به‌خاطرسپاری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به‌یادآوری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4900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00162"/>
            <a:ext cx="5600700" cy="4257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1451" y="533791"/>
            <a:ext cx="1559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Inverted index</a:t>
            </a:r>
          </a:p>
        </p:txBody>
      </p:sp>
    </p:spTree>
    <p:extLst>
      <p:ext uri="{BB962C8B-B14F-4D97-AF65-F5344CB8AC3E}">
        <p14:creationId xmlns:p14="http://schemas.microsoft.com/office/powerpoint/2010/main" val="39880185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6" y="1164671"/>
            <a:ext cx="6487888" cy="4898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8056" y="435819"/>
            <a:ext cx="159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Text Extraction</a:t>
            </a:r>
          </a:p>
        </p:txBody>
      </p:sp>
    </p:spTree>
    <p:extLst>
      <p:ext uri="{BB962C8B-B14F-4D97-AF65-F5344CB8AC3E}">
        <p14:creationId xmlns:p14="http://schemas.microsoft.com/office/powerpoint/2010/main" val="38470836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00075"/>
            <a:ext cx="457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565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990600"/>
            <a:ext cx="41624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06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6" y="1185692"/>
            <a:ext cx="8535409" cy="440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538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>
                <a:latin typeface="Calibri" panose="020F0502020204030204" pitchFamily="34" charset="0"/>
              </a:rPr>
              <a:t>موتور جستجو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Search Engine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28650" y="1858931"/>
            <a:ext cx="7886700" cy="861364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گردآوری،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طبقه‌بندی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به‌یادآوردن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 از یک مجموعه (مانند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وب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)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64244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8746"/>
            <a:ext cx="5943600" cy="66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9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5844</TotalTime>
  <Words>1229</Words>
  <Application>Microsoft Office PowerPoint</Application>
  <PresentationFormat>On-screen Show (4:3)</PresentationFormat>
  <Paragraphs>457</Paragraphs>
  <Slides>121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2" baseType="lpstr">
      <vt:lpstr>Arial</vt:lpstr>
      <vt:lpstr>Calibri</vt:lpstr>
      <vt:lpstr>Calibri Light</vt:lpstr>
      <vt:lpstr>Consolas</vt:lpstr>
      <vt:lpstr>F_yaghot</vt:lpstr>
      <vt:lpstr>Helvetica World</vt:lpstr>
      <vt:lpstr>Qadi Linotype</vt:lpstr>
      <vt:lpstr>Times CE</vt:lpstr>
      <vt:lpstr>Times New Roman</vt:lpstr>
      <vt:lpstr>XB Niloofar</vt:lpstr>
      <vt:lpstr>Office Theme</vt:lpstr>
      <vt:lpstr>محاسبات</vt:lpstr>
      <vt:lpstr>محاسبات (1)</vt:lpstr>
      <vt:lpstr>ارکان سیستم سایبرنتیکی</vt:lpstr>
      <vt:lpstr>ارکان سیستم سایبرنتیکی</vt:lpstr>
      <vt:lpstr>ارکان سیستم سایبرنتیکی</vt:lpstr>
      <vt:lpstr>PowerPoint Presentation</vt:lpstr>
      <vt:lpstr>مؤلفه‌های زیرساختی فضای سایبر</vt:lpstr>
      <vt:lpstr>مؤلفه‌های زیرساختی فضای سایبر</vt:lpstr>
      <vt:lpstr>محاسبات</vt:lpstr>
      <vt:lpstr>اتیمولوژی «کامپیوتیشن»</vt:lpstr>
      <vt:lpstr>سیستم سایبرنتیکی</vt:lpstr>
      <vt:lpstr>سیستم سایبرنتیکی</vt:lpstr>
      <vt:lpstr>محاسبات انسانی/ماشینی</vt:lpstr>
      <vt:lpstr>PowerPoint Presentation</vt:lpstr>
      <vt:lpstr>سیستم محاسبه</vt:lpstr>
      <vt:lpstr>سیستم محاسبه</vt:lpstr>
      <vt:lpstr>مثال‌هایی از محاسبه</vt:lpstr>
      <vt:lpstr>چاره‌ی «محاسبات»</vt:lpstr>
      <vt:lpstr>دکترین «محاسبات»</vt:lpstr>
      <vt:lpstr>نظریه‌ی محاسبه</vt:lpstr>
      <vt:lpstr>حوزه‌های نظریه‌ی محاسبه</vt:lpstr>
      <vt:lpstr>نظریه‌ی آتوماتا در نظریه‌ی محاسبه</vt:lpstr>
      <vt:lpstr>نظریه‌ی محاسبه‌پذیری در نظریه‌ی محاسبه</vt:lpstr>
      <vt:lpstr>نظریه‌ی پیچیدگی در نظریه‌ی محاسبه</vt:lpstr>
      <vt:lpstr>نظریه‌ی آتوماتا: نظریه‌ی زبان‌ها و ماشین‌ها</vt:lpstr>
      <vt:lpstr>نظریه‌ی آتوماتا: نظریه‌ی زبان‌ها و ماشین‌ها</vt:lpstr>
      <vt:lpstr>PowerPoint Presentation</vt:lpstr>
      <vt:lpstr>PowerPoint Presentation</vt:lpstr>
      <vt:lpstr>PowerPoint Presentation</vt:lpstr>
      <vt:lpstr>نظریه‌ی آتوماتا: نظریه‌ی زبان‌ها و ماشین‌ها</vt:lpstr>
      <vt:lpstr>سخت‌افزار ـ نرم‌افزار</vt:lpstr>
      <vt:lpstr>PowerPoint Presentation</vt:lpstr>
      <vt:lpstr>کامپیوتر و درخت فلسفه</vt:lpstr>
      <vt:lpstr>نقش انرژی در سیستم محاسبه</vt:lpstr>
      <vt:lpstr>فرآیند تبدیل اطلاعات به داده‌های دودویی</vt:lpstr>
      <vt:lpstr>PowerPoint Presentation</vt:lpstr>
      <vt:lpstr>سیستم پردازش‌گر دیجیتال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الگوهای متنوع محاسبه</vt:lpstr>
      <vt:lpstr>PowerPoint Presentation</vt:lpstr>
      <vt:lpstr>زبان‌های برنامه‌نویسی</vt:lpstr>
      <vt:lpstr>محاسبات (2)</vt:lpstr>
      <vt:lpstr>PowerPoint Presentation</vt:lpstr>
      <vt:lpstr>سیستم حافظه</vt:lpstr>
      <vt:lpstr>سیستم حافظه</vt:lpstr>
      <vt:lpstr>حافظه در انسان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انواع حافظه‌های فیزیکی</vt:lpstr>
      <vt:lpstr>مشخصه‌های حافظه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داده‌ها</vt:lpstr>
      <vt:lpstr>PowerPoint Presentation</vt:lpstr>
      <vt:lpstr>PowerPoint Presentation</vt:lpstr>
      <vt:lpstr>انبار داده‌‌ها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ذخیره و بازیابی اطلاعات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موتور جستجو</vt:lpstr>
      <vt:lpstr>PowerPoint Presentation</vt:lpstr>
      <vt:lpstr>PowerPoint Presentation</vt:lpstr>
      <vt:lpstr>PowerPoint Presentation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368</cp:revision>
  <cp:lastPrinted>2014-05-08T18:11:54Z</cp:lastPrinted>
  <dcterms:created xsi:type="dcterms:W3CDTF">2013-12-25T07:22:03Z</dcterms:created>
  <dcterms:modified xsi:type="dcterms:W3CDTF">2024-01-05T15:12:57Z</dcterms:modified>
</cp:coreProperties>
</file>