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8"/>
  </p:notesMasterIdLst>
  <p:sldIdLst>
    <p:sldId id="408" r:id="rId2"/>
    <p:sldId id="433" r:id="rId3"/>
    <p:sldId id="703" r:id="rId4"/>
    <p:sldId id="784" r:id="rId5"/>
    <p:sldId id="785" r:id="rId6"/>
    <p:sldId id="409" r:id="rId7"/>
    <p:sldId id="704" r:id="rId8"/>
    <p:sldId id="787" r:id="rId9"/>
    <p:sldId id="329" r:id="rId10"/>
    <p:sldId id="382" r:id="rId11"/>
    <p:sldId id="789" r:id="rId12"/>
    <p:sldId id="701" r:id="rId13"/>
    <p:sldId id="708" r:id="rId14"/>
    <p:sldId id="828" r:id="rId15"/>
    <p:sldId id="421" r:id="rId16"/>
    <p:sldId id="786" r:id="rId17"/>
    <p:sldId id="825" r:id="rId18"/>
    <p:sldId id="422" r:id="rId19"/>
    <p:sldId id="794" r:id="rId20"/>
    <p:sldId id="423" r:id="rId21"/>
    <p:sldId id="424" r:id="rId22"/>
    <p:sldId id="425" r:id="rId23"/>
    <p:sldId id="426" r:id="rId24"/>
    <p:sldId id="428" r:id="rId25"/>
    <p:sldId id="429" r:id="rId26"/>
    <p:sldId id="430" r:id="rId27"/>
    <p:sldId id="793" r:id="rId28"/>
    <p:sldId id="792" r:id="rId29"/>
    <p:sldId id="431" r:id="rId30"/>
    <p:sldId id="790" r:id="rId31"/>
    <p:sldId id="795" r:id="rId32"/>
    <p:sldId id="714" r:id="rId33"/>
    <p:sldId id="791" r:id="rId34"/>
    <p:sldId id="823" r:id="rId35"/>
    <p:sldId id="826" r:id="rId36"/>
    <p:sldId id="827" r:id="rId37"/>
    <p:sldId id="824" r:id="rId38"/>
    <p:sldId id="434" r:id="rId39"/>
    <p:sldId id="435" r:id="rId40"/>
    <p:sldId id="436" r:id="rId41"/>
    <p:sldId id="437" r:id="rId42"/>
    <p:sldId id="438" r:id="rId43"/>
    <p:sldId id="439" r:id="rId44"/>
    <p:sldId id="440" r:id="rId45"/>
    <p:sldId id="441" r:id="rId46"/>
    <p:sldId id="442" r:id="rId47"/>
    <p:sldId id="443" r:id="rId48"/>
    <p:sldId id="444" r:id="rId49"/>
    <p:sldId id="445" r:id="rId50"/>
    <p:sldId id="446" r:id="rId51"/>
    <p:sldId id="447" r:id="rId52"/>
    <p:sldId id="448" r:id="rId53"/>
    <p:sldId id="449" r:id="rId54"/>
    <p:sldId id="450" r:id="rId55"/>
    <p:sldId id="451" r:id="rId56"/>
    <p:sldId id="464" r:id="rId57"/>
    <p:sldId id="453" r:id="rId58"/>
    <p:sldId id="454" r:id="rId59"/>
    <p:sldId id="455" r:id="rId60"/>
    <p:sldId id="456" r:id="rId61"/>
    <p:sldId id="457" r:id="rId62"/>
    <p:sldId id="458" r:id="rId63"/>
    <p:sldId id="459" r:id="rId64"/>
    <p:sldId id="460" r:id="rId65"/>
    <p:sldId id="461" r:id="rId66"/>
    <p:sldId id="462" r:id="rId67"/>
    <p:sldId id="841" r:id="rId68"/>
    <p:sldId id="718" r:id="rId69"/>
    <p:sldId id="799" r:id="rId70"/>
    <p:sldId id="831" r:id="rId71"/>
    <p:sldId id="829" r:id="rId72"/>
    <p:sldId id="822" r:id="rId73"/>
    <p:sldId id="805" r:id="rId74"/>
    <p:sldId id="806" r:id="rId75"/>
    <p:sldId id="840" r:id="rId76"/>
    <p:sldId id="802" r:id="rId77"/>
    <p:sldId id="808" r:id="rId78"/>
    <p:sldId id="804" r:id="rId79"/>
    <p:sldId id="809" r:id="rId80"/>
    <p:sldId id="814" r:id="rId81"/>
    <p:sldId id="803" r:id="rId82"/>
    <p:sldId id="800" r:id="rId83"/>
    <p:sldId id="725" r:id="rId84"/>
    <p:sldId id="797" r:id="rId85"/>
    <p:sldId id="810" r:id="rId86"/>
    <p:sldId id="811" r:id="rId87"/>
    <p:sldId id="812" r:id="rId88"/>
    <p:sldId id="815" r:id="rId89"/>
    <p:sldId id="807" r:id="rId90"/>
    <p:sldId id="813" r:id="rId91"/>
    <p:sldId id="798" r:id="rId92"/>
    <p:sldId id="819" r:id="rId93"/>
    <p:sldId id="816" r:id="rId94"/>
    <p:sldId id="821" r:id="rId95"/>
    <p:sldId id="817" r:id="rId96"/>
    <p:sldId id="820" r:id="rId97"/>
    <p:sldId id="818" r:id="rId98"/>
    <p:sldId id="801" r:id="rId99"/>
    <p:sldId id="830" r:id="rId100"/>
    <p:sldId id="835" r:id="rId101"/>
    <p:sldId id="836" r:id="rId102"/>
    <p:sldId id="833" r:id="rId103"/>
    <p:sldId id="834" r:id="rId104"/>
    <p:sldId id="837" r:id="rId105"/>
    <p:sldId id="838" r:id="rId106"/>
    <p:sldId id="839" r:id="rId107"/>
  </p:sldIdLst>
  <p:sldSz cx="9144000" cy="6858000" type="screen4x3"/>
  <p:notesSz cx="7102475" cy="9623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8A3"/>
    <a:srgbClr val="F828DA"/>
    <a:srgbClr val="99CCFF"/>
    <a:srgbClr val="00FFCC"/>
    <a:srgbClr val="FF99FF"/>
    <a:srgbClr val="379D13"/>
    <a:srgbClr val="0000FF"/>
    <a:srgbClr val="DDCDDF"/>
    <a:srgbClr val="2C0227"/>
    <a:srgbClr val="7C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5616" autoAdjust="0"/>
  </p:normalViewPr>
  <p:slideViewPr>
    <p:cSldViewPr snapToGrid="0">
      <p:cViewPr varScale="1">
        <p:scale>
          <a:sx n="94" d="100"/>
          <a:sy n="94" d="100"/>
        </p:scale>
        <p:origin x="22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048" cy="482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886" y="0"/>
            <a:ext cx="3078048" cy="4821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8AD839-4018-4C73-8C06-3BC4AFD322EB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5888" y="1203325"/>
            <a:ext cx="4330700" cy="3248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557" y="4631912"/>
            <a:ext cx="5681364" cy="37885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41300"/>
            <a:ext cx="3078048" cy="48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886" y="9141300"/>
            <a:ext cx="3078048" cy="482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653D9-8F39-4761-9F8C-D527CE3E3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9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ymonline.com/word/common?ref=etymonline_crossreference#etymonline_v_17239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communication (n.)</a:t>
            </a:r>
          </a:p>
          <a:p>
            <a:r>
              <a:rPr lang="en-US" dirty="0"/>
              <a:t>early 15c., "act of communicating, act of imparting, discussing, debating, conferring," from Old French </a:t>
            </a:r>
            <a:r>
              <a:rPr lang="en-US" dirty="0" err="1"/>
              <a:t>comunicacion</a:t>
            </a:r>
            <a:r>
              <a:rPr lang="en-US" dirty="0"/>
              <a:t> (14c., Modern French communication) and directly from Latin </a:t>
            </a:r>
            <a:r>
              <a:rPr lang="en-US" dirty="0" err="1"/>
              <a:t>communicationem</a:t>
            </a:r>
            <a:r>
              <a:rPr lang="en-US" dirty="0"/>
              <a:t> (nominative </a:t>
            </a:r>
            <a:r>
              <a:rPr lang="en-US" dirty="0" err="1"/>
              <a:t>communicatio</a:t>
            </a:r>
            <a:r>
              <a:rPr lang="en-US" dirty="0"/>
              <a:t>) "a making common, imparting, communicating; a figure of speech," noun of action from past-participle stem of </a:t>
            </a:r>
            <a:r>
              <a:rPr lang="en-US" dirty="0" err="1"/>
              <a:t>communicare</a:t>
            </a:r>
            <a:r>
              <a:rPr lang="en-US" dirty="0"/>
              <a:t> "to share, divide out; communicate, impart, inform; join, unite, participate in," literally "to make common," related to communis "common, public, general" (see </a:t>
            </a:r>
            <a:r>
              <a:rPr lang="en-US" dirty="0">
                <a:hlinkClick r:id="rId3" tooltip="Etymology, meaning and definition of common "/>
              </a:rPr>
              <a:t>common</a:t>
            </a:r>
            <a:r>
              <a:rPr lang="en-US" dirty="0"/>
              <a:t> (adj.)). Meaning "that which is communicated" is from late 15c.; meaning "means of communication" is from 1715. Related: Communications; communicational.</a:t>
            </a:r>
          </a:p>
          <a:p>
            <a:endParaRPr lang="fa-IR" dirty="0"/>
          </a:p>
          <a:p>
            <a:r>
              <a:rPr lang="en-US" dirty="0"/>
              <a:t>https://www.etymonline.com/word/communication</a:t>
            </a:r>
            <a:endParaRPr lang="fa-IR" dirty="0"/>
          </a:p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42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- How we prove and argument, why we believe things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Ethos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Credibility, Power, Likeability, Trust, Source, Expertise, Position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g.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Logos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Logic (some variance by culture)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Pathos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Emotion, Emotional Appeal</a:t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Mythos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Cultural, Cultural shorthand, David v. Goliath, Patriotism. Flag, etc.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653D9-8F39-4761-9F8C-D527CE3E3AA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6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8133" y="3108878"/>
            <a:ext cx="7772400" cy="990601"/>
          </a:xfrm>
        </p:spPr>
        <p:txBody>
          <a:bodyPr anchor="b"/>
          <a:lstStyle>
            <a:lvl1pPr algn="ctr" rtl="1">
              <a:defRPr sz="6000" b="1" baseline="0">
                <a:solidFill>
                  <a:srgbClr val="C00000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مبحث در اینجا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85333" y="4279373"/>
            <a:ext cx="6858000" cy="601706"/>
          </a:xfrm>
        </p:spPr>
        <p:txBody>
          <a:bodyPr/>
          <a:lstStyle>
            <a:lvl1pPr marL="0" indent="0" algn="ctr">
              <a:buNone/>
              <a:defRPr sz="2400" b="1" baseline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English 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828800" y="6231469"/>
            <a:ext cx="56388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u="none" strike="noStrike" kern="1200" baseline="0" dirty="0">
                <a:solidFill>
                  <a:srgbClr val="0000FF"/>
                </a:solidFill>
                <a:latin typeface="Consolas" panose="020B0609020204030204" pitchFamily="49" charset="0"/>
                <a:ea typeface="+mn-ea"/>
                <a:cs typeface="Consolas" panose="020B0609020204030204" pitchFamily="49" charset="0"/>
              </a:rPr>
              <a:t>http://courses.fouladi.ir/cyber</a:t>
            </a:r>
            <a:endParaRPr lang="en-US" sz="1600" dirty="0">
              <a:solidFill>
                <a:srgbClr val="0000F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841" y="676656"/>
            <a:ext cx="697181" cy="695792"/>
          </a:xfrm>
          <a:prstGeom prst="rect">
            <a:avLst/>
          </a:prstGeom>
        </p:spPr>
      </p:pic>
      <p:sp>
        <p:nvSpPr>
          <p:cNvPr id="13" name="Content Placeholder 12"/>
          <p:cNvSpPr>
            <a:spLocks noGrp="1"/>
          </p:cNvSpPr>
          <p:nvPr>
            <p:ph sz="quarter" idx="10" hasCustomPrompt="1"/>
          </p:nvPr>
        </p:nvSpPr>
        <p:spPr>
          <a:xfrm>
            <a:off x="3390900" y="2480205"/>
            <a:ext cx="2362200" cy="448778"/>
          </a:xfrm>
        </p:spPr>
        <p:txBody>
          <a:bodyPr>
            <a:noAutofit/>
          </a:bodyPr>
          <a:lstStyle>
            <a:lvl1pPr marL="0" indent="0" algn="ctr" rtl="1">
              <a:buNone/>
              <a:defRPr sz="3000" b="1" baseline="0">
                <a:effectLst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درس 1</a:t>
            </a:r>
            <a:endParaRPr lang="en-US" dirty="0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97" y="199700"/>
            <a:ext cx="1227270" cy="28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6E13C6-458C-4F53-80D3-0CA42A93F25C}"/>
              </a:ext>
            </a:extLst>
          </p:cNvPr>
          <p:cNvSpPr txBox="1"/>
          <p:nvPr userDrawn="1"/>
        </p:nvSpPr>
        <p:spPr>
          <a:xfrm>
            <a:off x="3487552" y="1578593"/>
            <a:ext cx="2075760" cy="58477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3200" baseline="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  <a:endParaRPr lang="en-US" sz="3200" dirty="0">
              <a:solidFill>
                <a:schemeClr val="bg1"/>
              </a:solidFill>
              <a:cs typeface="Majid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1A7148-5DEF-42B8-B4D6-A030A81DFED2}"/>
              </a:ext>
            </a:extLst>
          </p:cNvPr>
          <p:cNvSpPr txBox="1"/>
          <p:nvPr userDrawn="1"/>
        </p:nvSpPr>
        <p:spPr>
          <a:xfrm>
            <a:off x="2489200" y="5207003"/>
            <a:ext cx="425026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dirty="0">
                <a:cs typeface="Q Khoramshahr" panose="00000400000000000000" pitchFamily="50" charset="-78"/>
              </a:rPr>
              <a:t>کاظم فولادی قلعه</a:t>
            </a:r>
          </a:p>
          <a:p>
            <a:pPr algn="ctr" rtl="1"/>
            <a:r>
              <a:rPr lang="fa-IR" dirty="0">
                <a:cs typeface="Q Khoramshahr" panose="00000400000000000000" pitchFamily="50" charset="-78"/>
              </a:rPr>
              <a:t>دانشکده</a:t>
            </a:r>
            <a:r>
              <a:rPr lang="fa-IR" baseline="0" dirty="0">
                <a:cs typeface="Q Khoramshahr" panose="00000400000000000000" pitchFamily="50" charset="-78"/>
              </a:rPr>
              <a:t> مهندسی، دانشکدگان فارابی</a:t>
            </a:r>
          </a:p>
          <a:p>
            <a:pPr algn="ctr" rtl="1"/>
            <a:r>
              <a:rPr lang="fa-IR" baseline="0" dirty="0">
                <a:cs typeface="Q Khoramshahr" panose="00000400000000000000" pitchFamily="50" charset="-78"/>
              </a:rPr>
              <a:t>دانشگاه تهران</a:t>
            </a:r>
            <a:endParaRPr lang="en-US" dirty="0"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46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7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5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27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16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9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5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14480" y="4857760"/>
            <a:ext cx="2328850" cy="215921"/>
          </a:xfrm>
          <a:prstGeom prst="rect">
            <a:avLst/>
          </a:prstGeom>
        </p:spPr>
        <p:txBody>
          <a:bodyPr/>
          <a:lstStyle/>
          <a:p>
            <a:fld id="{BF085C29-CEF2-48E3-9F3A-C4FCA20804E4}" type="datetimeFigureOut">
              <a:rPr lang="en-US" smtClean="0"/>
              <a:pPr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A627432-AD9A-4BA7-9ECD-0AB42A12C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7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7367" y="459318"/>
            <a:ext cx="8189266" cy="335493"/>
          </a:xfr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  <a:tileRect/>
          </a:gradFill>
        </p:spPr>
        <p:txBody>
          <a:bodyPr>
            <a:normAutofit/>
          </a:bodyPr>
          <a:lstStyle>
            <a:lvl1pPr algn="ctr" rtl="1">
              <a:defRPr sz="2000" b="1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متن عنوان در اینجا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367" y="1377682"/>
            <a:ext cx="8189266" cy="5056985"/>
          </a:xfrm>
        </p:spPr>
        <p:txBody>
          <a:bodyPr/>
          <a:lstStyle>
            <a:lvl1pPr algn="r" rtl="1">
              <a:defRPr>
                <a:cs typeface="Q Khoramshahr" panose="00000400000000000000" pitchFamily="50" charset="-78"/>
              </a:defRPr>
            </a:lvl1pPr>
            <a:lvl2pPr algn="r" rtl="1">
              <a:defRPr>
                <a:cs typeface="Q Khoramshahr" panose="00000400000000000000" pitchFamily="50" charset="-78"/>
              </a:defRPr>
            </a:lvl2pPr>
            <a:lvl3pPr algn="r" rtl="1">
              <a:defRPr>
                <a:cs typeface="Q Khoramshahr" panose="00000400000000000000" pitchFamily="50" charset="-78"/>
              </a:defRPr>
            </a:lvl3pPr>
            <a:lvl4pPr algn="r" rtl="1">
              <a:defRPr>
                <a:cs typeface="Q Khoramshahr" panose="00000400000000000000" pitchFamily="50" charset="-78"/>
              </a:defRPr>
            </a:lvl4pPr>
            <a:lvl5pPr algn="r" rtl="1">
              <a:defRPr>
                <a:cs typeface="Q Khoramshahr" panose="00000400000000000000" pitchFamily="50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27800"/>
            <a:ext cx="3086100" cy="1936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77367" y="1112572"/>
            <a:ext cx="8189266" cy="205060"/>
          </a:xfrm>
        </p:spPr>
        <p:txBody>
          <a:bodyPr lIns="0">
            <a:noAutofit/>
          </a:bodyPr>
          <a:lstStyle>
            <a:lvl1pPr marL="0" indent="0">
              <a:buNone/>
              <a:defRPr sz="1600" b="0" i="0" u="sng" cap="small" baseline="0">
                <a:solidFill>
                  <a:srgbClr val="0000FF"/>
                </a:solidFill>
                <a:latin typeface="Times New Roman" panose="02020603050405020304" pitchFamily="18" charset="0"/>
                <a:ea typeface="Adobe Gothic Std B" panose="020B0800000000000000" pitchFamily="34" charset="-128"/>
              </a:defRPr>
            </a:lvl1pPr>
          </a:lstStyle>
          <a:p>
            <a:pPr lvl="0"/>
            <a:r>
              <a:rPr lang="en-US" dirty="0"/>
              <a:t>English Title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77367" y="849314"/>
            <a:ext cx="8189266" cy="265110"/>
          </a:xfrm>
        </p:spPr>
        <p:txBody>
          <a:bodyPr tIns="18000">
            <a:noAutofit/>
          </a:bodyPr>
          <a:lstStyle>
            <a:lvl1pPr marL="0" indent="0" algn="ctr" rtl="1">
              <a:buNone/>
              <a:defRPr sz="1600">
                <a:solidFill>
                  <a:srgbClr val="0000FF"/>
                </a:solidFill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زیرعنوان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477367" y="823388"/>
            <a:ext cx="818926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 userDrawn="1"/>
        </p:nvSpPr>
        <p:spPr>
          <a:xfrm>
            <a:off x="144607" y="185914"/>
            <a:ext cx="604249" cy="221018"/>
          </a:xfrm>
          <a:prstGeom prst="rect">
            <a:avLst/>
          </a:prstGeom>
          <a:gradFill>
            <a:gsLst>
              <a:gs pos="99115">
                <a:srgbClr val="92D050"/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7" y="6315016"/>
            <a:ext cx="472004" cy="48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3DBFDA-15A6-412F-A0C8-666B4FAFF89C}"/>
              </a:ext>
            </a:extLst>
          </p:cNvPr>
          <p:cNvSpPr/>
          <p:nvPr userDrawn="1"/>
        </p:nvSpPr>
        <p:spPr>
          <a:xfrm>
            <a:off x="8007409" y="186267"/>
            <a:ext cx="948209" cy="22913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36000" tIns="72000" rIns="36000" rtlCol="0" anchor="ctr"/>
          <a:lstStyle/>
          <a:p>
            <a:pPr algn="r"/>
            <a:r>
              <a:rPr lang="fa-IR" sz="1200" dirty="0">
                <a:latin typeface="Qadi Linotype" panose="02000000000000000000" pitchFamily="2" charset="-78"/>
                <a:cs typeface="Q Almas" pitchFamily="50" charset="-78"/>
              </a:rPr>
              <a:t> فضای</a:t>
            </a:r>
            <a:r>
              <a:rPr lang="fa-IR" sz="1200" baseline="0" dirty="0">
                <a:latin typeface="Qadi Linotype" panose="02000000000000000000" pitchFamily="2" charset="-78"/>
                <a:cs typeface="Q Almas" pitchFamily="50" charset="-78"/>
              </a:rPr>
              <a:t> سایبر</a:t>
            </a:r>
            <a:endParaRPr lang="en-US" sz="1200" dirty="0">
              <a:latin typeface="Qadi Linotype" panose="02000000000000000000" pitchFamily="2" charset="-78"/>
              <a:cs typeface="Q Almas" pitchFamily="50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C2F3B6-383B-45A3-B3A4-6F978325B171}"/>
              </a:ext>
            </a:extLst>
          </p:cNvPr>
          <p:cNvSpPr txBox="1"/>
          <p:nvPr userDrawn="1"/>
        </p:nvSpPr>
        <p:spPr>
          <a:xfrm rot="16200000">
            <a:off x="-1210139" y="4887532"/>
            <a:ext cx="27094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Prepared by Kazim Fouladi   |   Fall 2023  |  </a:t>
            </a:r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4</a:t>
            </a:r>
            <a:r>
              <a:rPr lang="en-US" sz="800" baseline="300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th</a:t>
            </a:r>
            <a:r>
              <a:rPr lang="en-US" sz="800" baseline="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 Edition</a:t>
            </a:r>
            <a:endParaRPr lang="en-US" sz="800" dirty="0">
              <a:solidFill>
                <a:srgbClr val="04A1E3"/>
              </a:solidFill>
              <a:latin typeface="Helvetica World" panose="020B0500040000020004" pitchFamily="34" charset="0"/>
              <a:cs typeface="Helvetica World" panose="020B0500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76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313895" y="0"/>
            <a:ext cx="2557350" cy="685800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388027" y="175921"/>
            <a:ext cx="2409086" cy="30777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fa-IR" sz="1400" dirty="0">
                <a:solidFill>
                  <a:schemeClr val="bg1"/>
                </a:solidFill>
                <a:cs typeface="Majid" panose="00000400000000000000" pitchFamily="2" charset="-78"/>
              </a:rPr>
              <a:t>فضای سایبر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 hasCustomPrompt="1"/>
          </p:nvPr>
        </p:nvSpPr>
        <p:spPr>
          <a:xfrm>
            <a:off x="1473676" y="904875"/>
            <a:ext cx="2237789" cy="320243"/>
          </a:xfrm>
        </p:spPr>
        <p:txBody>
          <a:bodyPr anchor="ctr">
            <a:normAutofit/>
          </a:bodyPr>
          <a:lstStyle>
            <a:lvl1pPr marL="0" indent="0" algn="ctr" rtl="1">
              <a:buNone/>
              <a:defRPr sz="1200" baseline="0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sz="1200" dirty="0">
                <a:cs typeface="Q Khoramshahr" panose="00000400000000000000" pitchFamily="50" charset="-78"/>
              </a:rPr>
              <a:t>عنوان مجموعه در اینجا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473676" y="1828801"/>
            <a:ext cx="2237789" cy="816746"/>
          </a:xfrm>
        </p:spPr>
        <p:txBody>
          <a:bodyPr>
            <a:normAutofit/>
          </a:bodyPr>
          <a:lstStyle>
            <a:lvl1pPr marL="0" indent="0" algn="ctr" rtl="1">
              <a:buNone/>
              <a:defRPr sz="6600" b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cs typeface="Z Mitra" panose="00000400000000000000" pitchFamily="2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73676" y="3453414"/>
            <a:ext cx="2237789" cy="2432480"/>
          </a:xfrm>
        </p:spPr>
        <p:txBody>
          <a:bodyPr>
            <a:normAutofit/>
          </a:bodyPr>
          <a:lstStyle>
            <a:lvl1pPr marL="0" indent="0" algn="ctr" rtl="1">
              <a:buNone/>
              <a:defRPr sz="4000" b="1"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33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94196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4818"/>
            <a:ext cx="7886700" cy="4946400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749872" y="6560514"/>
            <a:ext cx="5644256" cy="1660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814869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2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600028"/>
            <a:ext cx="8284047" cy="334562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1" hasCustomPrompt="1"/>
          </p:nvPr>
        </p:nvSpPr>
        <p:spPr>
          <a:xfrm>
            <a:off x="7283826" y="168676"/>
            <a:ext cx="1693862" cy="197591"/>
          </a:xfr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accent4">
                  <a:lumMod val="5000"/>
                  <a:lumOff val="95000"/>
                </a:schemeClr>
              </a:gs>
            </a:gsLst>
            <a:lin ang="0" scaled="0"/>
          </a:gradFill>
        </p:spPr>
        <p:txBody>
          <a:bodyPr tIns="36000" bIns="0">
            <a:noAutofit/>
          </a:bodyPr>
          <a:lstStyle>
            <a:lvl1pPr marL="0" indent="0" algn="r" rtl="1">
              <a:lnSpc>
                <a:spcPct val="75000"/>
              </a:lnSpc>
              <a:buNone/>
              <a:defRPr sz="1200" baseline="0">
                <a:effectLst>
                  <a:glow rad="127000">
                    <a:schemeClr val="bg1"/>
                  </a:glow>
                </a:effectLst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/>
              <a:t>عنوان مبحث</a:t>
            </a:r>
            <a:endParaRPr lang="en-US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166312" y="157162"/>
            <a:ext cx="604249" cy="221018"/>
          </a:xfrm>
          <a:prstGeom prst="rect">
            <a:avLst/>
          </a:prstGeom>
          <a:gradFill>
            <a:gsLst>
              <a:gs pos="99115">
                <a:schemeClr val="accent4">
                  <a:lumMod val="60000"/>
                  <a:lumOff val="40000"/>
                </a:schemeClr>
              </a:gs>
              <a:gs pos="27000">
                <a:schemeClr val="accent4">
                  <a:lumMod val="5000"/>
                  <a:lumOff val="95000"/>
                </a:schemeClr>
              </a:gs>
            </a:gsLst>
            <a:lin ang="10800000" scaled="0"/>
          </a:gradFill>
        </p:spPr>
        <p:txBody>
          <a:bodyPr wrap="square" tIns="36000" bIns="0" rtlCol="0">
            <a:spAutoFit/>
          </a:bodyPr>
          <a:lstStyle/>
          <a:p>
            <a:pPr algn="l" rtl="1"/>
            <a:fld id="{F84679EA-28DD-4B3E-A532-C1B6448C48AC}" type="slidenum">
              <a:rPr lang="en-US" sz="1200" baseline="0" smtClean="0">
                <a:latin typeface="F_yaghot" pitchFamily="2" charset="0"/>
                <a:cs typeface="Z Yagut" panose="00000400000000000000" pitchFamily="2" charset="-78"/>
              </a:rPr>
              <a:pPr algn="l" rtl="1"/>
              <a:t>‹#›</a:t>
            </a:fld>
            <a:endParaRPr lang="en-US" sz="1200" baseline="0" dirty="0">
              <a:latin typeface="F_yaghot" pitchFamily="2" charset="0"/>
              <a:cs typeface="Z Yagut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05844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gradFill flip="none" rotWithShape="1">
          <a:gsLst>
            <a:gs pos="99115">
              <a:schemeClr val="accent2">
                <a:lumMod val="40000"/>
                <a:lumOff val="60000"/>
              </a:schemeClr>
            </a:gs>
            <a:gs pos="27000">
              <a:schemeClr val="accent4">
                <a:lumMod val="5000"/>
                <a:lumOff val="9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22277"/>
            <a:ext cx="7886700" cy="320674"/>
          </a:xfrm>
          <a:gradFill>
            <a:gsLst>
              <a:gs pos="99115">
                <a:schemeClr val="accent3">
                  <a:lumMod val="40000"/>
                  <a:lumOff val="60000"/>
                </a:schemeClr>
              </a:gs>
              <a:gs pos="19000">
                <a:schemeClr val="accent4">
                  <a:lumMod val="5000"/>
                  <a:lumOff val="95000"/>
                </a:schemeClr>
              </a:gs>
            </a:gsLst>
            <a:lin ang="5400000" scaled="0"/>
          </a:gradFill>
          <a:ln cmpd="sng">
            <a:noFill/>
            <a:round/>
          </a:ln>
        </p:spPr>
        <p:txBody>
          <a:bodyPr>
            <a:noAutofit/>
          </a:bodyPr>
          <a:lstStyle>
            <a:lvl1pPr algn="ctr" rtl="1">
              <a:defRPr sz="20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r>
              <a:rPr lang="fa-IR" dirty="0"/>
              <a:t>عنوان صفحه در </a:t>
            </a:r>
            <a:r>
              <a:rPr lang="fa-IR" dirty="0" err="1"/>
              <a:t>اينجا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38250"/>
            <a:ext cx="7886700" cy="5012968"/>
          </a:xfrm>
        </p:spPr>
        <p:txBody>
          <a:bodyPr/>
          <a:lstStyle>
            <a:lvl1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1pPr>
            <a:lvl2pPr algn="r" rtl="1">
              <a:defRPr i="0" baseline="0">
                <a:latin typeface="Times New Roman" panose="02020603050405020304" pitchFamily="18" charset="0"/>
                <a:cs typeface="Nazanin" panose="00000400000000000000" pitchFamily="2" charset="-78"/>
              </a:defRPr>
            </a:lvl2pPr>
            <a:lvl3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3pPr>
            <a:lvl4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4pPr>
            <a:lvl5pPr algn="r" rtl="1">
              <a:defRPr baseline="0">
                <a:latin typeface="Times New Roman" panose="02020603050405020304" pitchFamily="18" charset="0"/>
                <a:cs typeface="Nazanin" panose="00000400000000000000" pitchFamily="2" charset="-78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/>
          <a:srcRect l="4473" t="3" r="4025" b="-4"/>
          <a:stretch/>
        </p:blipFill>
        <p:spPr>
          <a:xfrm>
            <a:off x="1423988" y="6498867"/>
            <a:ext cx="6326981" cy="1861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7096" y="106489"/>
            <a:ext cx="229809" cy="237684"/>
          </a:xfrm>
          <a:prstGeom prst="rect">
            <a:avLst/>
          </a:prstGeom>
        </p:spPr>
      </p:pic>
      <p:sp>
        <p:nvSpPr>
          <p:cNvPr id="22" name="Text Placeholder 21"/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742950"/>
            <a:ext cx="7886700" cy="24765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rgbClr val="002060"/>
                </a:solidFill>
                <a:latin typeface="Times New Roman" panose="02020603050405020304" pitchFamily="18" charset="0"/>
                <a:cs typeface="Q Khoramshahr" panose="00000400000000000000" pitchFamily="50" charset="-78"/>
              </a:defRPr>
            </a:lvl1pPr>
          </a:lstStyle>
          <a:p>
            <a:pPr lvl="0"/>
            <a:r>
              <a:rPr lang="fa-IR" dirty="0" err="1"/>
              <a:t>زيرعنوان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2083" y="292720"/>
            <a:ext cx="8284047" cy="334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442083" y="528109"/>
            <a:ext cx="8284047" cy="33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33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3059832" y="116632"/>
            <a:ext cx="3024336" cy="6021288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98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prstClr val="white"/>
              </a:solidFill>
              <a:cs typeface="Yagut" pitchFamily="2" charset="-7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96208" y="260648"/>
            <a:ext cx="2751584" cy="293117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  <a:cs typeface="Yagut" pitchFamily="2" charset="-78"/>
              </a:defRPr>
            </a:lvl1pPr>
          </a:lstStyle>
          <a:p>
            <a:pPr algn="ctr"/>
            <a:r>
              <a:rPr lang="fa-IR" dirty="0">
                <a:solidFill>
                  <a:prstClr val="white"/>
                </a:solidFill>
              </a:rPr>
              <a:t>عنوان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11860" y="908720"/>
            <a:ext cx="2520280" cy="936104"/>
          </a:xfrm>
        </p:spPr>
        <p:txBody>
          <a:bodyPr/>
          <a:lstStyle>
            <a:lvl1pPr algn="ctr">
              <a:defRPr>
                <a:cs typeface="Yagut" pitchFamily="2" charset="-78"/>
              </a:defRPr>
            </a:lvl1pPr>
          </a:lstStyle>
          <a:p>
            <a:r>
              <a:rPr lang="en-US" dirty="0"/>
              <a:t>1</a:t>
            </a: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06688" y="2060849"/>
            <a:ext cx="2530624" cy="3888432"/>
          </a:xfrm>
        </p:spPr>
        <p:txBody>
          <a:bodyPr>
            <a:normAutofit/>
          </a:bodyPr>
          <a:lstStyle>
            <a:lvl1pPr algn="ctr">
              <a:buNone/>
              <a:defRPr sz="5400" b="1">
                <a:latin typeface="XB Niloofar" pitchFamily="2" charset="-78"/>
                <a:cs typeface="Q Khoramshahr" panose="00000400000000000000" pitchFamily="50" charset="-78"/>
              </a:defRPr>
            </a:lvl1pPr>
            <a:lvl2pPr>
              <a:defRPr>
                <a:latin typeface="XB Niloofar" pitchFamily="2" charset="-78"/>
                <a:cs typeface="XB Niloofar" pitchFamily="2" charset="-78"/>
              </a:defRPr>
            </a:lvl2pPr>
            <a:lvl3pPr>
              <a:defRPr>
                <a:latin typeface="XB Niloofar" pitchFamily="2" charset="-78"/>
                <a:cs typeface="XB Niloofar" pitchFamily="2" charset="-78"/>
              </a:defRPr>
            </a:lvl3pPr>
            <a:lvl4pPr>
              <a:defRPr>
                <a:latin typeface="XB Niloofar" pitchFamily="2" charset="-78"/>
                <a:cs typeface="XB Niloofar" pitchFamily="2" charset="-78"/>
              </a:defRPr>
            </a:lvl4pPr>
            <a:lvl5pPr marL="0" indent="0">
              <a:defRPr>
                <a:latin typeface="XB Niloofar" pitchFamily="2" charset="-78"/>
                <a:cs typeface="XB Niloofar" pitchFamily="2" charset="-78"/>
              </a:defRPr>
            </a:lvl5pPr>
          </a:lstStyle>
          <a:p>
            <a:pPr lvl="0"/>
            <a:r>
              <a:rPr lang="fa-IR" dirty="0"/>
              <a:t>محور</a:t>
            </a:r>
          </a:p>
        </p:txBody>
      </p:sp>
    </p:spTree>
    <p:extLst>
      <p:ext uri="{BB962C8B-B14F-4D97-AF65-F5344CB8AC3E}">
        <p14:creationId xmlns:p14="http://schemas.microsoft.com/office/powerpoint/2010/main" val="401365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9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27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A233-D566-45E3-BE56-D7DF1ED2AC38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E837C-19CD-4B21-A3EB-7363B471B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6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61" r:id="rId4"/>
    <p:sldLayoutId id="2147483662" r:id="rId5"/>
    <p:sldLayoutId id="2147483672" r:id="rId6"/>
    <p:sldLayoutId id="2147483675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8133" y="3179998"/>
            <a:ext cx="7772400" cy="990601"/>
          </a:xfrm>
        </p:spPr>
        <p:txBody>
          <a:bodyPr anchor="ctr"/>
          <a:lstStyle/>
          <a:p>
            <a:r>
              <a:rPr lang="fa-IR" dirty="0"/>
              <a:t>ارتباطات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333" y="4350493"/>
            <a:ext cx="6858000" cy="601706"/>
          </a:xfrm>
        </p:spPr>
        <p:txBody>
          <a:bodyPr anchor="ctr"/>
          <a:lstStyle/>
          <a:p>
            <a:r>
              <a:rPr lang="en-US" dirty="0"/>
              <a:t>Communication</a:t>
            </a: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۱۴ و ۱۵</a:t>
            </a:r>
          </a:p>
        </p:txBody>
      </p:sp>
    </p:spTree>
    <p:extLst>
      <p:ext uri="{BB962C8B-B14F-4D97-AF65-F5344CB8AC3E}">
        <p14:creationId xmlns:p14="http://schemas.microsoft.com/office/powerpoint/2010/main" val="15649231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اتیمولوژی «کامونیکیشن»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Communication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59F3B9-095F-4D6A-A8BA-7535DEC97E2D}"/>
              </a:ext>
            </a:extLst>
          </p:cNvPr>
          <p:cNvSpPr txBox="1"/>
          <p:nvPr/>
        </p:nvSpPr>
        <p:spPr>
          <a:xfrm>
            <a:off x="533106" y="6548584"/>
            <a:ext cx="54628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rgbClr val="04A1E3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Ref: https://www.etymonline.com/word/communication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C908F6-1222-4853-84EE-EA1DABC10332}"/>
              </a:ext>
            </a:extLst>
          </p:cNvPr>
          <p:cNvGrpSpPr/>
          <p:nvPr/>
        </p:nvGrpSpPr>
        <p:grpSpPr>
          <a:xfrm>
            <a:off x="358407" y="1661586"/>
            <a:ext cx="8427186" cy="4057537"/>
            <a:chOff x="787932" y="1366946"/>
            <a:chExt cx="8427186" cy="4057537"/>
          </a:xfrm>
        </p:grpSpPr>
        <p:sp>
          <p:nvSpPr>
            <p:cNvPr id="15" name="TextBox 14"/>
            <p:cNvSpPr txBox="1"/>
            <p:nvPr/>
          </p:nvSpPr>
          <p:spPr>
            <a:xfrm>
              <a:off x="859358" y="1366948"/>
              <a:ext cx="20020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communicare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883190" y="1651146"/>
              <a:ext cx="67540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553744" y="1366947"/>
              <a:ext cx="267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communicationem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8965" y="1816070"/>
              <a:ext cx="164334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85900" y="1816070"/>
              <a:ext cx="2210088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224088" y="1816070"/>
              <a:ext cx="1706552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OLD FRENCH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7932" y="2182577"/>
              <a:ext cx="2100738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to share, divide out; communicate, impart, inform; join, unite, participate in, literally</a:t>
              </a:r>
              <a:b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“to make common”</a:t>
              </a:r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6261331" y="1651146"/>
              <a:ext cx="675409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8116070" y="2796711"/>
              <a:ext cx="0" cy="670023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7047358" y="1366946"/>
              <a:ext cx="19675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comunicacion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91485" y="4052822"/>
              <a:ext cx="18984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communis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69221" y="4501944"/>
              <a:ext cx="1143000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LATIN</a:t>
              </a: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 flipV="1">
              <a:off x="1820014" y="3437594"/>
              <a:ext cx="0" cy="670023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w="lg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911313" y="4901263"/>
              <a:ext cx="18588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common, </a:t>
              </a:r>
              <a:b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public, general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7245525" y="3886718"/>
              <a:ext cx="1782654" cy="33855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05528" y="3437594"/>
              <a:ext cx="22095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communication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474CD50-C721-4AE1-853C-D45040A8AA34}"/>
                </a:ext>
              </a:extLst>
            </p:cNvPr>
            <p:cNvSpPr txBox="1"/>
            <p:nvPr/>
          </p:nvSpPr>
          <p:spPr>
            <a:xfrm>
              <a:off x="3704339" y="2182576"/>
              <a:ext cx="237321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(nominative </a:t>
              </a:r>
              <a:r>
                <a:rPr lang="en-US" sz="1400" i="1" dirty="0" err="1">
                  <a:latin typeface="Times CE" panose="02040603030405090304" pitchFamily="18" charset="0"/>
                  <a:cs typeface="Arial" panose="020B0604020202020204" pitchFamily="34" charset="0"/>
                </a:rPr>
                <a:t>communicatio</a:t>
              </a:r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)</a:t>
              </a:r>
              <a:b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 a making common, </a:t>
              </a:r>
              <a:b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imparting, communicating; </a:t>
              </a:r>
              <a:b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a figure of speech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D4A78CD-2507-4A2A-B03A-3A37984645F3}"/>
                </a:ext>
              </a:extLst>
            </p:cNvPr>
            <p:cNvSpPr txBox="1"/>
            <p:nvPr/>
          </p:nvSpPr>
          <p:spPr>
            <a:xfrm>
              <a:off x="7100418" y="2182576"/>
              <a:ext cx="19144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14c., Modern French communication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EDAC3D9-1D2F-4A5F-B69A-6B5724A05CFB}"/>
                </a:ext>
              </a:extLst>
            </p:cNvPr>
            <p:cNvSpPr txBox="1"/>
            <p:nvPr/>
          </p:nvSpPr>
          <p:spPr>
            <a:xfrm>
              <a:off x="7086483" y="4274586"/>
              <a:ext cx="2100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early 15c.,</a:t>
              </a:r>
              <a:b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</a:br>
              <a:r>
                <a:rPr lang="en-US" sz="1400" i="1" dirty="0">
                  <a:latin typeface="Times CE" panose="02040603030405090304" pitchFamily="18" charset="0"/>
                  <a:cs typeface="Arial" panose="020B0604020202020204" pitchFamily="34" charset="0"/>
                </a:rPr>
                <a:t>act of communicating, act of imparting, discussing, debating, conferring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19418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EDCB8-CB4B-4530-99C5-131E178BB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047" y="1317632"/>
            <a:ext cx="3269905" cy="489670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960100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9EDCB8-CB4B-4530-99C5-131E178BB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51" y="3803466"/>
            <a:ext cx="1639483" cy="245513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532C06-11E2-4871-892B-45B53C79E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434" y="1317632"/>
            <a:ext cx="3261133" cy="49409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91093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636A19-3810-43CF-97B9-C13235096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85" y="1317633"/>
            <a:ext cx="3428630" cy="49510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86052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509EF-7B35-4274-A88F-BCFC59FE5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29" y="1131056"/>
            <a:ext cx="3599143" cy="51973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BC95DB-B7EC-4F8B-83D0-FE40E92CD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58" y="3808693"/>
            <a:ext cx="1744880" cy="25196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69729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6CEF9-B37A-4FD4-86D6-492ADEB03070}"/>
              </a:ext>
            </a:extLst>
          </p:cNvPr>
          <p:cNvGrpSpPr/>
          <p:nvPr/>
        </p:nvGrpSpPr>
        <p:grpSpPr>
          <a:xfrm>
            <a:off x="2675646" y="1317632"/>
            <a:ext cx="3792709" cy="4991728"/>
            <a:chOff x="2526811" y="1130065"/>
            <a:chExt cx="4090378" cy="53311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ECA421-6D78-423F-8C03-EE755CB62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811" y="1130065"/>
              <a:ext cx="4090378" cy="53311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AED309-8422-4434-B9AA-CFDC4928FF9D}"/>
                </a:ext>
              </a:extLst>
            </p:cNvPr>
            <p:cNvSpPr/>
            <p:nvPr/>
          </p:nvSpPr>
          <p:spPr>
            <a:xfrm>
              <a:off x="4002657" y="1224951"/>
              <a:ext cx="1104181" cy="198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9875BA-FF88-493A-AA04-5EA67ABDE4C8}"/>
                </a:ext>
              </a:extLst>
            </p:cNvPr>
            <p:cNvSpPr/>
            <p:nvPr/>
          </p:nvSpPr>
          <p:spPr>
            <a:xfrm>
              <a:off x="4002656" y="6236903"/>
              <a:ext cx="1104181" cy="198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</p:spTree>
    <p:extLst>
      <p:ext uri="{BB962C8B-B14F-4D97-AF65-F5344CB8AC3E}">
        <p14:creationId xmlns:p14="http://schemas.microsoft.com/office/powerpoint/2010/main" val="185318048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36CEF9-B37A-4FD4-86D6-492ADEB03070}"/>
              </a:ext>
            </a:extLst>
          </p:cNvPr>
          <p:cNvGrpSpPr/>
          <p:nvPr/>
        </p:nvGrpSpPr>
        <p:grpSpPr>
          <a:xfrm>
            <a:off x="704607" y="4033227"/>
            <a:ext cx="1723634" cy="2268540"/>
            <a:chOff x="2526811" y="1130065"/>
            <a:chExt cx="4090378" cy="53311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ECA421-6D78-423F-8C03-EE755CB62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6811" y="1130065"/>
              <a:ext cx="4090378" cy="53311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AED309-8422-4434-B9AA-CFDC4928FF9D}"/>
                </a:ext>
              </a:extLst>
            </p:cNvPr>
            <p:cNvSpPr/>
            <p:nvPr/>
          </p:nvSpPr>
          <p:spPr>
            <a:xfrm>
              <a:off x="4002657" y="1224951"/>
              <a:ext cx="1104181" cy="198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9875BA-FF88-493A-AA04-5EA67ABDE4C8}"/>
                </a:ext>
              </a:extLst>
            </p:cNvPr>
            <p:cNvSpPr/>
            <p:nvPr/>
          </p:nvSpPr>
          <p:spPr>
            <a:xfrm>
              <a:off x="4002656" y="6236903"/>
              <a:ext cx="1104181" cy="198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fa-IR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202B58-59AE-4885-B56C-03932909B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4" r="24737"/>
          <a:stretch/>
        </p:blipFill>
        <p:spPr>
          <a:xfrm>
            <a:off x="2835862" y="1296942"/>
            <a:ext cx="3472276" cy="50048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2230454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9A914A-FF19-45A0-9FAF-F385B1F93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780" y="1377682"/>
            <a:ext cx="3212440" cy="485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92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0CA1CF-48B8-4C33-8390-BA6763A34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872" y="0"/>
            <a:ext cx="4302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61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735C2-8EBF-4176-A9C0-7E1FC9060F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زیرسیستم ارتباطات (انتقال اطلاعات)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5A8D8D92-6F77-41BE-9A6E-2EA14C8D2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369" y="2812040"/>
            <a:ext cx="1683327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D6C80DF0-B6CE-463A-94AA-30E0E1296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305" y="28120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9D21D-4CB8-4E55-AB79-E77EFA5CB055}"/>
              </a:ext>
            </a:extLst>
          </p:cNvPr>
          <p:cNvSpPr txBox="1"/>
          <p:nvPr/>
        </p:nvSpPr>
        <p:spPr>
          <a:xfrm>
            <a:off x="3928112" y="319018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9CE70-C830-4936-8E34-4C24E0C15FAE}"/>
              </a:ext>
            </a:extLst>
          </p:cNvPr>
          <p:cNvSpPr txBox="1"/>
          <p:nvPr/>
        </p:nvSpPr>
        <p:spPr>
          <a:xfrm>
            <a:off x="3769302" y="2873027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پیام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79D9AEB-D7C6-4706-B1F2-337C4A1D80E4}"/>
              </a:ext>
            </a:extLst>
          </p:cNvPr>
          <p:cNvSpPr/>
          <p:nvPr/>
        </p:nvSpPr>
        <p:spPr>
          <a:xfrm flipH="1">
            <a:off x="3243694" y="3273137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14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سیستم سایبرنتیکی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5B6BE0-7B00-45FC-947F-F567F061C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نقش ارتباطات</a:t>
            </a: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F32482AE-20B3-44CB-BAC0-1A526C9E1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7855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کنترل‌کننده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Controlling Part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F4FBB34E-41DB-4026-9FD9-9FB786D11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222" y="2812040"/>
            <a:ext cx="2330332" cy="1221366"/>
          </a:xfrm>
          <a:prstGeom prst="bevel">
            <a:avLst>
              <a:gd name="adj" fmla="val 414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بخش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کنترل‌شونده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Controlled Part</a:t>
            </a:r>
            <a:endParaRPr lang="fa-IR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8E0995A-521C-484E-AAE8-E9E2E823BFFB}"/>
              </a:ext>
            </a:extLst>
          </p:cNvPr>
          <p:cNvSpPr/>
          <p:nvPr/>
        </p:nvSpPr>
        <p:spPr>
          <a:xfrm flipH="1">
            <a:off x="884289" y="3449469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4CBF43-A9C6-43E6-9D8C-CF90C5ED6093}"/>
              </a:ext>
            </a:extLst>
          </p:cNvPr>
          <p:cNvSpPr txBox="1"/>
          <p:nvPr/>
        </p:nvSpPr>
        <p:spPr>
          <a:xfrm>
            <a:off x="645346" y="3065538"/>
            <a:ext cx="892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92783CC7-8CCA-40B6-BB9C-D71EBB7A0713}"/>
              </a:ext>
            </a:extLst>
          </p:cNvPr>
          <p:cNvSpPr/>
          <p:nvPr/>
        </p:nvSpPr>
        <p:spPr>
          <a:xfrm flipH="1">
            <a:off x="3863016" y="3449469"/>
            <a:ext cx="1335205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BA64F8-5F6A-4B2B-9530-93890B8C8F9B}"/>
              </a:ext>
            </a:extLst>
          </p:cNvPr>
          <p:cNvSpPr txBox="1"/>
          <p:nvPr/>
        </p:nvSpPr>
        <p:spPr>
          <a:xfrm>
            <a:off x="4090231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فرمان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9285097-540B-4156-A9B7-B34671A81D90}"/>
              </a:ext>
            </a:extLst>
          </p:cNvPr>
          <p:cNvSpPr/>
          <p:nvPr/>
        </p:nvSpPr>
        <p:spPr>
          <a:xfrm flipH="1">
            <a:off x="7541066" y="3449469"/>
            <a:ext cx="1083388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893156-8B8C-4BFF-860F-1DB5DA2DC340}"/>
              </a:ext>
            </a:extLst>
          </p:cNvPr>
          <p:cNvSpPr txBox="1"/>
          <p:nvPr/>
        </p:nvSpPr>
        <p:spPr>
          <a:xfrm>
            <a:off x="7421594" y="3111705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کنش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3B4B1578-564C-431C-95FA-3108B8B16334}"/>
              </a:ext>
            </a:extLst>
          </p:cNvPr>
          <p:cNvSpPr/>
          <p:nvPr/>
        </p:nvSpPr>
        <p:spPr>
          <a:xfrm rot="16200000">
            <a:off x="7821368" y="3909942"/>
            <a:ext cx="966666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282B9A66-AB78-4479-8D50-E42DEEC60981}"/>
              </a:ext>
            </a:extLst>
          </p:cNvPr>
          <p:cNvSpPr/>
          <p:nvPr/>
        </p:nvSpPr>
        <p:spPr>
          <a:xfrm flipV="1">
            <a:off x="884289" y="4224304"/>
            <a:ext cx="7381551" cy="18977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C9AAF253-FD2C-4FA0-B599-9D04273C4235}"/>
              </a:ext>
            </a:extLst>
          </p:cNvPr>
          <p:cNvSpPr/>
          <p:nvPr/>
        </p:nvSpPr>
        <p:spPr>
          <a:xfrm flipH="1">
            <a:off x="884289" y="3634178"/>
            <a:ext cx="653566" cy="61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D5D85503-A70E-4E72-9532-1E3909A6ABF1}"/>
              </a:ext>
            </a:extLst>
          </p:cNvPr>
          <p:cNvSpPr/>
          <p:nvPr/>
        </p:nvSpPr>
        <p:spPr>
          <a:xfrm rot="16200000">
            <a:off x="499309" y="4003157"/>
            <a:ext cx="78367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C8257F-01E2-4950-B30B-6607385AF78B}"/>
              </a:ext>
            </a:extLst>
          </p:cNvPr>
          <p:cNvSpPr/>
          <p:nvPr/>
        </p:nvSpPr>
        <p:spPr>
          <a:xfrm>
            <a:off x="8239974" y="3405524"/>
            <a:ext cx="87889" cy="878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E7D52B-BD43-4A7F-B136-49347E8000C0}"/>
              </a:ext>
            </a:extLst>
          </p:cNvPr>
          <p:cNvSpPr txBox="1"/>
          <p:nvPr/>
        </p:nvSpPr>
        <p:spPr>
          <a:xfrm>
            <a:off x="4090231" y="4073831"/>
            <a:ext cx="892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اطلاعات</a:t>
            </a:r>
          </a:p>
          <a:p>
            <a:pPr algn="ctr"/>
            <a:r>
              <a:rPr lang="fa-IR" sz="2000" b="1" dirty="0">
                <a:cs typeface="Q Khoramshahr" panose="00000400000000000000" pitchFamily="50" charset="-78"/>
              </a:rPr>
              <a:t>فیدبک</a:t>
            </a:r>
            <a:endParaRPr lang="en-US" sz="2000" b="1" dirty="0">
              <a:cs typeface="Q Khoramshahr" panose="00000400000000000000" pitchFamily="50" charset="-7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E99701A-100E-464B-B9BA-65E1A9501A97}"/>
              </a:ext>
            </a:extLst>
          </p:cNvPr>
          <p:cNvSpPr/>
          <p:nvPr/>
        </p:nvSpPr>
        <p:spPr>
          <a:xfrm>
            <a:off x="1401417" y="4053952"/>
            <a:ext cx="6335202" cy="707885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A8C544E-597C-49B3-B892-4AB4205E3468}"/>
              </a:ext>
            </a:extLst>
          </p:cNvPr>
          <p:cNvSpPr/>
          <p:nvPr/>
        </p:nvSpPr>
        <p:spPr>
          <a:xfrm>
            <a:off x="3953649" y="3130692"/>
            <a:ext cx="1152995" cy="636371"/>
          </a:xfrm>
          <a:prstGeom prst="ellipse">
            <a:avLst/>
          </a:prstGeom>
          <a:solidFill>
            <a:srgbClr val="FFFF00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80812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ارتباطات میان انسان/ماشین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1735C2-8EBF-4176-A9C0-7E1FC9060F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5A8D8D92-6F77-41BE-9A6E-2EA14C8D2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369" y="1592840"/>
            <a:ext cx="1683327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>
            <a:extLst>
              <a:ext uri="{FF2B5EF4-FFF2-40B4-BE49-F238E27FC236}">
                <a16:creationId xmlns:a16="http://schemas.microsoft.com/office/drawing/2014/main" id="{D6C80DF0-B6CE-463A-94AA-30E0E1296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0305" y="15928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49D21D-4CB8-4E55-AB79-E77EFA5CB055}"/>
              </a:ext>
            </a:extLst>
          </p:cNvPr>
          <p:cNvSpPr txBox="1"/>
          <p:nvPr/>
        </p:nvSpPr>
        <p:spPr>
          <a:xfrm>
            <a:off x="3928112" y="197098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9CE70-C830-4936-8E34-4C24E0C15FAE}"/>
              </a:ext>
            </a:extLst>
          </p:cNvPr>
          <p:cNvSpPr txBox="1"/>
          <p:nvPr/>
        </p:nvSpPr>
        <p:spPr>
          <a:xfrm>
            <a:off x="3769302" y="1653827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پیام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279D9AEB-D7C6-4706-B1F2-337C4A1D80E4}"/>
              </a:ext>
            </a:extLst>
          </p:cNvPr>
          <p:cNvSpPr/>
          <p:nvPr/>
        </p:nvSpPr>
        <p:spPr>
          <a:xfrm flipH="1">
            <a:off x="3243694" y="2053937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8E3078-8C4D-48AB-83F6-249517DF8147}"/>
              </a:ext>
            </a:extLst>
          </p:cNvPr>
          <p:cNvSpPr txBox="1"/>
          <p:nvPr/>
        </p:nvSpPr>
        <p:spPr>
          <a:xfrm>
            <a:off x="1560369" y="3009889"/>
            <a:ext cx="82671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ماشین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67F518-74CF-4FA8-9202-6E2E90D4A5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56" y="2807126"/>
            <a:ext cx="720000" cy="72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0126EA-4156-4E7E-AC25-097F9939A22B}"/>
              </a:ext>
            </a:extLst>
          </p:cNvPr>
          <p:cNvSpPr txBox="1"/>
          <p:nvPr/>
        </p:nvSpPr>
        <p:spPr>
          <a:xfrm>
            <a:off x="6756921" y="3833182"/>
            <a:ext cx="82671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انسان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2C0A3B-14DA-43C2-88EB-A4C855F97E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778" y="3627071"/>
            <a:ext cx="720000" cy="72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4D0509-D739-4D9A-A04A-629F84AF5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45" y="2807126"/>
            <a:ext cx="720000" cy="72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233C62F-DF5F-4CC2-A7AA-C63DFF816447}"/>
              </a:ext>
            </a:extLst>
          </p:cNvPr>
          <p:cNvSpPr txBox="1"/>
          <p:nvPr/>
        </p:nvSpPr>
        <p:spPr>
          <a:xfrm>
            <a:off x="6756921" y="3009889"/>
            <a:ext cx="82671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ماشین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6BA3D4-79F9-428D-9F19-F99B349A5D49}"/>
              </a:ext>
            </a:extLst>
          </p:cNvPr>
          <p:cNvSpPr txBox="1"/>
          <p:nvPr/>
        </p:nvSpPr>
        <p:spPr>
          <a:xfrm>
            <a:off x="1560369" y="3833183"/>
            <a:ext cx="82671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ماشین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81E99B-4202-4D1E-BAED-C3C2B62203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56" y="3630420"/>
            <a:ext cx="720000" cy="72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03F5DF7-5B49-461D-BE62-4AEAB7FB8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56" y="4453714"/>
            <a:ext cx="720000" cy="72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F3CB266-995F-4A7E-BEEA-B07684EB1355}"/>
              </a:ext>
            </a:extLst>
          </p:cNvPr>
          <p:cNvSpPr txBox="1"/>
          <p:nvPr/>
        </p:nvSpPr>
        <p:spPr>
          <a:xfrm>
            <a:off x="1560369" y="4659825"/>
            <a:ext cx="82671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انسان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2596B5-1541-468E-84A9-07C7075BD1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45" y="4453714"/>
            <a:ext cx="720000" cy="72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76689B-D1C7-40F9-9230-8C81B9473596}"/>
              </a:ext>
            </a:extLst>
          </p:cNvPr>
          <p:cNvSpPr txBox="1"/>
          <p:nvPr/>
        </p:nvSpPr>
        <p:spPr>
          <a:xfrm>
            <a:off x="6756921" y="4656477"/>
            <a:ext cx="82671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ماشین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A59EF4-CCA1-4853-9A19-926C1979D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456" y="5277008"/>
            <a:ext cx="720000" cy="72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2D60AF1-5AFE-4638-9E6F-0AF76ADE81E7}"/>
              </a:ext>
            </a:extLst>
          </p:cNvPr>
          <p:cNvSpPr txBox="1"/>
          <p:nvPr/>
        </p:nvSpPr>
        <p:spPr>
          <a:xfrm>
            <a:off x="1560369" y="5483119"/>
            <a:ext cx="82671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انسان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9BFA94-17E4-45DB-B607-F23AE9C99676}"/>
              </a:ext>
            </a:extLst>
          </p:cNvPr>
          <p:cNvSpPr txBox="1"/>
          <p:nvPr/>
        </p:nvSpPr>
        <p:spPr>
          <a:xfrm>
            <a:off x="6756688" y="5479770"/>
            <a:ext cx="82671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fa-IR" sz="1400" b="1" dirty="0">
                <a:cs typeface="Z Mitra" panose="00000400000000000000" pitchFamily="2" charset="-78"/>
              </a:rPr>
              <a:t>انسان</a:t>
            </a:r>
            <a:endParaRPr lang="en-US" sz="1400" b="1" dirty="0">
              <a:cs typeface="Z Mitra" panose="00000400000000000000" pitchFamily="2" charset="-78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C75FB2A-6CFB-42A4-94B5-79C473B7E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545" y="5273659"/>
            <a:ext cx="720000" cy="72000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8" name="Freeform 11">
            <a:extLst>
              <a:ext uri="{FF2B5EF4-FFF2-40B4-BE49-F238E27FC236}">
                <a16:creationId xmlns:a16="http://schemas.microsoft.com/office/drawing/2014/main" id="{01D46520-B612-4CB7-8080-729C72EFD815}"/>
              </a:ext>
            </a:extLst>
          </p:cNvPr>
          <p:cNvSpPr/>
          <p:nvPr/>
        </p:nvSpPr>
        <p:spPr>
          <a:xfrm flipH="1">
            <a:off x="3243694" y="3172492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bg2">
                <a:lumMod val="75000"/>
              </a:schemeClr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190A48E9-251C-4902-B4A0-E99CF4B2232F}"/>
              </a:ext>
            </a:extLst>
          </p:cNvPr>
          <p:cNvSpPr/>
          <p:nvPr/>
        </p:nvSpPr>
        <p:spPr>
          <a:xfrm flipH="1">
            <a:off x="3243694" y="3988630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bg2">
                <a:lumMod val="75000"/>
              </a:schemeClr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11">
            <a:extLst>
              <a:ext uri="{FF2B5EF4-FFF2-40B4-BE49-F238E27FC236}">
                <a16:creationId xmlns:a16="http://schemas.microsoft.com/office/drawing/2014/main" id="{089EEA0F-FC4A-43D7-A0BE-D991F2C75FC5}"/>
              </a:ext>
            </a:extLst>
          </p:cNvPr>
          <p:cNvSpPr/>
          <p:nvPr/>
        </p:nvSpPr>
        <p:spPr>
          <a:xfrm flipH="1">
            <a:off x="3243694" y="4804768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bg2">
                <a:lumMod val="75000"/>
              </a:schemeClr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11">
            <a:extLst>
              <a:ext uri="{FF2B5EF4-FFF2-40B4-BE49-F238E27FC236}">
                <a16:creationId xmlns:a16="http://schemas.microsoft.com/office/drawing/2014/main" id="{0036CE09-4BD8-4D5B-AFF5-255743EB2CD2}"/>
              </a:ext>
            </a:extLst>
          </p:cNvPr>
          <p:cNvSpPr/>
          <p:nvPr/>
        </p:nvSpPr>
        <p:spPr>
          <a:xfrm flipH="1">
            <a:off x="3243694" y="5620906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bg2">
                <a:lumMod val="75000"/>
              </a:schemeClr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03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نظریه‌ی</a:t>
            </a:r>
            <a:r>
              <a:rPr lang="fa-IR" dirty="0"/>
              <a:t> ارتباطات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5081150" y="3132399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مخابرات / </a:t>
            </a:r>
            <a:r>
              <a:rPr lang="fa-IR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شبکه‌های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کامپیوتری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826836" y="1673276"/>
            <a:ext cx="7490323" cy="682709"/>
          </a:xfrm>
          <a:prstGeom prst="bevel">
            <a:avLst>
              <a:gd name="adj" fmla="val 4142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</a:t>
            </a:r>
            <a:r>
              <a:rPr lang="fa-IR" sz="36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ارتباطات</a:t>
            </a:r>
            <a:endParaRPr lang="fa-IR" sz="32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826836" y="2404851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ارتباطات اجتماعی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5081150" y="2400824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ارتباطات مهندسی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826835" y="3132398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رسانه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75567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ارتباطات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2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a-IR" dirty="0">
                <a:latin typeface="Times New Roman" pitchFamily="18" charset="0"/>
              </a:rPr>
              <a:t>فلسفه‌ی ارتباطات و </a:t>
            </a:r>
            <a:br>
              <a:rPr lang="fa-IR" dirty="0">
                <a:latin typeface="Times New Roman" pitchFamily="18" charset="0"/>
              </a:rPr>
            </a:br>
            <a:r>
              <a:rPr lang="fa-IR" dirty="0">
                <a:latin typeface="Times New Roman" pitchFamily="18" charset="0"/>
              </a:rPr>
              <a:t>نظریه‌ی </a:t>
            </a:r>
            <a:br>
              <a:rPr lang="fa-IR" dirty="0">
                <a:latin typeface="Times New Roman" pitchFamily="18" charset="0"/>
              </a:rPr>
            </a:br>
            <a:r>
              <a:rPr lang="fa-IR" dirty="0">
                <a:latin typeface="Times New Roman" pitchFamily="18" charset="0"/>
              </a:rPr>
              <a:t>ارتباطات اجتماعی</a:t>
            </a:r>
            <a:endParaRPr lang="fa-IR" sz="2400" dirty="0">
              <a:latin typeface="Times New Roman" pitchFamily="18" charset="0"/>
            </a:endParaRPr>
          </a:p>
          <a:p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61181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نظریه‌ی</a:t>
            </a:r>
            <a:r>
              <a:rPr lang="fa-IR" dirty="0"/>
              <a:t> ارتباطات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5081150" y="3132399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مخابرات / </a:t>
            </a:r>
            <a:r>
              <a:rPr lang="fa-IR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شبکه‌های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کامپیوتری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826836" y="1673276"/>
            <a:ext cx="7490323" cy="682709"/>
          </a:xfrm>
          <a:prstGeom prst="bevel">
            <a:avLst>
              <a:gd name="adj" fmla="val 4142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</a:t>
            </a:r>
            <a:r>
              <a:rPr lang="fa-IR" sz="36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ارتباطات</a:t>
            </a:r>
            <a:endParaRPr lang="fa-IR" sz="32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826836" y="2404851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ارتباطات اجتماعی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5081150" y="2400824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ارتباطات مهندسی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826835" y="3132398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رسانه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16F194-AA5D-4D2A-AB66-D88C6E900216}"/>
              </a:ext>
            </a:extLst>
          </p:cNvPr>
          <p:cNvSpPr/>
          <p:nvPr/>
        </p:nvSpPr>
        <p:spPr>
          <a:xfrm>
            <a:off x="5081150" y="2400824"/>
            <a:ext cx="3236009" cy="1072929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083217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سیستم ارتباطی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انتقال پیام از مبدأ به مقصد</a:t>
            </a:r>
            <a:endParaRPr 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560369" y="2812040"/>
            <a:ext cx="1683327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900305" y="28120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8112" y="319018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9302" y="2873027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پیام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3243694" y="3273137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398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337E3A-D227-4AE6-ACD3-7AC1FFB67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33425"/>
            <a:ext cx="78867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5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14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5B7E6D-D154-4256-8C36-49789050A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133" y="3179998"/>
            <a:ext cx="7772400" cy="990601"/>
          </a:xfrm>
        </p:spPr>
        <p:txBody>
          <a:bodyPr anchor="ctr"/>
          <a:lstStyle/>
          <a:p>
            <a:r>
              <a:rPr lang="fa-IR" dirty="0"/>
              <a:t>ارتباطات (1)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D48F999-F0BE-48D9-8D13-D5BB4A6B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5333" y="4350493"/>
            <a:ext cx="6858000" cy="601706"/>
          </a:xfrm>
        </p:spPr>
        <p:txBody>
          <a:bodyPr anchor="ctr"/>
          <a:lstStyle/>
          <a:p>
            <a:r>
              <a:rPr lang="en-US" dirty="0"/>
              <a:t>Communication (1)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131873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1800" dirty="0"/>
              <a:t>مدل ارتباطات ارسطویی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r>
              <a:rPr lang="en-US" dirty="0"/>
              <a:t>Aristotle’s Model of Communication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36927" y="2004086"/>
            <a:ext cx="7025370" cy="2495178"/>
          </a:xfrm>
          <a:prstGeom prst="rect">
            <a:avLst/>
          </a:prstGeom>
          <a:solidFill>
            <a:srgbClr val="DBDBDB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835111" y="4028382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Occasion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14401" y="3726777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موقعیت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82965" y="2410631"/>
            <a:ext cx="6558262" cy="1120486"/>
            <a:chOff x="1282965" y="3564020"/>
            <a:chExt cx="6558262" cy="1120486"/>
          </a:xfrm>
        </p:grpSpPr>
        <p:sp>
          <p:nvSpPr>
            <p:cNvPr id="3" name="Oval 2"/>
            <p:cNvSpPr/>
            <p:nvPr/>
          </p:nvSpPr>
          <p:spPr>
            <a:xfrm>
              <a:off x="1292970" y="3564020"/>
              <a:ext cx="1120486" cy="11204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090249" y="3564020"/>
              <a:ext cx="1120486" cy="11204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87528" y="3564020"/>
              <a:ext cx="1120486" cy="11204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684806" y="3564020"/>
              <a:ext cx="1120486" cy="112048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flipH="1">
              <a:off x="2404194" y="4108550"/>
              <a:ext cx="686053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 flipH="1">
              <a:off x="4210735" y="4108549"/>
              <a:ext cx="686053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 flipH="1">
              <a:off x="6017276" y="4108548"/>
              <a:ext cx="686053" cy="45719"/>
            </a:xfrm>
            <a:custGeom>
              <a:avLst/>
              <a:gdLst>
                <a:gd name="connsiteX0" fmla="*/ 2235200 w 2235200"/>
                <a:gd name="connsiteY0" fmla="*/ 914400 h 914400"/>
                <a:gd name="connsiteX1" fmla="*/ 1123950 w 2235200"/>
                <a:gd name="connsiteY1" fmla="*/ 0 h 914400"/>
                <a:gd name="connsiteX2" fmla="*/ 0 w 2235200"/>
                <a:gd name="connsiteY2" fmla="*/ 914400 h 914400"/>
                <a:gd name="connsiteX3" fmla="*/ 0 w 2235200"/>
                <a:gd name="connsiteY3" fmla="*/ 914400 h 914400"/>
                <a:gd name="connsiteX0" fmla="*/ 2235200 w 2235200"/>
                <a:gd name="connsiteY0" fmla="*/ 0 h 0"/>
                <a:gd name="connsiteX1" fmla="*/ 0 w 2235200"/>
                <a:gd name="connsiteY1" fmla="*/ 0 h 0"/>
                <a:gd name="connsiteX2" fmla="*/ 0 w 2235200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35200">
                  <a:moveTo>
                    <a:pt x="223520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28575" cap="sq">
              <a:solidFill>
                <a:schemeClr val="tx1"/>
              </a:solidFill>
              <a:miter lim="800000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68777" y="4057929"/>
              <a:ext cx="9696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Speaker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82965" y="3740775"/>
              <a:ext cx="11412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b="1" dirty="0">
                  <a:cs typeface="Q Khoramshahr" panose="00000400000000000000" pitchFamily="50" charset="-78"/>
                </a:rPr>
                <a:t>خطیب</a:t>
              </a:r>
              <a:endParaRPr lang="en-US" sz="2000" b="1" dirty="0">
                <a:cs typeface="Q Khoramshahr" panose="00000400000000000000" pitchFamily="50" charset="-7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74442" y="4057929"/>
              <a:ext cx="9696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Speech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088630" y="3740775"/>
              <a:ext cx="11412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b="1" dirty="0" err="1">
                  <a:cs typeface="Q Khoramshahr" panose="00000400000000000000" pitchFamily="50" charset="-78"/>
                </a:rPr>
                <a:t>خطبه</a:t>
              </a:r>
              <a:endParaRPr lang="en-US" sz="2000" b="1" dirty="0">
                <a:cs typeface="Q Khoramshahr" panose="00000400000000000000" pitchFamily="50" charset="-7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894295" y="4057929"/>
              <a:ext cx="1141268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700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Audience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94295" y="3740775"/>
              <a:ext cx="11412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b="1" dirty="0">
                  <a:cs typeface="Q Khoramshahr" panose="00000400000000000000" pitchFamily="50" charset="-78"/>
                </a:rPr>
                <a:t>مخاطب</a:t>
              </a:r>
              <a:endParaRPr lang="en-US" sz="2000" b="1" dirty="0">
                <a:cs typeface="Q Khoramshahr" panose="00000400000000000000" pitchFamily="50" charset="-7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85772" y="4057929"/>
              <a:ext cx="9696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Times CE" panose="02040603030405090304" pitchFamily="18" charset="0"/>
                  <a:cs typeface="Times New Roman" panose="02020603050405020304" pitchFamily="18" charset="0"/>
                </a:rPr>
                <a:t>Effect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99960" y="3740775"/>
              <a:ext cx="11412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2000" b="1" dirty="0">
                  <a:cs typeface="Q Khoramshahr" panose="00000400000000000000" pitchFamily="50" charset="-78"/>
                </a:rPr>
                <a:t>اثر</a:t>
              </a:r>
              <a:endParaRPr lang="en-US" sz="2000" b="1" dirty="0"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7299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مدل ارتباطات‌ «لاس‌ول»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Laswell’s</a:t>
            </a:r>
            <a:r>
              <a:rPr lang="en-US" dirty="0"/>
              <a:t> Model of Communication</a:t>
            </a:r>
            <a:r>
              <a:rPr lang="fa-IR" dirty="0"/>
              <a:t> </a:t>
            </a:r>
            <a:r>
              <a:rPr lang="en-US" dirty="0"/>
              <a:t>(1948)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445173" y="1460937"/>
            <a:ext cx="6253655" cy="4645574"/>
            <a:chOff x="788276" y="1292772"/>
            <a:chExt cx="6253655" cy="4645574"/>
          </a:xfrm>
        </p:grpSpPr>
        <p:sp>
          <p:nvSpPr>
            <p:cNvPr id="10" name="Rectangle 9"/>
            <p:cNvSpPr/>
            <p:nvPr/>
          </p:nvSpPr>
          <p:spPr>
            <a:xfrm>
              <a:off x="788276" y="1292772"/>
              <a:ext cx="6253655" cy="4645574"/>
            </a:xfrm>
            <a:prstGeom prst="rect">
              <a:avLst/>
            </a:prstGeom>
            <a:solidFill>
              <a:srgbClr val="CC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AutoShape 3"/>
            <p:cNvSpPr>
              <a:spLocks noChangeArrowheads="1"/>
            </p:cNvSpPr>
            <p:nvPr/>
          </p:nvSpPr>
          <p:spPr bwMode="auto">
            <a:xfrm>
              <a:off x="965615" y="1501514"/>
              <a:ext cx="2103406" cy="729670"/>
            </a:xfrm>
            <a:prstGeom prst="bevel">
              <a:avLst>
                <a:gd name="adj" fmla="val 4142"/>
              </a:avLst>
            </a:prstGeom>
            <a:solidFill>
              <a:srgbClr val="1BD2E5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برقرارکننده‌ی</a:t>
              </a: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 ارتباط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Communicator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34" name="AutoShape 3"/>
            <p:cNvSpPr>
              <a:spLocks noChangeArrowheads="1"/>
            </p:cNvSpPr>
            <p:nvPr/>
          </p:nvSpPr>
          <p:spPr bwMode="auto">
            <a:xfrm>
              <a:off x="965615" y="2670179"/>
              <a:ext cx="2103406" cy="729670"/>
            </a:xfrm>
            <a:prstGeom prst="bevel">
              <a:avLst>
                <a:gd name="adj" fmla="val 4142"/>
              </a:avLst>
            </a:prstGeom>
            <a:solidFill>
              <a:srgbClr val="1BD2E5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پیام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Message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35" name="AutoShape 3"/>
            <p:cNvSpPr>
              <a:spLocks noChangeArrowheads="1"/>
            </p:cNvSpPr>
            <p:nvPr/>
          </p:nvSpPr>
          <p:spPr bwMode="auto">
            <a:xfrm>
              <a:off x="965615" y="3838844"/>
              <a:ext cx="2103406" cy="729670"/>
            </a:xfrm>
            <a:prstGeom prst="bevel">
              <a:avLst>
                <a:gd name="adj" fmla="val 4142"/>
              </a:avLst>
            </a:prstGeom>
            <a:solidFill>
              <a:srgbClr val="1BD2E5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رسانه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Medium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>
              <a:off x="965615" y="5007509"/>
              <a:ext cx="2103406" cy="729670"/>
            </a:xfrm>
            <a:prstGeom prst="bevel">
              <a:avLst>
                <a:gd name="adj" fmla="val 4142"/>
              </a:avLst>
            </a:prstGeom>
            <a:solidFill>
              <a:srgbClr val="1BD2E5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0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مخاطب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Audience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37" name="AutoShape 3"/>
            <p:cNvSpPr>
              <a:spLocks noChangeArrowheads="1"/>
            </p:cNvSpPr>
            <p:nvPr/>
          </p:nvSpPr>
          <p:spPr bwMode="auto">
            <a:xfrm>
              <a:off x="4229076" y="2859365"/>
              <a:ext cx="2613158" cy="1459340"/>
            </a:xfrm>
            <a:prstGeom prst="bevel">
              <a:avLst>
                <a:gd name="adj" fmla="val 1981"/>
              </a:avLst>
            </a:prstGeom>
            <a:solidFill>
              <a:srgbClr val="FF0000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تأثیر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i="1" dirty="0">
                  <a:solidFill>
                    <a:schemeClr val="bg1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Impact</a:t>
              </a:r>
              <a:endParaRPr lang="fa-IR" sz="2000" i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8" name="Equal 7"/>
            <p:cNvSpPr/>
            <p:nvPr/>
          </p:nvSpPr>
          <p:spPr>
            <a:xfrm>
              <a:off x="3370679" y="3425939"/>
              <a:ext cx="556739" cy="377248"/>
            </a:xfrm>
            <a:prstGeom prst="mathEqual">
              <a:avLst>
                <a:gd name="adj1" fmla="val 23520"/>
                <a:gd name="adj2" fmla="val 15842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Plus 8"/>
            <p:cNvSpPr/>
            <p:nvPr/>
          </p:nvSpPr>
          <p:spPr>
            <a:xfrm>
              <a:off x="1802603" y="2240750"/>
              <a:ext cx="429429" cy="429429"/>
            </a:xfrm>
            <a:prstGeom prst="mathPlus">
              <a:avLst>
                <a:gd name="adj1" fmla="val 19426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Plus 37"/>
            <p:cNvSpPr/>
            <p:nvPr/>
          </p:nvSpPr>
          <p:spPr>
            <a:xfrm>
              <a:off x="1802602" y="3399849"/>
              <a:ext cx="429429" cy="429429"/>
            </a:xfrm>
            <a:prstGeom prst="mathPlus">
              <a:avLst>
                <a:gd name="adj1" fmla="val 19426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Plus 38"/>
            <p:cNvSpPr/>
            <p:nvPr/>
          </p:nvSpPr>
          <p:spPr>
            <a:xfrm>
              <a:off x="1802601" y="4558948"/>
              <a:ext cx="429429" cy="429429"/>
            </a:xfrm>
            <a:prstGeom prst="mathPlus">
              <a:avLst>
                <a:gd name="adj1" fmla="val 19426"/>
              </a:avLst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5863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مدل‌ «برلو»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Berlo’s</a:t>
            </a:r>
            <a:r>
              <a:rPr lang="en-US" dirty="0"/>
              <a:t> Model of Communication</a:t>
            </a:r>
            <a:r>
              <a:rPr lang="fa-IR" dirty="0"/>
              <a:t> </a:t>
            </a:r>
            <a:r>
              <a:rPr lang="en-US" dirty="0"/>
              <a:t>(1948)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648705" y="1629103"/>
            <a:ext cx="1471449" cy="1471449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18" name="Oval 17"/>
          <p:cNvSpPr/>
          <p:nvPr/>
        </p:nvSpPr>
        <p:spPr>
          <a:xfrm>
            <a:off x="2773752" y="1629420"/>
            <a:ext cx="1471449" cy="1471449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9" name="Oval 18"/>
          <p:cNvSpPr/>
          <p:nvPr/>
        </p:nvSpPr>
        <p:spPr>
          <a:xfrm>
            <a:off x="4898799" y="1629737"/>
            <a:ext cx="1471449" cy="1471449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Oval 19"/>
          <p:cNvSpPr/>
          <p:nvPr/>
        </p:nvSpPr>
        <p:spPr>
          <a:xfrm>
            <a:off x="7023846" y="1630054"/>
            <a:ext cx="1471449" cy="1471449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</p:txBody>
      </p:sp>
      <p:sp>
        <p:nvSpPr>
          <p:cNvPr id="22" name="Freeform 21"/>
          <p:cNvSpPr/>
          <p:nvPr/>
        </p:nvSpPr>
        <p:spPr>
          <a:xfrm flipH="1" flipV="1">
            <a:off x="2120154" y="2269846"/>
            <a:ext cx="65359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 flipH="1" flipV="1">
            <a:off x="4245201" y="2269845"/>
            <a:ext cx="65359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 flipH="1" flipV="1">
            <a:off x="6370248" y="2269844"/>
            <a:ext cx="653598" cy="45719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285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utoShape 3"/>
          <p:cNvSpPr>
            <a:spLocks noChangeArrowheads="1"/>
          </p:cNvSpPr>
          <p:nvPr/>
        </p:nvSpPr>
        <p:spPr bwMode="auto">
          <a:xfrm>
            <a:off x="2773752" y="3302935"/>
            <a:ext cx="1471449" cy="729670"/>
          </a:xfrm>
          <a:prstGeom prst="bevel">
            <a:avLst>
              <a:gd name="adj" fmla="val 41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پیام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Message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auto">
          <a:xfrm>
            <a:off x="648705" y="3309294"/>
            <a:ext cx="1471449" cy="729670"/>
          </a:xfrm>
          <a:prstGeom prst="bevel">
            <a:avLst>
              <a:gd name="adj" fmla="val 41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فرستنده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Sender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4898798" y="3309294"/>
            <a:ext cx="1471449" cy="729670"/>
          </a:xfrm>
          <a:prstGeom prst="bevel">
            <a:avLst>
              <a:gd name="adj" fmla="val 41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کانال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Channel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7023846" y="3302935"/>
            <a:ext cx="1471449" cy="729670"/>
          </a:xfrm>
          <a:prstGeom prst="bevel">
            <a:avLst>
              <a:gd name="adj" fmla="val 41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گیرنده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Receiver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auto">
          <a:xfrm>
            <a:off x="648705" y="4222317"/>
            <a:ext cx="1471449" cy="1402306"/>
          </a:xfrm>
          <a:prstGeom prst="bevel">
            <a:avLst>
              <a:gd name="adj" fmla="val 1867"/>
            </a:avLst>
          </a:prstGeom>
          <a:solidFill>
            <a:srgbClr val="66FFCC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مهارت‌های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ارتباطی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نگرش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دانش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اجتماعی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فرهنگ</a:t>
            </a:r>
          </a:p>
        </p:txBody>
      </p:sp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2773751" y="4222317"/>
            <a:ext cx="1471449" cy="1402306"/>
          </a:xfrm>
          <a:prstGeom prst="bevel">
            <a:avLst>
              <a:gd name="adj" fmla="val 1867"/>
            </a:avLst>
          </a:prstGeom>
          <a:solidFill>
            <a:srgbClr val="66FFCC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عناصر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تدبیر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ساختار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کد/ رمز</a:t>
            </a:r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4898797" y="4222317"/>
            <a:ext cx="1471449" cy="1402306"/>
          </a:xfrm>
          <a:prstGeom prst="bevel">
            <a:avLst>
              <a:gd name="adj" fmla="val 1867"/>
            </a:avLst>
          </a:prstGeom>
          <a:solidFill>
            <a:srgbClr val="66FFCC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دیدن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شنیدن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لمس کردن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بوئیدن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چشیدن</a:t>
            </a:r>
          </a:p>
        </p:txBody>
      </p:sp>
      <p:sp>
        <p:nvSpPr>
          <p:cNvPr id="40" name="AutoShape 3"/>
          <p:cNvSpPr>
            <a:spLocks noChangeArrowheads="1"/>
          </p:cNvSpPr>
          <p:nvPr/>
        </p:nvSpPr>
        <p:spPr bwMode="auto">
          <a:xfrm>
            <a:off x="7023843" y="4222317"/>
            <a:ext cx="1471449" cy="1402306"/>
          </a:xfrm>
          <a:prstGeom prst="bevel">
            <a:avLst>
              <a:gd name="adj" fmla="val 1867"/>
            </a:avLst>
          </a:prstGeom>
          <a:solidFill>
            <a:srgbClr val="66FFCC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مهارت‌های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ارتباطی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نگرش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دانش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اجتماعی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فرهنگ</a:t>
            </a:r>
          </a:p>
        </p:txBody>
      </p:sp>
    </p:spTree>
    <p:extLst>
      <p:ext uri="{BB962C8B-B14F-4D97-AF65-F5344CB8AC3E}">
        <p14:creationId xmlns:p14="http://schemas.microsoft.com/office/powerpoint/2010/main" val="3124995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مدل ارتباطات «شانون» و «ویور»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Shannon and Weaver Communication Model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628650" y="1803677"/>
            <a:ext cx="1210024" cy="747473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7305324" y="1797958"/>
            <a:ext cx="1210026" cy="747473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3" y="2532731"/>
            <a:ext cx="1363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پیام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2" name="Pentagon 1"/>
          <p:cNvSpPr/>
          <p:nvPr/>
        </p:nvSpPr>
        <p:spPr>
          <a:xfrm rot="5400000">
            <a:off x="579898" y="3234527"/>
            <a:ext cx="1307528" cy="121002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>
            <a:bevelT w="31750" h="19685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Q Khoramshahr" panose="00000400000000000000" pitchFamily="50" charset="-78"/>
              </a:rPr>
              <a:t>فرستنده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Transmitter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2304745" y="5064803"/>
            <a:ext cx="4559909" cy="747473"/>
          </a:xfrm>
          <a:prstGeom prst="bevel">
            <a:avLst>
              <a:gd name="adj" fmla="val 41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کانال ارتباطی/ رسانه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Communication Channel / Medium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4" name="Pentagon 13"/>
          <p:cNvSpPr/>
          <p:nvPr/>
        </p:nvSpPr>
        <p:spPr>
          <a:xfrm rot="16200000">
            <a:off x="7258711" y="3234527"/>
            <a:ext cx="1307528" cy="1210024"/>
          </a:xfrm>
          <a:prstGeom prst="homePlate">
            <a:avLst/>
          </a:prstGeom>
          <a:solidFill>
            <a:srgbClr val="33CC33"/>
          </a:solidFill>
          <a:ln>
            <a:noFill/>
          </a:ln>
          <a:scene3d>
            <a:camera prst="orthographicFront"/>
            <a:lightRig rig="balanced" dir="t"/>
          </a:scene3d>
          <a:sp3d prstMaterial="matte">
            <a:bevelT w="31750" h="19685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Q Khoramshahr" panose="00000400000000000000" pitchFamily="50" charset="-78"/>
              </a:rPr>
              <a:t>گیرنده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Receiver</a:t>
            </a:r>
          </a:p>
        </p:txBody>
      </p:sp>
      <p:sp>
        <p:nvSpPr>
          <p:cNvPr id="16" name="Freeform 15"/>
          <p:cNvSpPr/>
          <p:nvPr/>
        </p:nvSpPr>
        <p:spPr>
          <a:xfrm>
            <a:off x="1219200" y="4483100"/>
            <a:ext cx="1092200" cy="952500"/>
          </a:xfrm>
          <a:custGeom>
            <a:avLst/>
            <a:gdLst>
              <a:gd name="connsiteX0" fmla="*/ 0 w 1092200"/>
              <a:gd name="connsiteY0" fmla="*/ 0 h 952500"/>
              <a:gd name="connsiteX1" fmla="*/ 0 w 1092200"/>
              <a:gd name="connsiteY1" fmla="*/ 952500 h 952500"/>
              <a:gd name="connsiteX2" fmla="*/ 1092200 w 10922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952500">
                <a:moveTo>
                  <a:pt x="0" y="0"/>
                </a:moveTo>
                <a:lnTo>
                  <a:pt x="0" y="952500"/>
                </a:lnTo>
                <a:lnTo>
                  <a:pt x="1092200" y="952500"/>
                </a:lnTo>
              </a:path>
            </a:pathLst>
          </a:custGeom>
          <a:noFill/>
          <a:ln w="222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16200000">
            <a:off x="6923580" y="4434376"/>
            <a:ext cx="942297" cy="1060149"/>
          </a:xfrm>
          <a:custGeom>
            <a:avLst/>
            <a:gdLst>
              <a:gd name="connsiteX0" fmla="*/ 0 w 1092200"/>
              <a:gd name="connsiteY0" fmla="*/ 0 h 952500"/>
              <a:gd name="connsiteX1" fmla="*/ 0 w 1092200"/>
              <a:gd name="connsiteY1" fmla="*/ 952500 h 952500"/>
              <a:gd name="connsiteX2" fmla="*/ 1092200 w 10922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952500">
                <a:moveTo>
                  <a:pt x="0" y="0"/>
                </a:moveTo>
                <a:lnTo>
                  <a:pt x="0" y="952500"/>
                </a:lnTo>
                <a:lnTo>
                  <a:pt x="1092200" y="952500"/>
                </a:lnTo>
              </a:path>
            </a:pathLst>
          </a:custGeom>
          <a:noFill/>
          <a:ln w="222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912103" y="2545431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44603" y="2545431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3203" y="5427150"/>
            <a:ext cx="17488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سیگنال ارسالی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/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Transmitted Signal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80808" y="5435599"/>
            <a:ext cx="17488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سیگنال دریافتی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Received Signal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46363" y="2570487"/>
            <a:ext cx="1363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پیام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/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84699" y="4584700"/>
            <a:ext cx="3" cy="480103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90013" y="3964092"/>
            <a:ext cx="1363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err="1">
                <a:latin typeface="Times CE" panose="02040603030405090304" pitchFamily="18" charset="0"/>
                <a:cs typeface="Q Khoramshahr" panose="00000400000000000000" pitchFamily="50" charset="-78"/>
              </a:rPr>
              <a:t>نویز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ctr"/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1841658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1800" dirty="0"/>
              <a:t>الگوهای ارتباطات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r>
              <a:rPr lang="en-US" dirty="0"/>
              <a:t>Patterns of Communication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68904" y="3845351"/>
            <a:ext cx="1605394" cy="597121"/>
            <a:chOff x="475385" y="5203294"/>
            <a:chExt cx="1605394" cy="597121"/>
          </a:xfrm>
        </p:grpSpPr>
        <p:sp>
          <p:nvSpPr>
            <p:cNvPr id="17" name="TextBox 16"/>
            <p:cNvSpPr txBox="1"/>
            <p:nvPr/>
          </p:nvSpPr>
          <p:spPr>
            <a:xfrm>
              <a:off x="596095" y="5461861"/>
              <a:ext cx="13639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CE" panose="02040603030405090304" pitchFamily="18" charset="0"/>
                  <a:cs typeface="Times New Roman" panose="02020603050405020304" pitchFamily="18" charset="0"/>
                </a:rPr>
                <a:t>Circle Pattern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5385" y="5203294"/>
              <a:ext cx="16053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1600" b="1" dirty="0">
                  <a:cs typeface="Z Mitra" panose="00000400000000000000" pitchFamily="2" charset="-78"/>
                </a:rPr>
                <a:t>الگوی دایره‌</a:t>
              </a:r>
              <a:endParaRPr lang="en-US" sz="1600" b="1" dirty="0">
                <a:cs typeface="Z Mitra" panose="00000400000000000000" pitchFamily="2" charset="-7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04" y="1808068"/>
            <a:ext cx="1562100" cy="190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819" y="2457358"/>
            <a:ext cx="2044700" cy="6105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105" y="1814998"/>
            <a:ext cx="1409700" cy="18952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5666" y="1936343"/>
            <a:ext cx="1562100" cy="175536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839454" y="3845351"/>
            <a:ext cx="1605394" cy="597121"/>
            <a:chOff x="475385" y="5203294"/>
            <a:chExt cx="1605394" cy="597121"/>
          </a:xfrm>
        </p:grpSpPr>
        <p:sp>
          <p:nvSpPr>
            <p:cNvPr id="35" name="TextBox 34"/>
            <p:cNvSpPr txBox="1"/>
            <p:nvPr/>
          </p:nvSpPr>
          <p:spPr>
            <a:xfrm>
              <a:off x="596095" y="5461861"/>
              <a:ext cx="13639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CE" panose="02040603030405090304" pitchFamily="18" charset="0"/>
                  <a:cs typeface="Times New Roman" panose="02020603050405020304" pitchFamily="18" charset="0"/>
                </a:rPr>
                <a:t>Chain Pattern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5385" y="5203294"/>
              <a:ext cx="16053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1600" b="1" dirty="0">
                  <a:cs typeface="Z Mitra" panose="00000400000000000000" pitchFamily="2" charset="-78"/>
                </a:rPr>
                <a:t>الگوی زنجیر</a:t>
              </a:r>
              <a:endParaRPr lang="en-US" sz="1600" b="1" dirty="0">
                <a:cs typeface="Z Mitra" panose="00000400000000000000" pitchFamily="2" charset="-78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85368" y="3845351"/>
            <a:ext cx="1605394" cy="597121"/>
            <a:chOff x="475385" y="5203294"/>
            <a:chExt cx="1605394" cy="597121"/>
          </a:xfrm>
        </p:grpSpPr>
        <p:sp>
          <p:nvSpPr>
            <p:cNvPr id="38" name="TextBox 37"/>
            <p:cNvSpPr txBox="1"/>
            <p:nvPr/>
          </p:nvSpPr>
          <p:spPr>
            <a:xfrm>
              <a:off x="596095" y="5461861"/>
              <a:ext cx="13639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CE" panose="02040603030405090304" pitchFamily="18" charset="0"/>
                  <a:cs typeface="Times New Roman" panose="02020603050405020304" pitchFamily="18" charset="0"/>
                </a:rPr>
                <a:t>Y Pattern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75385" y="5203294"/>
              <a:ext cx="16053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1600" b="1" dirty="0">
                  <a:cs typeface="Z Mitra" panose="00000400000000000000" pitchFamily="2" charset="-78"/>
                </a:rPr>
                <a:t>الگوی ستاره</a:t>
              </a:r>
              <a:endParaRPr lang="en-US" sz="1600" b="1" dirty="0">
                <a:cs typeface="Z Mitra" panose="00000400000000000000" pitchFamily="2" charset="-78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004019" y="3845351"/>
            <a:ext cx="1605394" cy="597121"/>
            <a:chOff x="475385" y="5203294"/>
            <a:chExt cx="1605394" cy="597121"/>
          </a:xfrm>
        </p:grpSpPr>
        <p:sp>
          <p:nvSpPr>
            <p:cNvPr id="41" name="TextBox 40"/>
            <p:cNvSpPr txBox="1"/>
            <p:nvPr/>
          </p:nvSpPr>
          <p:spPr>
            <a:xfrm>
              <a:off x="596095" y="5461861"/>
              <a:ext cx="13639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Times CE" panose="02040603030405090304" pitchFamily="18" charset="0"/>
                  <a:cs typeface="Times New Roman" panose="02020603050405020304" pitchFamily="18" charset="0"/>
                </a:rPr>
                <a:t>Wheel Pattern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75385" y="5203294"/>
              <a:ext cx="16053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a-IR" sz="1600" b="1" dirty="0">
                  <a:cs typeface="Z Mitra" panose="00000400000000000000" pitchFamily="2" charset="-78"/>
                </a:rPr>
                <a:t>الگوی چرخ</a:t>
              </a:r>
              <a:endParaRPr lang="en-US" sz="1600" b="1" dirty="0">
                <a:cs typeface="Z Mitra" panose="000004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1715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انواع ارتباطات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r>
              <a:rPr lang="en-US" dirty="0"/>
              <a:t>Types of Communication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نقش زبان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672008" y="2556165"/>
            <a:ext cx="3799984" cy="1642877"/>
            <a:chOff x="2444751" y="2556165"/>
            <a:chExt cx="3799984" cy="1642877"/>
          </a:xfrm>
        </p:grpSpPr>
        <p:sp>
          <p:nvSpPr>
            <p:cNvPr id="21" name="AutoShape 3"/>
            <p:cNvSpPr>
              <a:spLocks noChangeArrowheads="1"/>
            </p:cNvSpPr>
            <p:nvPr/>
          </p:nvSpPr>
          <p:spPr bwMode="auto">
            <a:xfrm>
              <a:off x="4618558" y="2556166"/>
              <a:ext cx="1626177" cy="1095252"/>
            </a:xfrm>
            <a:prstGeom prst="bevel">
              <a:avLst>
                <a:gd name="adj" fmla="val 3805"/>
              </a:avLst>
            </a:prstGeom>
            <a:solidFill>
              <a:srgbClr val="99CCFF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کلامی</a:t>
              </a:r>
            </a:p>
          </p:txBody>
        </p:sp>
        <p:sp>
          <p:nvSpPr>
            <p:cNvPr id="22" name="AutoShape 3"/>
            <p:cNvSpPr>
              <a:spLocks noChangeArrowheads="1"/>
            </p:cNvSpPr>
            <p:nvPr/>
          </p:nvSpPr>
          <p:spPr bwMode="auto">
            <a:xfrm>
              <a:off x="4618558" y="3651416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FF99FF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غیرکلامی</a:t>
              </a:r>
              <a:endPara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3" name="AutoShape 3"/>
            <p:cNvSpPr>
              <a:spLocks noChangeArrowheads="1"/>
            </p:cNvSpPr>
            <p:nvPr/>
          </p:nvSpPr>
          <p:spPr bwMode="auto">
            <a:xfrm>
              <a:off x="2992381" y="2556165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نوشتاری</a:t>
              </a:r>
            </a:p>
          </p:txBody>
        </p:sp>
        <p:sp>
          <p:nvSpPr>
            <p:cNvPr id="24" name="AutoShape 3"/>
            <p:cNvSpPr>
              <a:spLocks noChangeArrowheads="1"/>
            </p:cNvSpPr>
            <p:nvPr/>
          </p:nvSpPr>
          <p:spPr bwMode="auto">
            <a:xfrm>
              <a:off x="2992380" y="3103791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گفـتـاری</a:t>
              </a:r>
              <a:endPara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25" name="AutoShape 3"/>
            <p:cNvSpPr>
              <a:spLocks noChangeArrowheads="1"/>
            </p:cNvSpPr>
            <p:nvPr/>
          </p:nvSpPr>
          <p:spPr bwMode="auto">
            <a:xfrm>
              <a:off x="2992379" y="3651415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FFCCFF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نشانه‌ای</a:t>
              </a:r>
              <a:endPara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endParaRPr>
            </a:p>
          </p:txBody>
        </p:sp>
        <p:sp>
          <p:nvSpPr>
            <p:cNvPr id="31" name="AutoShape 3"/>
            <p:cNvSpPr>
              <a:spLocks noChangeArrowheads="1"/>
            </p:cNvSpPr>
            <p:nvPr/>
          </p:nvSpPr>
          <p:spPr bwMode="auto">
            <a:xfrm rot="16200000">
              <a:off x="1905475" y="3112139"/>
              <a:ext cx="1626177" cy="547626"/>
            </a:xfrm>
            <a:prstGeom prst="bevel">
              <a:avLst>
                <a:gd name="adj" fmla="val 7937"/>
              </a:avLst>
            </a:prstGeom>
            <a:solidFill>
              <a:srgbClr val="00B050"/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dirty="0" err="1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زب</a:t>
              </a:r>
              <a:r>
                <a:rPr lang="fa-IR" sz="2400" dirty="0">
                  <a:solidFill>
                    <a:schemeClr val="bg1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ــــــان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3825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238250"/>
            <a:ext cx="5080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29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474850-011F-4F2B-8262-4E16705A4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33425"/>
            <a:ext cx="78867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70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26E63-B338-4D14-953A-135F4B489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33425"/>
            <a:ext cx="78867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965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Q Khoramshahr" panose="00000400000000000000" pitchFamily="50" charset="-78"/>
              </a:rPr>
              <a:t>ابزارهای اقناع مخاطب در ارتباطات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Convincing Tools</a:t>
            </a:r>
            <a:endParaRPr lang="fa-I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متقاعدسازی</a:t>
            </a:r>
          </a:p>
        </p:txBody>
      </p:sp>
      <p:sp>
        <p:nvSpPr>
          <p:cNvPr id="13" name="Oval 12"/>
          <p:cNvSpPr/>
          <p:nvPr/>
        </p:nvSpPr>
        <p:spPr>
          <a:xfrm>
            <a:off x="432707" y="1577302"/>
            <a:ext cx="1935874" cy="1935874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Ethos </a:t>
            </a:r>
            <a:r>
              <a:rPr lang="fa-IR" sz="36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اتوس</a:t>
            </a:r>
            <a:endParaRPr lang="en-US" sz="4400" b="1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664920" y="3699908"/>
            <a:ext cx="1471449" cy="2094555"/>
          </a:xfrm>
          <a:prstGeom prst="bevel">
            <a:avLst>
              <a:gd name="adj" fmla="val 1867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استفاده از: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اعتبار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قدرت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دوست‌داشتن</a:t>
            </a: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اعتماد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منبع بودن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تخصص و </a:t>
            </a: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خبرگی</a:t>
            </a: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موقعیت</a:t>
            </a:r>
          </a:p>
        </p:txBody>
      </p:sp>
      <p:sp>
        <p:nvSpPr>
          <p:cNvPr id="14" name="Oval 13"/>
          <p:cNvSpPr/>
          <p:nvPr/>
        </p:nvSpPr>
        <p:spPr>
          <a:xfrm>
            <a:off x="2545943" y="1573871"/>
            <a:ext cx="1935874" cy="1935874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Mythos</a:t>
            </a:r>
            <a:r>
              <a:rPr lang="fa-IR" sz="36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میتوس</a:t>
            </a:r>
            <a:endParaRPr lang="en-US" sz="3600" b="1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2778156" y="3699908"/>
            <a:ext cx="1471449" cy="2094555"/>
          </a:xfrm>
          <a:prstGeom prst="bevel">
            <a:avLst>
              <a:gd name="adj" fmla="val 1867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استفاده از: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فرهنگ</a:t>
            </a:r>
            <a:b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اختصارات فرهنگی</a:t>
            </a:r>
            <a:b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ضرب‌المثل‌ها</a:t>
            </a: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میهن‌دوستی</a:t>
            </a: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نمادها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659179" y="1573871"/>
            <a:ext cx="1935874" cy="1935874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Pathos</a:t>
            </a:r>
            <a:r>
              <a:rPr lang="fa-IR" sz="36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پاتوس</a:t>
            </a:r>
            <a:endParaRPr lang="en-US" sz="3600" b="1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4891392" y="3699908"/>
            <a:ext cx="1471449" cy="2094555"/>
          </a:xfrm>
          <a:prstGeom prst="bevel">
            <a:avLst>
              <a:gd name="adj" fmla="val 1867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استفاده از: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احساسات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عواطف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جاذبه‌های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احساسی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72415" y="1573871"/>
            <a:ext cx="1935874" cy="1935874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Logos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a-IR" sz="36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لوگوس</a:t>
            </a:r>
            <a:endParaRPr lang="en-US" sz="3600" b="1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7004628" y="3699908"/>
            <a:ext cx="1471449" cy="2094555"/>
          </a:xfrm>
          <a:prstGeom prst="bevel">
            <a:avLst>
              <a:gd name="adj" fmla="val 1867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استفاده از: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منطق</a:t>
            </a:r>
            <a:b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</a:t>
            </a: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شکل‌های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گوناگون)</a:t>
            </a:r>
          </a:p>
        </p:txBody>
      </p:sp>
    </p:spTree>
    <p:extLst>
      <p:ext uri="{BB962C8B-B14F-4D97-AF65-F5344CB8AC3E}">
        <p14:creationId xmlns:p14="http://schemas.microsoft.com/office/powerpoint/2010/main" val="3442182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7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E8C77-86DE-46BF-9E5D-987FFA9A5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Q Khoramshahr" panose="00000400000000000000" pitchFamily="50" charset="-78"/>
              </a:rPr>
              <a:t>ابزارهای اقناع مخاطب در ارتباطات</a:t>
            </a:r>
            <a:endParaRPr lang="fa-I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05A22-A5E0-4F03-8093-D1120906CB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Convincing Tools</a:t>
            </a:r>
            <a:endParaRPr lang="fa-I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D1E6BF-FEE8-4F0F-80C0-12F3565C46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انواع مواجهه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674EF34-D29C-4A47-A6A7-0374332D576E}"/>
              </a:ext>
            </a:extLst>
          </p:cNvPr>
          <p:cNvSpPr/>
          <p:nvPr/>
        </p:nvSpPr>
        <p:spPr>
          <a:xfrm>
            <a:off x="432707" y="1577302"/>
            <a:ext cx="1935874" cy="1935874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Ethos </a:t>
            </a:r>
            <a:r>
              <a:rPr lang="fa-IR" sz="36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اتوس</a:t>
            </a:r>
            <a:endParaRPr lang="en-US" sz="4400" b="1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7" name="AutoShape 3">
            <a:extLst>
              <a:ext uri="{FF2B5EF4-FFF2-40B4-BE49-F238E27FC236}">
                <a16:creationId xmlns:a16="http://schemas.microsoft.com/office/drawing/2014/main" id="{0DDFAA4D-85B7-4EEF-997F-DDEFEC5BB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920" y="3699908"/>
            <a:ext cx="1471449" cy="2094555"/>
          </a:xfrm>
          <a:prstGeom prst="bevel">
            <a:avLst>
              <a:gd name="adj" fmla="val 1867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استفاده از: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اعتبار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قدرت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دوست‌داشتن</a:t>
            </a: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اعتماد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منبع بودن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تخصص و </a:t>
            </a: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خبرگی</a:t>
            </a: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موقعیت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606F52C-31A3-4959-8492-188149D938A5}"/>
              </a:ext>
            </a:extLst>
          </p:cNvPr>
          <p:cNvSpPr/>
          <p:nvPr/>
        </p:nvSpPr>
        <p:spPr>
          <a:xfrm>
            <a:off x="2545943" y="1573871"/>
            <a:ext cx="1935874" cy="1935874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Mythos</a:t>
            </a:r>
            <a:r>
              <a:rPr lang="fa-IR" sz="36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میتوس</a:t>
            </a:r>
            <a:endParaRPr lang="en-US" sz="3600" b="1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67894836-1875-4D99-B05A-1DB63650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8156" y="3699908"/>
            <a:ext cx="1471449" cy="2094555"/>
          </a:xfrm>
          <a:prstGeom prst="bevel">
            <a:avLst>
              <a:gd name="adj" fmla="val 1867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استفاده از: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فرهنگ</a:t>
            </a:r>
            <a:b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اختصارات فرهنگی</a:t>
            </a:r>
            <a:b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ضرب‌المثل‌ها</a:t>
            </a: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میهن‌دوستی</a:t>
            </a: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نمادها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0A5A8CA-6887-4045-8CA3-F3E5EC36E1D7}"/>
              </a:ext>
            </a:extLst>
          </p:cNvPr>
          <p:cNvSpPr/>
          <p:nvPr/>
        </p:nvSpPr>
        <p:spPr>
          <a:xfrm>
            <a:off x="4659179" y="1573871"/>
            <a:ext cx="1935874" cy="1935874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Pathos</a:t>
            </a:r>
            <a:r>
              <a:rPr lang="fa-IR" sz="36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پاتوس</a:t>
            </a:r>
            <a:endParaRPr lang="en-US" sz="3600" b="1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:a16="http://schemas.microsoft.com/office/drawing/2014/main" id="{A5DDFB37-9268-44FE-81C2-BF54BF85B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92" y="3699908"/>
            <a:ext cx="1471449" cy="2094555"/>
          </a:xfrm>
          <a:prstGeom prst="bevel">
            <a:avLst>
              <a:gd name="adj" fmla="val 1867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استفاده از: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احساسات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عواطف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جاذبه‌های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احساسی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16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4F37D3E-7697-4EEF-9AE3-5FE70C900D5C}"/>
              </a:ext>
            </a:extLst>
          </p:cNvPr>
          <p:cNvSpPr/>
          <p:nvPr/>
        </p:nvSpPr>
        <p:spPr>
          <a:xfrm>
            <a:off x="6772415" y="1573871"/>
            <a:ext cx="1935874" cy="1935874"/>
          </a:xfrm>
          <a:prstGeom prst="ellipse">
            <a:avLst/>
          </a:prstGeom>
          <a:solidFill>
            <a:srgbClr val="0070C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Logos</a:t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a-IR" sz="3600" b="1" dirty="0" err="1">
                <a:latin typeface="Times New Roman" panose="02020603050405020304" pitchFamily="18" charset="0"/>
                <a:cs typeface="Q Khoramshahr" panose="00000400000000000000" pitchFamily="50" charset="-78"/>
              </a:rPr>
              <a:t>لوگوس</a:t>
            </a:r>
            <a:endParaRPr lang="en-US" sz="3600" b="1" dirty="0"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2A760C01-653A-430C-8FC8-91E218046B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4628" y="3699908"/>
            <a:ext cx="1471449" cy="2094555"/>
          </a:xfrm>
          <a:prstGeom prst="bevel">
            <a:avLst>
              <a:gd name="adj" fmla="val 1867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استفاده از: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منطق</a:t>
            </a:r>
            <a:b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</a:t>
            </a: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شکل‌های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گوناگون)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9B7F6C-D3F9-42F6-BE3F-8C88977E75FF}"/>
              </a:ext>
            </a:extLst>
          </p:cNvPr>
          <p:cNvSpPr txBox="1"/>
          <p:nvPr/>
        </p:nvSpPr>
        <p:spPr>
          <a:xfrm>
            <a:off x="7004628" y="5862930"/>
            <a:ext cx="147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cs typeface="Z Mitra" panose="00000400000000000000" pitchFamily="2" charset="-78"/>
              </a:rPr>
              <a:t>مواجهه‌ی علمی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B6E112-7678-47CF-B2E2-77405C18932D}"/>
              </a:ext>
            </a:extLst>
          </p:cNvPr>
          <p:cNvSpPr txBox="1"/>
          <p:nvPr/>
        </p:nvSpPr>
        <p:spPr>
          <a:xfrm>
            <a:off x="4891392" y="5862930"/>
            <a:ext cx="147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cs typeface="Z Mitra" panose="00000400000000000000" pitchFamily="2" charset="-78"/>
              </a:rPr>
              <a:t>مواجهه‌ی هنری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7095D0-5408-4365-B209-8528FFE855AE}"/>
              </a:ext>
            </a:extLst>
          </p:cNvPr>
          <p:cNvSpPr txBox="1"/>
          <p:nvPr/>
        </p:nvSpPr>
        <p:spPr>
          <a:xfrm>
            <a:off x="2778156" y="5862930"/>
            <a:ext cx="147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cs typeface="Z Mitra" panose="00000400000000000000" pitchFamily="2" charset="-78"/>
              </a:rPr>
              <a:t>مواجهه‌ی فرهنگی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67A9FD-BC6D-4814-A067-72D69B5C57B6}"/>
              </a:ext>
            </a:extLst>
          </p:cNvPr>
          <p:cNvSpPr txBox="1"/>
          <p:nvPr/>
        </p:nvSpPr>
        <p:spPr>
          <a:xfrm>
            <a:off x="664920" y="5862930"/>
            <a:ext cx="147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cs typeface="Z Mitra" panose="00000400000000000000" pitchFamily="2" charset="-78"/>
              </a:rPr>
              <a:t>مواجهه‌ی اقتداری</a:t>
            </a:r>
            <a:endParaRPr lang="en-US" sz="1600" b="1" dirty="0">
              <a:cs typeface="Z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76743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1948C6-A81A-4001-BD0F-2C16F7D1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33425"/>
            <a:ext cx="788670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84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چاره‌ی «ارتباطات»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0" name="AutoShape 3">
            <a:extLst>
              <a:ext uri="{FF2B5EF4-FFF2-40B4-BE49-F238E27FC236}">
                <a16:creationId xmlns:a16="http://schemas.microsoft.com/office/drawing/2014/main" id="{BD2F0BEB-F36C-4DD2-ADEF-BB0A1B11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1613686"/>
            <a:ext cx="7361960" cy="547626"/>
          </a:xfrm>
          <a:prstGeom prst="bevel">
            <a:avLst>
              <a:gd name="adj" fmla="val 793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</a:t>
            </a:r>
            <a:endParaRPr lang="fa-IR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41" name="AutoShape 3">
            <a:extLst>
              <a:ext uri="{FF2B5EF4-FFF2-40B4-BE49-F238E27FC236}">
                <a16:creationId xmlns:a16="http://schemas.microsoft.com/office/drawing/2014/main" id="{EFA0E5A8-06AD-4694-B6FF-180E54016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2161312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چیست؟</a:t>
            </a:r>
          </a:p>
        </p:txBody>
      </p:sp>
      <p:sp>
        <p:nvSpPr>
          <p:cNvPr id="42" name="AutoShape 3">
            <a:extLst>
              <a:ext uri="{FF2B5EF4-FFF2-40B4-BE49-F238E27FC236}">
                <a16:creationId xmlns:a16="http://schemas.microsoft.com/office/drawing/2014/main" id="{7146ABFF-8593-4EC1-B98A-13A859D10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2708938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چرا؟</a:t>
            </a:r>
          </a:p>
        </p:txBody>
      </p:sp>
      <p:sp>
        <p:nvSpPr>
          <p:cNvPr id="43" name="AutoShape 3">
            <a:extLst>
              <a:ext uri="{FF2B5EF4-FFF2-40B4-BE49-F238E27FC236}">
                <a16:creationId xmlns:a16="http://schemas.microsoft.com/office/drawing/2014/main" id="{E7F3DFE7-EAF5-4CDA-9DAF-8EBC27AAD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3253361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چگونه؟</a:t>
            </a:r>
          </a:p>
        </p:txBody>
      </p:sp>
      <p:sp>
        <p:nvSpPr>
          <p:cNvPr id="44" name="AutoShape 3">
            <a:extLst>
              <a:ext uri="{FF2B5EF4-FFF2-40B4-BE49-F238E27FC236}">
                <a16:creationId xmlns:a16="http://schemas.microsoft.com/office/drawing/2014/main" id="{1059CAA1-AC9E-461D-A07F-D283A9E75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3797784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چه‌گاه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45" name="AutoShape 3">
            <a:extLst>
              <a:ext uri="{FF2B5EF4-FFF2-40B4-BE49-F238E27FC236}">
                <a16:creationId xmlns:a16="http://schemas.microsoft.com/office/drawing/2014/main" id="{3123AA0C-E673-45DD-90B0-09793A06C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4339004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چه‌جا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46" name="AutoShape 3">
            <a:extLst>
              <a:ext uri="{FF2B5EF4-FFF2-40B4-BE49-F238E27FC236}">
                <a16:creationId xmlns:a16="http://schemas.microsoft.com/office/drawing/2014/main" id="{DA9BB8D2-FA19-4E8E-8457-BC143B9F4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4883427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چه‌کس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47" name="AutoShape 3">
            <a:extLst>
              <a:ext uri="{FF2B5EF4-FFF2-40B4-BE49-F238E27FC236}">
                <a16:creationId xmlns:a16="http://schemas.microsoft.com/office/drawing/2014/main" id="{C4E337E0-583B-44AF-B364-0621E100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2161312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اطلاعات از مبدأ به مقصد</a:t>
            </a:r>
          </a:p>
        </p:txBody>
      </p:sp>
      <p:sp>
        <p:nvSpPr>
          <p:cNvPr id="48" name="AutoShape 3">
            <a:extLst>
              <a:ext uri="{FF2B5EF4-FFF2-40B4-BE49-F238E27FC236}">
                <a16:creationId xmlns:a16="http://schemas.microsoft.com/office/drawing/2014/main" id="{DDB5A035-9CF0-4EE4-8443-F9E5D26AF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2708938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برای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به اشتراک گذاری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اطلاعات</a:t>
            </a:r>
          </a:p>
        </p:txBody>
      </p:sp>
      <p:sp>
        <p:nvSpPr>
          <p:cNvPr id="49" name="AutoShape 3">
            <a:extLst>
              <a:ext uri="{FF2B5EF4-FFF2-40B4-BE49-F238E27FC236}">
                <a16:creationId xmlns:a16="http://schemas.microsoft.com/office/drawing/2014/main" id="{CD8F64FE-CB01-495F-93E9-2DF68C5FC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3253361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از طریق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ارسال </a:t>
            </a:r>
            <a:r>
              <a:rPr lang="fa-IR" sz="2000" u="sng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نماد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ها توسط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فرستنده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دریافت 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آنها توسط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گیرنده</a:t>
            </a:r>
            <a:endParaRPr lang="fa-IR" sz="20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50" name="AutoShape 3">
            <a:extLst>
              <a:ext uri="{FF2B5EF4-FFF2-40B4-BE49-F238E27FC236}">
                <a16:creationId xmlns:a16="http://schemas.microsoft.com/office/drawing/2014/main" id="{4D5A0F39-509A-4D1F-92B8-63DDFD7D5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3797784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 هنگام لزوم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51" name="AutoShape 3">
            <a:extLst>
              <a:ext uri="{FF2B5EF4-FFF2-40B4-BE49-F238E27FC236}">
                <a16:creationId xmlns:a16="http://schemas.microsoft.com/office/drawing/2014/main" id="{0A876ECC-0400-41A8-A57F-E5F9E9721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4339004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کانال / رسانه</a:t>
            </a:r>
            <a:endParaRPr lang="fa-IR" sz="20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52" name="AutoShape 3">
            <a:extLst>
              <a:ext uri="{FF2B5EF4-FFF2-40B4-BE49-F238E27FC236}">
                <a16:creationId xmlns:a16="http://schemas.microsoft.com/office/drawing/2014/main" id="{46443B66-45FB-4FAC-A852-CC917BC8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4883427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توسط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فرستنده 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برای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گیرنده</a:t>
            </a:r>
          </a:p>
        </p:txBody>
      </p:sp>
    </p:spTree>
    <p:extLst>
      <p:ext uri="{BB962C8B-B14F-4D97-AF65-F5344CB8AC3E}">
        <p14:creationId xmlns:p14="http://schemas.microsoft.com/office/powerpoint/2010/main" val="23055357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دکترین «ارتباطات»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6331378F-801D-4609-978C-74BE373ED1F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461656" y="2705735"/>
            <a:ext cx="1636472" cy="547626"/>
          </a:xfrm>
          <a:prstGeom prst="bevel">
            <a:avLst>
              <a:gd name="adj" fmla="val 7937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Z Mitra" panose="00000400000000000000" pitchFamily="2" charset="-78"/>
              </a:rPr>
              <a:t>دکترین</a:t>
            </a:r>
          </a:p>
        </p:txBody>
      </p:sp>
      <p:sp>
        <p:nvSpPr>
          <p:cNvPr id="40" name="AutoShape 3">
            <a:extLst>
              <a:ext uri="{FF2B5EF4-FFF2-40B4-BE49-F238E27FC236}">
                <a16:creationId xmlns:a16="http://schemas.microsoft.com/office/drawing/2014/main" id="{BD2F0BEB-F36C-4DD2-ADEF-BB0A1B117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1613686"/>
            <a:ext cx="7361960" cy="547626"/>
          </a:xfrm>
          <a:prstGeom prst="bevel">
            <a:avLst>
              <a:gd name="adj" fmla="val 793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ارتباطات</a:t>
            </a:r>
            <a:endParaRPr lang="fa-IR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41" name="AutoShape 3">
            <a:extLst>
              <a:ext uri="{FF2B5EF4-FFF2-40B4-BE49-F238E27FC236}">
                <a16:creationId xmlns:a16="http://schemas.microsoft.com/office/drawing/2014/main" id="{EFA0E5A8-06AD-4694-B6FF-180E54016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2161312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چیست؟</a:t>
            </a:r>
          </a:p>
        </p:txBody>
      </p:sp>
      <p:sp>
        <p:nvSpPr>
          <p:cNvPr id="42" name="AutoShape 3">
            <a:extLst>
              <a:ext uri="{FF2B5EF4-FFF2-40B4-BE49-F238E27FC236}">
                <a16:creationId xmlns:a16="http://schemas.microsoft.com/office/drawing/2014/main" id="{7146ABFF-8593-4EC1-B98A-13A859D10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2708938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چرا؟</a:t>
            </a:r>
          </a:p>
        </p:txBody>
      </p:sp>
      <p:sp>
        <p:nvSpPr>
          <p:cNvPr id="43" name="AutoShape 3">
            <a:extLst>
              <a:ext uri="{FF2B5EF4-FFF2-40B4-BE49-F238E27FC236}">
                <a16:creationId xmlns:a16="http://schemas.microsoft.com/office/drawing/2014/main" id="{E7F3DFE7-EAF5-4CDA-9DAF-8EBC27AAD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3253361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چگونه؟</a:t>
            </a:r>
          </a:p>
        </p:txBody>
      </p:sp>
      <p:sp>
        <p:nvSpPr>
          <p:cNvPr id="44" name="AutoShape 3">
            <a:extLst>
              <a:ext uri="{FF2B5EF4-FFF2-40B4-BE49-F238E27FC236}">
                <a16:creationId xmlns:a16="http://schemas.microsoft.com/office/drawing/2014/main" id="{1059CAA1-AC9E-461D-A07F-D283A9E75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3797784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چه‌گاه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45" name="AutoShape 3">
            <a:extLst>
              <a:ext uri="{FF2B5EF4-FFF2-40B4-BE49-F238E27FC236}">
                <a16:creationId xmlns:a16="http://schemas.microsoft.com/office/drawing/2014/main" id="{3123AA0C-E673-45DD-90B0-09793A06C0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4339004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چه‌جا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46" name="AutoShape 3">
            <a:extLst>
              <a:ext uri="{FF2B5EF4-FFF2-40B4-BE49-F238E27FC236}">
                <a16:creationId xmlns:a16="http://schemas.microsoft.com/office/drawing/2014/main" id="{DA9BB8D2-FA19-4E8E-8457-BC143B9F4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4274" y="4883427"/>
            <a:ext cx="1626177" cy="547626"/>
          </a:xfrm>
          <a:prstGeom prst="bevel">
            <a:avLst>
              <a:gd name="adj" fmla="val 7937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چه‌کس</a:t>
            </a: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47" name="AutoShape 3">
            <a:extLst>
              <a:ext uri="{FF2B5EF4-FFF2-40B4-BE49-F238E27FC236}">
                <a16:creationId xmlns:a16="http://schemas.microsoft.com/office/drawing/2014/main" id="{C4E337E0-583B-44AF-B364-0621E1007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2161312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اطلاعات از مبدأ به مقصد</a:t>
            </a:r>
          </a:p>
        </p:txBody>
      </p:sp>
      <p:sp>
        <p:nvSpPr>
          <p:cNvPr id="48" name="AutoShape 3">
            <a:extLst>
              <a:ext uri="{FF2B5EF4-FFF2-40B4-BE49-F238E27FC236}">
                <a16:creationId xmlns:a16="http://schemas.microsoft.com/office/drawing/2014/main" id="{DDB5A035-9CF0-4EE4-8443-F9E5D26AF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2708938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برای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به اشتراک گذاری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اطلاعات</a:t>
            </a:r>
          </a:p>
        </p:txBody>
      </p:sp>
      <p:sp>
        <p:nvSpPr>
          <p:cNvPr id="49" name="AutoShape 3">
            <a:extLst>
              <a:ext uri="{FF2B5EF4-FFF2-40B4-BE49-F238E27FC236}">
                <a16:creationId xmlns:a16="http://schemas.microsoft.com/office/drawing/2014/main" id="{CD8F64FE-CB01-495F-93E9-2DF68C5FC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3253361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از طریق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ارسال </a:t>
            </a:r>
            <a:r>
              <a:rPr lang="fa-IR" sz="2000" u="sng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نماد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ها توسط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فرستنده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دریافت 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آنها توسط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گیرنده</a:t>
            </a:r>
            <a:endParaRPr lang="fa-IR" sz="20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50" name="AutoShape 3">
            <a:extLst>
              <a:ext uri="{FF2B5EF4-FFF2-40B4-BE49-F238E27FC236}">
                <a16:creationId xmlns:a16="http://schemas.microsoft.com/office/drawing/2014/main" id="{4D5A0F39-509A-4D1F-92B8-63DDFD7D5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3797784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 هنگام لزوم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51" name="AutoShape 3">
            <a:extLst>
              <a:ext uri="{FF2B5EF4-FFF2-40B4-BE49-F238E27FC236}">
                <a16:creationId xmlns:a16="http://schemas.microsoft.com/office/drawing/2014/main" id="{0A876ECC-0400-41A8-A57F-E5F9E9721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4339004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کانال / رسانه</a:t>
            </a:r>
            <a:endParaRPr lang="fa-IR" sz="20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52" name="AutoShape 3">
            <a:extLst>
              <a:ext uri="{FF2B5EF4-FFF2-40B4-BE49-F238E27FC236}">
                <a16:creationId xmlns:a16="http://schemas.microsoft.com/office/drawing/2014/main" id="{46443B66-45FB-4FAC-A852-CC917BC8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2" y="4883427"/>
            <a:ext cx="5735782" cy="547626"/>
          </a:xfrm>
          <a:prstGeom prst="bevel">
            <a:avLst>
              <a:gd name="adj" fmla="val 793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توسط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فرستنده </a:t>
            </a: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برای 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گیرنده</a:t>
            </a:r>
          </a:p>
        </p:txBody>
      </p:sp>
    </p:spTree>
    <p:extLst>
      <p:ext uri="{BB962C8B-B14F-4D97-AF65-F5344CB8AC3E}">
        <p14:creationId xmlns:p14="http://schemas.microsoft.com/office/powerpoint/2010/main" val="764891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جلسه 15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5B7E6D-D154-4256-8C36-49789050A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133" y="3179998"/>
            <a:ext cx="7772400" cy="990601"/>
          </a:xfrm>
        </p:spPr>
        <p:txBody>
          <a:bodyPr anchor="ctr"/>
          <a:lstStyle/>
          <a:p>
            <a:r>
              <a:rPr lang="fa-IR" dirty="0"/>
              <a:t>ارتباطات (2)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D48F999-F0BE-48D9-8D13-D5BB4A6B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5333" y="4350493"/>
            <a:ext cx="6858000" cy="601706"/>
          </a:xfrm>
        </p:spPr>
        <p:txBody>
          <a:bodyPr anchor="ctr"/>
          <a:lstStyle/>
          <a:p>
            <a:r>
              <a:rPr lang="en-US" dirty="0"/>
              <a:t>Communication (2)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42993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نظریه‌ی</a:t>
            </a:r>
            <a:r>
              <a:rPr lang="fa-IR" dirty="0"/>
              <a:t> ارتباطات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5081150" y="3132399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مخابرات / </a:t>
            </a:r>
            <a:r>
              <a:rPr lang="fa-IR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شبکه‌های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کامپیوتری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826836" y="1673276"/>
            <a:ext cx="7490323" cy="682709"/>
          </a:xfrm>
          <a:prstGeom prst="bevel">
            <a:avLst>
              <a:gd name="adj" fmla="val 4142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</a:t>
            </a:r>
            <a:r>
              <a:rPr lang="fa-IR" sz="36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ارتباطات</a:t>
            </a:r>
            <a:endParaRPr lang="fa-IR" sz="32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826836" y="2404851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ارتباطات اجتماعی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5081150" y="2400824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ارتباطات مهندسی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826835" y="3132398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رسانه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5931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نظریه‌ی</a:t>
            </a:r>
            <a:r>
              <a:rPr lang="fa-IR" dirty="0"/>
              <a:t> ارتباطات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5081150" y="3132399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مخابرات / </a:t>
            </a:r>
            <a:r>
              <a:rPr lang="fa-IR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شبکه‌های</a:t>
            </a: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کامپیوتری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826836" y="1673276"/>
            <a:ext cx="7490323" cy="682709"/>
          </a:xfrm>
          <a:prstGeom prst="bevel">
            <a:avLst>
              <a:gd name="adj" fmla="val 4142"/>
            </a:avLst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نظریه‌ی</a:t>
            </a:r>
            <a:r>
              <a:rPr lang="fa-IR" sz="36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 ارتباطات</a:t>
            </a:r>
            <a:endParaRPr lang="fa-IR" sz="32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826836" y="2404851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ارتباطات اجتماعی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5081150" y="2400824"/>
            <a:ext cx="3236009" cy="682709"/>
          </a:xfrm>
          <a:prstGeom prst="bevel">
            <a:avLst>
              <a:gd name="adj" fmla="val 4142"/>
            </a:avLst>
          </a:prstGeom>
          <a:solidFill>
            <a:srgbClr val="B808A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chemeClr val="bg1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ارتباطات مهندسی</a:t>
            </a:r>
            <a:endParaRPr lang="fa-IR" sz="2400" dirty="0">
              <a:solidFill>
                <a:schemeClr val="bg1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826835" y="3132398"/>
            <a:ext cx="3236009" cy="34135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b="1" dirty="0">
                <a:solidFill>
                  <a:srgbClr val="000000"/>
                </a:solidFill>
                <a:latin typeface="Times New Roman" panose="02020603050405020304" pitchFamily="18" charset="0"/>
                <a:cs typeface="Q Khoramshahr" panose="00000400000000000000" pitchFamily="50" charset="-78"/>
              </a:rPr>
              <a:t>رسانه</a:t>
            </a:r>
            <a:endParaRPr lang="fa-IR" sz="1400" dirty="0">
              <a:solidFill>
                <a:srgbClr val="000000"/>
              </a:solidFill>
              <a:latin typeface="Times New Roman" panose="0202060305040502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16F194-AA5D-4D2A-AB66-D88C6E900216}"/>
              </a:ext>
            </a:extLst>
          </p:cNvPr>
          <p:cNvSpPr/>
          <p:nvPr/>
        </p:nvSpPr>
        <p:spPr>
          <a:xfrm>
            <a:off x="826835" y="2400824"/>
            <a:ext cx="3236009" cy="1072929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32723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ارتباطات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3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473676" y="2773680"/>
            <a:ext cx="2237789" cy="3535680"/>
          </a:xfrm>
        </p:spPr>
        <p:txBody>
          <a:bodyPr>
            <a:normAutofit/>
          </a:bodyPr>
          <a:lstStyle/>
          <a:p>
            <a:r>
              <a:rPr lang="fa-IR" dirty="0">
                <a:latin typeface="Times New Roman" pitchFamily="18" charset="0"/>
              </a:rPr>
              <a:t>ارتباطات مهندسی:</a:t>
            </a:r>
          </a:p>
          <a:p>
            <a:endParaRPr lang="en-US" sz="1200" dirty="0">
              <a:latin typeface="Times New Roman" pitchFamily="18" charset="0"/>
            </a:endParaRPr>
          </a:p>
          <a:p>
            <a:r>
              <a:rPr lang="fa-IR" dirty="0">
                <a:latin typeface="Times New Roman" pitchFamily="18" charset="0"/>
              </a:rPr>
              <a:t>مخابرات</a:t>
            </a:r>
            <a:br>
              <a:rPr lang="fa-IR" dirty="0">
                <a:latin typeface="Times New Roman" pitchFamily="18" charset="0"/>
              </a:rPr>
            </a:br>
            <a:r>
              <a:rPr lang="fa-IR" dirty="0">
                <a:latin typeface="Times New Roman" pitchFamily="18" charset="0"/>
              </a:rPr>
              <a:t>و</a:t>
            </a:r>
            <a:br>
              <a:rPr lang="fa-IR" dirty="0">
                <a:latin typeface="Times New Roman" pitchFamily="18" charset="0"/>
              </a:rPr>
            </a:br>
            <a:r>
              <a:rPr lang="fa-IR" dirty="0">
                <a:latin typeface="Times New Roman" pitchFamily="18" charset="0"/>
              </a:rPr>
              <a:t>شبکه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53201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مدل ارتباطات «شانون» و «ویور»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Shannon and Weaver Communication Model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628650" y="1803677"/>
            <a:ext cx="1210024" cy="747473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7305324" y="1797958"/>
            <a:ext cx="1210026" cy="747473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3" y="2532731"/>
            <a:ext cx="1363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پیام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2" name="Pentagon 1"/>
          <p:cNvSpPr/>
          <p:nvPr/>
        </p:nvSpPr>
        <p:spPr>
          <a:xfrm rot="5400000">
            <a:off x="579898" y="3234527"/>
            <a:ext cx="1307528" cy="121002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>
            <a:bevelT w="31750" h="19685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Q Khoramshahr" panose="00000400000000000000" pitchFamily="50" charset="-78"/>
              </a:rPr>
              <a:t>فرستنده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Transmitter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2304745" y="5064803"/>
            <a:ext cx="4559909" cy="747473"/>
          </a:xfrm>
          <a:prstGeom prst="bevel">
            <a:avLst>
              <a:gd name="adj" fmla="val 41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کانال ارتباطی/ رسانه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Communication Channel / Medium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4" name="Pentagon 13"/>
          <p:cNvSpPr/>
          <p:nvPr/>
        </p:nvSpPr>
        <p:spPr>
          <a:xfrm rot="16200000">
            <a:off x="7258711" y="3234527"/>
            <a:ext cx="1307528" cy="1210024"/>
          </a:xfrm>
          <a:prstGeom prst="homePlate">
            <a:avLst/>
          </a:prstGeom>
          <a:solidFill>
            <a:srgbClr val="33CC33"/>
          </a:solidFill>
          <a:ln>
            <a:noFill/>
          </a:ln>
          <a:scene3d>
            <a:camera prst="orthographicFront"/>
            <a:lightRig rig="balanced" dir="t"/>
          </a:scene3d>
          <a:sp3d prstMaterial="matte">
            <a:bevelT w="31750" h="19685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Q Khoramshahr" panose="00000400000000000000" pitchFamily="50" charset="-78"/>
              </a:rPr>
              <a:t>گیرنده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Receiver</a:t>
            </a:r>
          </a:p>
        </p:txBody>
      </p:sp>
      <p:sp>
        <p:nvSpPr>
          <p:cNvPr id="16" name="Freeform 15"/>
          <p:cNvSpPr/>
          <p:nvPr/>
        </p:nvSpPr>
        <p:spPr>
          <a:xfrm>
            <a:off x="1219200" y="4483100"/>
            <a:ext cx="1092200" cy="952500"/>
          </a:xfrm>
          <a:custGeom>
            <a:avLst/>
            <a:gdLst>
              <a:gd name="connsiteX0" fmla="*/ 0 w 1092200"/>
              <a:gd name="connsiteY0" fmla="*/ 0 h 952500"/>
              <a:gd name="connsiteX1" fmla="*/ 0 w 1092200"/>
              <a:gd name="connsiteY1" fmla="*/ 952500 h 952500"/>
              <a:gd name="connsiteX2" fmla="*/ 1092200 w 10922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952500">
                <a:moveTo>
                  <a:pt x="0" y="0"/>
                </a:moveTo>
                <a:lnTo>
                  <a:pt x="0" y="952500"/>
                </a:lnTo>
                <a:lnTo>
                  <a:pt x="1092200" y="952500"/>
                </a:lnTo>
              </a:path>
            </a:pathLst>
          </a:custGeom>
          <a:noFill/>
          <a:ln w="222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16200000">
            <a:off x="6923580" y="4434376"/>
            <a:ext cx="942297" cy="1060149"/>
          </a:xfrm>
          <a:custGeom>
            <a:avLst/>
            <a:gdLst>
              <a:gd name="connsiteX0" fmla="*/ 0 w 1092200"/>
              <a:gd name="connsiteY0" fmla="*/ 0 h 952500"/>
              <a:gd name="connsiteX1" fmla="*/ 0 w 1092200"/>
              <a:gd name="connsiteY1" fmla="*/ 952500 h 952500"/>
              <a:gd name="connsiteX2" fmla="*/ 1092200 w 10922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952500">
                <a:moveTo>
                  <a:pt x="0" y="0"/>
                </a:moveTo>
                <a:lnTo>
                  <a:pt x="0" y="952500"/>
                </a:lnTo>
                <a:lnTo>
                  <a:pt x="1092200" y="952500"/>
                </a:lnTo>
              </a:path>
            </a:pathLst>
          </a:custGeom>
          <a:noFill/>
          <a:ln w="222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912103" y="2545431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44603" y="2545431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3203" y="5427150"/>
            <a:ext cx="17488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سیگنال ارسالی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/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Transmitted Signal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80808" y="5435599"/>
            <a:ext cx="17488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سیگنال دریافتی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Received Signal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46363" y="2570487"/>
            <a:ext cx="1363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پیام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/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84699" y="4584700"/>
            <a:ext cx="3" cy="480103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90013" y="3964092"/>
            <a:ext cx="1363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err="1">
                <a:latin typeface="Times CE" panose="02040603030405090304" pitchFamily="18" charset="0"/>
                <a:cs typeface="Q Khoramshahr" panose="00000400000000000000" pitchFamily="50" charset="-78"/>
              </a:rPr>
              <a:t>نویز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ctr"/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1193833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شبکه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Network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6354" y="1563831"/>
            <a:ext cx="7200902" cy="1179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شبکه</a:t>
            </a:r>
          </a:p>
          <a:p>
            <a:pPr algn="ctr" rtl="1"/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سیستمی برای ارتباطات (انتقال)</a:t>
            </a:r>
            <a:endParaRPr lang="en-US" sz="2000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79386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ارکان پایه، اصلی، فرعی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133A4-07D7-4D87-82C9-B23102F0A17E}"/>
              </a:ext>
            </a:extLst>
          </p:cNvPr>
          <p:cNvSpPr txBox="1"/>
          <p:nvPr/>
        </p:nvSpPr>
        <p:spPr>
          <a:xfrm>
            <a:off x="4095016" y="4702206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پایه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1827C4-EBBF-4C7F-9A1F-A13848AF8C3C}"/>
              </a:ext>
            </a:extLst>
          </p:cNvPr>
          <p:cNvSpPr txBox="1"/>
          <p:nvPr/>
        </p:nvSpPr>
        <p:spPr>
          <a:xfrm>
            <a:off x="4095016" y="2438421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اصلی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B5B2E-9D79-480C-BF13-82BCCA781A90}"/>
              </a:ext>
            </a:extLst>
          </p:cNvPr>
          <p:cNvSpPr txBox="1"/>
          <p:nvPr/>
        </p:nvSpPr>
        <p:spPr>
          <a:xfrm>
            <a:off x="6067590" y="5818941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فرعی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72C672-B72E-4133-95C3-3F78894F70DF}"/>
              </a:ext>
            </a:extLst>
          </p:cNvPr>
          <p:cNvSpPr txBox="1"/>
          <p:nvPr/>
        </p:nvSpPr>
        <p:spPr>
          <a:xfrm>
            <a:off x="2131069" y="5814186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فرعی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64E43D-05B3-4304-8670-ED0D47B656C3}"/>
              </a:ext>
            </a:extLst>
          </p:cNvPr>
          <p:cNvSpPr txBox="1"/>
          <p:nvPr/>
        </p:nvSpPr>
        <p:spPr>
          <a:xfrm>
            <a:off x="4095016" y="2816379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Master Pillar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582B78-6449-4A00-92B3-2CAD5C3FA606}"/>
              </a:ext>
            </a:extLst>
          </p:cNvPr>
          <p:cNvSpPr txBox="1"/>
          <p:nvPr/>
        </p:nvSpPr>
        <p:spPr>
          <a:xfrm>
            <a:off x="4091840" y="5081292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Base Pillar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C7E826-32D9-48E7-8006-81406F0DC283}"/>
              </a:ext>
            </a:extLst>
          </p:cNvPr>
          <p:cNvSpPr txBox="1"/>
          <p:nvPr/>
        </p:nvSpPr>
        <p:spPr>
          <a:xfrm>
            <a:off x="6067590" y="6197275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Slave Pillar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6CA0F-561B-4558-8067-DD79C00C73DD}"/>
              </a:ext>
            </a:extLst>
          </p:cNvPr>
          <p:cNvSpPr txBox="1"/>
          <p:nvPr/>
        </p:nvSpPr>
        <p:spPr>
          <a:xfrm>
            <a:off x="2131969" y="6194100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Slave Pillar</a:t>
            </a:r>
          </a:p>
        </p:txBody>
      </p:sp>
    </p:spTree>
    <p:extLst>
      <p:ext uri="{BB962C8B-B14F-4D97-AF65-F5344CB8AC3E}">
        <p14:creationId xmlns:p14="http://schemas.microsoft.com/office/powerpoint/2010/main" val="28651831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219" r="12275"/>
          <a:stretch/>
        </p:blipFill>
        <p:spPr>
          <a:xfrm>
            <a:off x="477367" y="1112572"/>
            <a:ext cx="5776637" cy="5120631"/>
          </a:xfrm>
          <a:prstGeom prst="rect">
            <a:avLst/>
          </a:prstGeom>
        </p:spPr>
      </p:pic>
      <p:sp>
        <p:nvSpPr>
          <p:cNvPr id="5" name="Text Placeholder 3"/>
          <p:cNvSpPr txBox="1">
            <a:spLocks/>
          </p:cNvSpPr>
          <p:nvPr/>
        </p:nvSpPr>
        <p:spPr>
          <a:xfrm>
            <a:off x="6197783" y="1130112"/>
            <a:ext cx="2722179" cy="51372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7800" indent="-1778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Yagut" pitchFamily="2" charset="-78"/>
              </a:defRPr>
            </a:lvl1pPr>
            <a:lvl2pPr marL="357188" indent="-179388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Yagut" pitchFamily="2" charset="-78"/>
              </a:defRPr>
            </a:lvl2pPr>
            <a:lvl3pPr marL="808038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Yagut" pitchFamily="2" charset="-78"/>
              </a:defRPr>
            </a:lvl3pPr>
            <a:lvl4pPr marL="108585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Yagut" pitchFamily="2" charset="-78"/>
              </a:defRPr>
            </a:lvl4pPr>
            <a:lvl5pPr marL="1354138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tx1"/>
                </a:solidFill>
                <a:latin typeface="+mn-lt"/>
                <a:ea typeface="+mn-ea"/>
                <a:cs typeface="Yagut" pitchFamily="2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marR="0" lvl="1" indent="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a-IR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مثال‌هایی</a:t>
            </a:r>
            <a:r>
              <a:rPr kumimoji="0" lang="fa-IR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از </a:t>
            </a:r>
            <a:r>
              <a:rPr kumimoji="0" lang="fa-IR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شبکه‌ها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357188" marR="0" lvl="1" indent="-179388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fa-IR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357188" marR="0" lvl="1" indent="-179388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a-I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مخابراتي</a:t>
            </a:r>
            <a:endParaRPr kumimoji="0" lang="fa-IR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تلفن</a:t>
            </a: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اينترنت</a:t>
            </a:r>
            <a:endParaRPr kumimoji="0" lang="fa-I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كارت‌هاي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اعتباري</a:t>
            </a:r>
            <a:endParaRPr kumimoji="0" lang="fa-I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357188" marR="0" lvl="1" indent="-179388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a-I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حمل و نقل</a:t>
            </a: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ترافيك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هوايي</a:t>
            </a:r>
            <a:endParaRPr kumimoji="0" lang="fa-I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بزرگراه‌ها</a:t>
            </a:r>
            <a:endParaRPr kumimoji="0" lang="fa-I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خطوط </a:t>
            </a: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دريايي</a:t>
            </a:r>
            <a:endParaRPr kumimoji="0" lang="fa-I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357188" marR="0" lvl="1" indent="-179388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a-I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همگاني</a:t>
            </a:r>
            <a:endParaRPr kumimoji="0" lang="fa-IR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آب </a:t>
            </a: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تصفيه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شده</a:t>
            </a: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فاضلاب</a:t>
            </a: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برق</a:t>
            </a:r>
          </a:p>
          <a:p>
            <a:pPr marL="357188" marR="0" lvl="1" indent="-179388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a-I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زيستي</a:t>
            </a:r>
            <a:endParaRPr kumimoji="0" lang="fa-IR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زيست‌محيطي</a:t>
            </a:r>
            <a:endParaRPr kumimoji="0" lang="fa-IR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اعصاب</a:t>
            </a:r>
          </a:p>
          <a:p>
            <a:pPr marL="357188" marR="0" lvl="1" indent="-179388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fa-I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اجتماعي</a:t>
            </a:r>
            <a:endParaRPr kumimoji="0" lang="fa-IR" sz="1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شهرها</a:t>
            </a: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خانواده</a:t>
            </a:r>
          </a:p>
          <a:p>
            <a:pPr marL="808038" marR="0" lvl="2" indent="-228600" algn="r" defTabSz="914400" rtl="1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a-IR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شبكه‌ي</a:t>
            </a: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دوستان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شبکه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39146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err="1"/>
              <a:t>شبکه‌ی</a:t>
            </a:r>
            <a:r>
              <a:rPr lang="fa-IR" dirty="0"/>
              <a:t> کامپیوتری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Computer Network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6354" y="1563831"/>
            <a:ext cx="7200902" cy="1179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4000" b="1" dirty="0" err="1">
                <a:solidFill>
                  <a:schemeClr val="tx1"/>
                </a:solidFill>
                <a:cs typeface="Z Mitra" panose="00000400000000000000" pitchFamily="2" charset="-78"/>
              </a:rPr>
              <a:t>شبکه‌ی</a:t>
            </a:r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 کامپیوتری</a:t>
            </a:r>
          </a:p>
          <a:p>
            <a:pPr algn="ctr" rtl="1"/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ارتباطات میان کامپیوترها برای انتقال </a:t>
            </a:r>
            <a:r>
              <a:rPr lang="fa-IR" sz="2400" dirty="0" err="1">
                <a:solidFill>
                  <a:schemeClr val="tx1"/>
                </a:solidFill>
                <a:cs typeface="Q Khoramshahr" panose="00000400000000000000" pitchFamily="50" charset="-78"/>
              </a:rPr>
              <a:t>داده‌ها</a:t>
            </a:r>
            <a:endParaRPr lang="en-US" sz="2000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43228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انواع </a:t>
            </a:r>
            <a:r>
              <a:rPr lang="fa-IR" dirty="0" err="1"/>
              <a:t>شبکه‌های</a:t>
            </a:r>
            <a:r>
              <a:rPr lang="fa-IR" dirty="0"/>
              <a:t> کامپیوتری بر اساس بعد مسافت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grpSp>
        <p:nvGrpSpPr>
          <p:cNvPr id="3" name="Group 2"/>
          <p:cNvGrpSpPr/>
          <p:nvPr/>
        </p:nvGrpSpPr>
        <p:grpSpPr>
          <a:xfrm>
            <a:off x="2589206" y="2102757"/>
            <a:ext cx="3965589" cy="2989892"/>
            <a:chOff x="2490952" y="2102757"/>
            <a:chExt cx="3965589" cy="2989892"/>
          </a:xfrm>
        </p:grpSpPr>
        <p:sp>
          <p:nvSpPr>
            <p:cNvPr id="8" name="AutoShape 3"/>
            <p:cNvSpPr>
              <a:spLocks noChangeArrowheads="1"/>
            </p:cNvSpPr>
            <p:nvPr/>
          </p:nvSpPr>
          <p:spPr bwMode="auto">
            <a:xfrm>
              <a:off x="5246515" y="2102757"/>
              <a:ext cx="1210026" cy="747473"/>
            </a:xfrm>
            <a:prstGeom prst="bevel">
              <a:avLst>
                <a:gd name="adj" fmla="val 414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PAN</a:t>
              </a:r>
              <a:endParaRPr lang="fa-I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2490952" y="2102757"/>
              <a:ext cx="2755563" cy="747473"/>
            </a:xfrm>
            <a:prstGeom prst="bevel">
              <a:avLst>
                <a:gd name="adj" fmla="val 414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شخصی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Personal Area Network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0" name="AutoShape 3"/>
            <p:cNvSpPr>
              <a:spLocks noChangeArrowheads="1"/>
            </p:cNvSpPr>
            <p:nvPr/>
          </p:nvSpPr>
          <p:spPr bwMode="auto">
            <a:xfrm>
              <a:off x="5246515" y="2850230"/>
              <a:ext cx="1210026" cy="747473"/>
            </a:xfrm>
            <a:prstGeom prst="bevel">
              <a:avLst>
                <a:gd name="adj" fmla="val 414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</a:t>
              </a:r>
              <a:endParaRPr lang="fa-I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3"/>
            <p:cNvSpPr>
              <a:spLocks noChangeArrowheads="1"/>
            </p:cNvSpPr>
            <p:nvPr/>
          </p:nvSpPr>
          <p:spPr bwMode="auto">
            <a:xfrm>
              <a:off x="2490952" y="2850230"/>
              <a:ext cx="2755563" cy="747473"/>
            </a:xfrm>
            <a:prstGeom prst="bevel">
              <a:avLst>
                <a:gd name="adj" fmla="val 414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محلی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Local Area Network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2" name="AutoShape 3"/>
            <p:cNvSpPr>
              <a:spLocks noChangeArrowheads="1"/>
            </p:cNvSpPr>
            <p:nvPr/>
          </p:nvSpPr>
          <p:spPr bwMode="auto">
            <a:xfrm>
              <a:off x="5246515" y="3597703"/>
              <a:ext cx="1210026" cy="747473"/>
            </a:xfrm>
            <a:prstGeom prst="bevel">
              <a:avLst>
                <a:gd name="adj" fmla="val 414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</a:t>
              </a:r>
              <a:endParaRPr lang="fa-I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AutoShape 3"/>
            <p:cNvSpPr>
              <a:spLocks noChangeArrowheads="1"/>
            </p:cNvSpPr>
            <p:nvPr/>
          </p:nvSpPr>
          <p:spPr bwMode="auto">
            <a:xfrm>
              <a:off x="2490952" y="3597703"/>
              <a:ext cx="2755563" cy="747473"/>
            </a:xfrm>
            <a:prstGeom prst="bevel">
              <a:avLst>
                <a:gd name="adj" fmla="val 414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شهری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Metropolitan Area Network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  <p:sp>
          <p:nvSpPr>
            <p:cNvPr id="14" name="AutoShape 3"/>
            <p:cNvSpPr>
              <a:spLocks noChangeArrowheads="1"/>
            </p:cNvSpPr>
            <p:nvPr/>
          </p:nvSpPr>
          <p:spPr bwMode="auto">
            <a:xfrm>
              <a:off x="5246515" y="4345176"/>
              <a:ext cx="1210026" cy="747473"/>
            </a:xfrm>
            <a:prstGeom prst="bevel">
              <a:avLst>
                <a:gd name="adj" fmla="val 414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WAN</a:t>
              </a:r>
              <a:endParaRPr lang="fa-IR" sz="12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490952" y="4345176"/>
              <a:ext cx="2755563" cy="747473"/>
            </a:xfrm>
            <a:prstGeom prst="bevel">
              <a:avLst>
                <a:gd name="adj" fmla="val 4142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txBody>
            <a:bodyPr vert="horz" wrap="square" lIns="36576" tIns="36576" rIns="36576" bIns="36576" numCol="1" anchor="ctr" anchorCtr="0" compatLnSpc="1">
              <a:prstTxWarp prst="textNoShape">
                <a:avLst/>
              </a:prstTxWarp>
            </a:bodyPr>
            <a:lstStyle/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a-IR" sz="2400" b="1" dirty="0">
                  <a:solidFill>
                    <a:srgbClr val="000000"/>
                  </a:solidFill>
                  <a:latin typeface="Calibri" panose="020F0502020204030204" pitchFamily="34" charset="0"/>
                  <a:cs typeface="Q Khoramshahr" panose="00000400000000000000" pitchFamily="50" charset="-78"/>
                </a:rPr>
                <a:t>گسترده</a:t>
              </a:r>
            </a:p>
            <a:p>
              <a:pPr lvl="0" algn="ctr" rt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i="1" dirty="0">
                  <a:solidFill>
                    <a:srgbClr val="000000"/>
                  </a:solidFill>
                  <a:latin typeface="Times CE" panose="02040603030405090304" pitchFamily="18" charset="0"/>
                  <a:cs typeface="Q Khoramshahr" panose="00000400000000000000" pitchFamily="50" charset="-78"/>
                </a:rPr>
                <a:t>Wide Area Network</a:t>
              </a:r>
              <a:endParaRPr lang="fa-IR" sz="12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5423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پهنای باند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Bandwidth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6354" y="1563831"/>
            <a:ext cx="7200902" cy="1179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پهنای باند</a:t>
            </a:r>
          </a:p>
          <a:p>
            <a:pPr algn="ctr" rtl="1"/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میزان اطلاعات قابل انتقال در واحد زمان از یک نقطه به </a:t>
            </a:r>
            <a:r>
              <a:rPr lang="fa-IR" sz="2400" dirty="0" err="1">
                <a:solidFill>
                  <a:schemeClr val="tx1"/>
                </a:solidFill>
                <a:cs typeface="Q Khoramshahr" panose="00000400000000000000" pitchFamily="50" charset="-78"/>
              </a:rPr>
              <a:t>نقطه‌ی</a:t>
            </a:r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 دیگر</a:t>
            </a:r>
            <a:endParaRPr lang="en-US" sz="2000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8649" t="10646" r="12183" b="49799"/>
          <a:stretch/>
        </p:blipFill>
        <p:spPr>
          <a:xfrm>
            <a:off x="966353" y="3244513"/>
            <a:ext cx="7231597" cy="2584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7289" y="3582593"/>
            <a:ext cx="1605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solidFill>
                  <a:schemeClr val="bg1"/>
                </a:solidFill>
                <a:cs typeface="Z Mitra" panose="00000400000000000000" pitchFamily="2" charset="-78"/>
              </a:rPr>
              <a:t>واحد پهنای باند</a:t>
            </a:r>
            <a:endParaRPr lang="en-US" sz="1600" b="1" dirty="0">
              <a:solidFill>
                <a:schemeClr val="bg1"/>
              </a:solidFill>
              <a:cs typeface="Z Mitra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5220" y="3582593"/>
            <a:ext cx="1605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solidFill>
                  <a:schemeClr val="bg1"/>
                </a:solidFill>
                <a:cs typeface="Z Mitra" panose="00000400000000000000" pitchFamily="2" charset="-78"/>
              </a:rPr>
              <a:t>مخفف</a:t>
            </a:r>
            <a:endParaRPr lang="en-US" sz="1600" b="1" dirty="0">
              <a:solidFill>
                <a:schemeClr val="bg1"/>
              </a:solidFill>
              <a:cs typeface="Z Mitra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6310" y="3582593"/>
            <a:ext cx="16053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b="1" dirty="0">
                <a:solidFill>
                  <a:schemeClr val="bg1"/>
                </a:solidFill>
                <a:cs typeface="Z Mitra" panose="00000400000000000000" pitchFamily="2" charset="-78"/>
              </a:rPr>
              <a:t>معادل</a:t>
            </a:r>
            <a:endParaRPr lang="en-US" sz="1600" b="1" dirty="0">
              <a:solidFill>
                <a:schemeClr val="bg1"/>
              </a:solidFill>
              <a:cs typeface="Z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63607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7590" r="12205"/>
          <a:stretch/>
        </p:blipFill>
        <p:spPr>
          <a:xfrm>
            <a:off x="991323" y="317500"/>
            <a:ext cx="7161354" cy="63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95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7391" r="12319"/>
          <a:stretch/>
        </p:blipFill>
        <p:spPr>
          <a:xfrm>
            <a:off x="1083931" y="266700"/>
            <a:ext cx="7173155" cy="637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76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تحلیل </a:t>
            </a:r>
            <a:r>
              <a:rPr lang="fa-IR" dirty="0" err="1"/>
              <a:t>شبکه‌ها</a:t>
            </a:r>
            <a:r>
              <a:rPr lang="fa-IR" dirty="0"/>
              <a:t> بر مبنای </a:t>
            </a:r>
            <a:r>
              <a:rPr lang="fa-IR" dirty="0" err="1"/>
              <a:t>لایه‌ها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هدف از لایه‌ها: تقسیم مسئولیت‌ها</a:t>
            </a:r>
            <a:endParaRPr lang="en-US" dirty="0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988954" y="1587754"/>
            <a:ext cx="5166093" cy="747473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 چیزی جریان پیدا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می‌کند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What is flowing?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988954" y="2720606"/>
            <a:ext cx="5166093" cy="747473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صورت‌های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مختلف جریان چیست؟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What different forms flow?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988954" y="3853458"/>
            <a:ext cx="5166093" cy="747473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قواعدی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بر جریان حاکم است؟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What rules govern flow?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988954" y="4986309"/>
            <a:ext cx="5166093" cy="747473"/>
          </a:xfrm>
          <a:prstGeom prst="bevel">
            <a:avLst>
              <a:gd name="adj" fmla="val 414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جریان در کجا اتفاق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می‌افتد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Where does the flow occur?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cxnSp>
        <p:nvCxnSpPr>
          <p:cNvPr id="16" name="Straight Arrow Connector 15"/>
          <p:cNvCxnSpPr>
            <a:stCxn id="9" idx="2"/>
            <a:endCxn id="11" idx="7"/>
          </p:cNvCxnSpPr>
          <p:nvPr/>
        </p:nvCxnSpPr>
        <p:spPr>
          <a:xfrm>
            <a:off x="4572001" y="2335227"/>
            <a:ext cx="0" cy="416339"/>
          </a:xfrm>
          <a:prstGeom prst="straightConnector1">
            <a:avLst/>
          </a:prstGeom>
          <a:ln w="28575">
            <a:solidFill>
              <a:srgbClr val="0070C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566747" y="3468079"/>
            <a:ext cx="0" cy="416339"/>
          </a:xfrm>
          <a:prstGeom prst="straightConnector1">
            <a:avLst/>
          </a:prstGeom>
          <a:ln w="28575">
            <a:solidFill>
              <a:srgbClr val="0070C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561493" y="4600931"/>
            <a:ext cx="0" cy="416339"/>
          </a:xfrm>
          <a:prstGeom prst="straightConnector1">
            <a:avLst/>
          </a:prstGeom>
          <a:ln w="28575">
            <a:solidFill>
              <a:srgbClr val="0070C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146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5343546" y="1110041"/>
            <a:ext cx="1566654" cy="5206677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3731174" y="1110040"/>
            <a:ext cx="1566654" cy="52066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121016" y="1110041"/>
            <a:ext cx="1566654" cy="5206677"/>
          </a:xfrm>
          <a:prstGeom prst="rect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15006" y="1110041"/>
            <a:ext cx="1566654" cy="5206677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تحلیل </a:t>
            </a:r>
            <a:r>
              <a:rPr lang="fa-IR" dirty="0" err="1"/>
              <a:t>شبکه‌ها</a:t>
            </a:r>
            <a:r>
              <a:rPr lang="fa-IR" dirty="0"/>
              <a:t> بر مبنای </a:t>
            </a:r>
            <a:r>
              <a:rPr lang="fa-IR" dirty="0" err="1"/>
              <a:t>لایه‌ها</a:t>
            </a:r>
            <a:r>
              <a:rPr lang="fa-IR" dirty="0"/>
              <a:t>: مثال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a-IR" dirty="0" err="1"/>
              <a:t>دکترین</a:t>
            </a:r>
            <a:r>
              <a:rPr lang="fa-IR" dirty="0"/>
              <a:t> جامع فضای سایبر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7031416" y="2113269"/>
            <a:ext cx="1620563" cy="747473"/>
          </a:xfrm>
          <a:prstGeom prst="bevel">
            <a:avLst>
              <a:gd name="adj" fmla="val 4142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 چیزی جریان پیدا </a:t>
            </a:r>
            <a:r>
              <a:rPr lang="fa-IR" b="1" dirty="0" err="1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می‌کند</a:t>
            </a:r>
            <a:r>
              <a:rPr lang="fa-IR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7031416" y="3246121"/>
            <a:ext cx="1620563" cy="747473"/>
          </a:xfrm>
          <a:prstGeom prst="bevel">
            <a:avLst>
              <a:gd name="adj" fmla="val 4142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 err="1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صورت‌های</a:t>
            </a:r>
            <a:r>
              <a:rPr lang="fa-IR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مختلف جریان چیست؟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7031416" y="4378973"/>
            <a:ext cx="1620563" cy="747473"/>
          </a:xfrm>
          <a:prstGeom prst="bevel">
            <a:avLst>
              <a:gd name="adj" fmla="val 4142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چه </a:t>
            </a:r>
            <a:r>
              <a:rPr lang="fa-IR" b="1" dirty="0" err="1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قواعدی</a:t>
            </a:r>
            <a:r>
              <a:rPr lang="fa-IR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بر جریان حاکم است؟</a:t>
            </a: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7031416" y="5515181"/>
            <a:ext cx="1620563" cy="747473"/>
          </a:xfrm>
          <a:prstGeom prst="bevel">
            <a:avLst>
              <a:gd name="adj" fmla="val 4142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جریان در کجا </a:t>
            </a:r>
            <a:br>
              <a:rPr lang="fa-IR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اتفاق </a:t>
            </a:r>
            <a:r>
              <a:rPr lang="fa-IR" b="1" dirty="0" err="1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می‌افتد</a:t>
            </a:r>
            <a:r>
              <a:rPr lang="fa-IR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؟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841697" y="2860742"/>
            <a:ext cx="0" cy="416339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841697" y="3993594"/>
            <a:ext cx="0" cy="416339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841697" y="5126446"/>
            <a:ext cx="0" cy="416339"/>
          </a:xfrm>
          <a:prstGeom prst="straightConnector1">
            <a:avLst/>
          </a:prstGeom>
          <a:ln w="28575">
            <a:solidFill>
              <a:srgbClr val="C00000"/>
            </a:solidFill>
            <a:headEnd w="lg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utoShape 3"/>
          <p:cNvSpPr>
            <a:spLocks noChangeArrowheads="1"/>
          </p:cNvSpPr>
          <p:nvPr/>
        </p:nvSpPr>
        <p:spPr bwMode="auto">
          <a:xfrm>
            <a:off x="5388508" y="1152082"/>
            <a:ext cx="1474747" cy="568251"/>
          </a:xfrm>
          <a:prstGeom prst="bevel">
            <a:avLst>
              <a:gd name="adj" fmla="val 5992"/>
            </a:avLst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شبکه آب</a:t>
            </a:r>
            <a:endParaRPr lang="fa-IR" sz="1100" i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3777128" y="1152082"/>
            <a:ext cx="1474747" cy="568251"/>
          </a:xfrm>
          <a:prstGeom prst="bevel">
            <a:avLst>
              <a:gd name="adj" fmla="val 5992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شبکه بزرگراه</a:t>
            </a:r>
            <a:endParaRPr lang="fa-IR" sz="1100" i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2165747" y="1152082"/>
            <a:ext cx="1474747" cy="568251"/>
          </a:xfrm>
          <a:prstGeom prst="bevel">
            <a:avLst>
              <a:gd name="adj" fmla="val 5992"/>
            </a:avLst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شبکه پست</a:t>
            </a:r>
            <a:endParaRPr lang="fa-IR" sz="1100" i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/>
          <p:cNvSpPr>
            <a:spLocks noChangeArrowheads="1"/>
          </p:cNvSpPr>
          <p:nvPr/>
        </p:nvSpPr>
        <p:spPr bwMode="auto">
          <a:xfrm>
            <a:off x="554364" y="1152082"/>
            <a:ext cx="1474747" cy="568251"/>
          </a:xfrm>
          <a:prstGeom prst="bevel">
            <a:avLst>
              <a:gd name="adj" fmla="val 5992"/>
            </a:avLst>
          </a:prstGeom>
          <a:solidFill>
            <a:srgbClr val="F828DA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شبکه‌ی</a:t>
            </a:r>
            <a:r>
              <a:rPr lang="fa-IR" sz="2000" b="1" dirty="0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تلفن</a:t>
            </a:r>
            <a:endParaRPr lang="fa-IR" sz="1100" i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/>
          <p:cNvSpPr>
            <a:spLocks noChangeArrowheads="1"/>
          </p:cNvSpPr>
          <p:nvPr/>
        </p:nvSpPr>
        <p:spPr bwMode="auto">
          <a:xfrm>
            <a:off x="5388508" y="2110385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آب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2" name="AutoShape 3"/>
          <p:cNvSpPr>
            <a:spLocks noChangeArrowheads="1"/>
          </p:cNvSpPr>
          <p:nvPr/>
        </p:nvSpPr>
        <p:spPr bwMode="auto">
          <a:xfrm>
            <a:off x="3777128" y="2110385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وسایل نقلیه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3" name="AutoShape 3"/>
          <p:cNvSpPr>
            <a:spLocks noChangeArrowheads="1"/>
          </p:cNvSpPr>
          <p:nvPr/>
        </p:nvSpPr>
        <p:spPr bwMode="auto">
          <a:xfrm>
            <a:off x="2165746" y="2110385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اشیاء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554362" y="2110385"/>
            <a:ext cx="1474747" cy="749183"/>
          </a:xfrm>
          <a:prstGeom prst="bevel">
            <a:avLst>
              <a:gd name="adj" fmla="val 458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اطلاعات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5" name="AutoShape 3"/>
          <p:cNvSpPr>
            <a:spLocks noChangeArrowheads="1"/>
          </p:cNvSpPr>
          <p:nvPr/>
        </p:nvSpPr>
        <p:spPr bwMode="auto">
          <a:xfrm>
            <a:off x="5388508" y="3244411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سرد / گرم،</a:t>
            </a:r>
            <a:b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قابل شرب/ فاضلاب</a:t>
            </a:r>
            <a:endParaRPr lang="fa-IR" sz="10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6" name="AutoShape 3"/>
          <p:cNvSpPr>
            <a:spLocks noChangeArrowheads="1"/>
          </p:cNvSpPr>
          <p:nvPr/>
        </p:nvSpPr>
        <p:spPr bwMode="auto">
          <a:xfrm>
            <a:off x="3777128" y="3244411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کامیون، سواری، موتورسیکلت</a:t>
            </a:r>
            <a:endParaRPr lang="fa-IR" sz="10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7" name="AutoShape 3"/>
          <p:cNvSpPr>
            <a:spLocks noChangeArrowheads="1"/>
          </p:cNvSpPr>
          <p:nvPr/>
        </p:nvSpPr>
        <p:spPr bwMode="auto">
          <a:xfrm>
            <a:off x="2165746" y="3244411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نامه‌ها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(اطلاعات مکتوب)، </a:t>
            </a: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بسته‌ها</a:t>
            </a:r>
            <a:endParaRPr lang="fa-IR" sz="10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8" name="AutoShape 3"/>
          <p:cNvSpPr>
            <a:spLocks noChangeArrowheads="1"/>
          </p:cNvSpPr>
          <p:nvPr/>
        </p:nvSpPr>
        <p:spPr bwMode="auto">
          <a:xfrm>
            <a:off x="554362" y="3244411"/>
            <a:ext cx="1474747" cy="749183"/>
          </a:xfrm>
          <a:prstGeom prst="bevel">
            <a:avLst>
              <a:gd name="adj" fmla="val 458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زبان‌های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گفتاری، موسیقی</a:t>
            </a:r>
            <a:endParaRPr lang="fa-IR" sz="10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9" name="AutoShape 3"/>
          <p:cNvSpPr>
            <a:spLocks noChangeArrowheads="1"/>
          </p:cNvSpPr>
          <p:nvPr/>
        </p:nvSpPr>
        <p:spPr bwMode="auto">
          <a:xfrm>
            <a:off x="5388508" y="4375857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قواعد شیر، عدم گرفتگی لوله، ...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0" name="AutoShape 3"/>
          <p:cNvSpPr>
            <a:spLocks noChangeArrowheads="1"/>
          </p:cNvSpPr>
          <p:nvPr/>
        </p:nvSpPr>
        <p:spPr bwMode="auto">
          <a:xfrm>
            <a:off x="3777128" y="4375857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قواعد و قوانین راهنمایی و رانندگی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1" name="AutoShape 3"/>
          <p:cNvSpPr>
            <a:spLocks noChangeArrowheads="1"/>
          </p:cNvSpPr>
          <p:nvPr/>
        </p:nvSpPr>
        <p:spPr bwMode="auto">
          <a:xfrm>
            <a:off x="2165746" y="4375857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قواعد </a:t>
            </a: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بسته‌بندی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الصاق تمبر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2" name="AutoShape 3"/>
          <p:cNvSpPr>
            <a:spLocks noChangeArrowheads="1"/>
          </p:cNvSpPr>
          <p:nvPr/>
        </p:nvSpPr>
        <p:spPr bwMode="auto">
          <a:xfrm>
            <a:off x="554362" y="4375857"/>
            <a:ext cx="1474747" cy="749183"/>
          </a:xfrm>
          <a:prstGeom prst="bevel">
            <a:avLst>
              <a:gd name="adj" fmla="val 458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قواعد دسترسی به تلفن و رعایت احترام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3" name="AutoShape 3"/>
          <p:cNvSpPr>
            <a:spLocks noChangeArrowheads="1"/>
          </p:cNvSpPr>
          <p:nvPr/>
        </p:nvSpPr>
        <p:spPr bwMode="auto">
          <a:xfrm>
            <a:off x="5388508" y="5514326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لوله‌ها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4" name="AutoShape 3"/>
          <p:cNvSpPr>
            <a:spLocks noChangeArrowheads="1"/>
          </p:cNvSpPr>
          <p:nvPr/>
        </p:nvSpPr>
        <p:spPr bwMode="auto">
          <a:xfrm>
            <a:off x="3777128" y="5514326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جاده‌ها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بزرگراه‌ها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5" name="AutoShape 3"/>
          <p:cNvSpPr>
            <a:spLocks noChangeArrowheads="1"/>
          </p:cNvSpPr>
          <p:nvPr/>
        </p:nvSpPr>
        <p:spPr bwMode="auto">
          <a:xfrm>
            <a:off x="2165746" y="5514326"/>
            <a:ext cx="1474747" cy="749183"/>
          </a:xfrm>
          <a:prstGeom prst="bevel">
            <a:avLst>
              <a:gd name="adj" fmla="val 458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صندوق پست، دفتر پستی، </a:t>
            </a: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خودور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حمل، پستچی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46" name="AutoShape 3"/>
          <p:cNvSpPr>
            <a:spLocks noChangeArrowheads="1"/>
          </p:cNvSpPr>
          <p:nvPr/>
        </p:nvSpPr>
        <p:spPr bwMode="auto">
          <a:xfrm>
            <a:off x="554362" y="5514326"/>
            <a:ext cx="1474747" cy="749183"/>
          </a:xfrm>
          <a:prstGeom prst="bevel">
            <a:avLst>
              <a:gd name="adj" fmla="val 4589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خطوط سیستم تلفن، امواج </a:t>
            </a:r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EM</a:t>
            </a:r>
            <a:endParaRPr lang="fa-IR" sz="16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49040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پروتکل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Protocol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966354" y="1563831"/>
            <a:ext cx="7200902" cy="11793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rtl="1"/>
            <a:r>
              <a:rPr lang="fa-IR" sz="4000" b="1" dirty="0">
                <a:solidFill>
                  <a:schemeClr val="tx1"/>
                </a:solidFill>
                <a:cs typeface="Z Mitra" panose="00000400000000000000" pitchFamily="2" charset="-78"/>
              </a:rPr>
              <a:t>پروتکل</a:t>
            </a:r>
          </a:p>
          <a:p>
            <a:pPr algn="ctr" rtl="1"/>
            <a:r>
              <a:rPr lang="fa-IR" sz="2400" dirty="0" err="1">
                <a:solidFill>
                  <a:schemeClr val="tx1"/>
                </a:solidFill>
                <a:cs typeface="Q Khoramshahr" panose="00000400000000000000" pitchFamily="50" charset="-78"/>
              </a:rPr>
              <a:t>قراردادها</a:t>
            </a:r>
            <a:r>
              <a:rPr lang="fa-IR" sz="2400" dirty="0">
                <a:solidFill>
                  <a:schemeClr val="tx1"/>
                </a:solidFill>
                <a:cs typeface="Q Khoramshahr" panose="00000400000000000000" pitchFamily="50" charset="-78"/>
              </a:rPr>
              <a:t> و قواعد حاکم بر انتقال</a:t>
            </a:r>
            <a:endParaRPr lang="en-US" sz="2000" dirty="0">
              <a:solidFill>
                <a:schemeClr val="tx1"/>
              </a:solidFill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23400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50" t="12135" r="18092"/>
          <a:stretch/>
        </p:blipFill>
        <p:spPr>
          <a:xfrm>
            <a:off x="84083" y="672223"/>
            <a:ext cx="6947337" cy="6121046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031420" y="1756206"/>
            <a:ext cx="1986457" cy="39925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177800" indent="-1778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Yagut" pitchFamily="2" charset="-78"/>
              </a:defRPr>
            </a:lvl1pPr>
            <a:lvl2pPr marL="357188" indent="-179388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Yagut" pitchFamily="2" charset="-78"/>
              </a:defRPr>
            </a:lvl2pPr>
            <a:lvl3pPr marL="808038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Yagut" pitchFamily="2" charset="-78"/>
              </a:defRPr>
            </a:lvl3pPr>
            <a:lvl4pPr marL="108585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1050" kern="1200">
                <a:solidFill>
                  <a:schemeClr val="tx1"/>
                </a:solidFill>
                <a:latin typeface="+mn-lt"/>
                <a:ea typeface="+mn-ea"/>
                <a:cs typeface="Yagut" pitchFamily="2" charset="-78"/>
              </a:defRPr>
            </a:lvl4pPr>
            <a:lvl5pPr marL="1354138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1050" kern="1200">
                <a:solidFill>
                  <a:schemeClr val="tx1"/>
                </a:solidFill>
                <a:latin typeface="+mn-lt"/>
                <a:ea typeface="+mn-ea"/>
                <a:cs typeface="Yagut" pitchFamily="2" charset="-7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7) </a:t>
            </a:r>
            <a:r>
              <a:rPr kumimoji="0" lang="fa-IR" sz="1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كاربردي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: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پردازش‌هاي‌شبكه‌اي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مربوط به برنامه‌‌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هاي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كاربردي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(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ايميل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، انتقال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فايل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،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وب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و. . .)</a:t>
            </a:r>
          </a:p>
          <a:p>
            <a:pPr marL="0" indent="0">
              <a:buNone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6) </a:t>
            </a:r>
            <a:r>
              <a:rPr kumimoji="0" lang="fa-IR" sz="1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نمايش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: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بازنمايي‌داده‌ها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(فرمت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داده‌ها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،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فشرده‌سازي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و . . .)</a:t>
            </a:r>
          </a:p>
          <a:p>
            <a:pPr marL="0" indent="0">
              <a:buNone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5) جلسه: 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ارتباطات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ميان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ميزبان‌ها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(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ايجاد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،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مديريت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و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خاتمه‌ي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جلسات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ميان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برنامه‌ها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)</a:t>
            </a:r>
          </a:p>
          <a:p>
            <a:pPr marL="0" indent="0">
              <a:buNone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4) انتقال: 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اتصالات انتها به انتها (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كنترل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جريان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اطلاعات،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جنبه‌هاي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انتقال اطلاعات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بين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ميزبان‌ها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)</a:t>
            </a:r>
          </a:p>
          <a:p>
            <a:pPr marL="0" indent="0">
              <a:buNone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3) </a:t>
            </a:r>
            <a:r>
              <a:rPr kumimoji="0" lang="fa-IR" sz="1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: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آدرس‌دهي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بهترين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مسير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(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ايجاد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اتصال و انتخاب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بهترين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مسير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بين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دو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سيستم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،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حوزه‌ي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مسيريابي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)</a:t>
            </a:r>
          </a:p>
          <a:p>
            <a:pPr marL="0" indent="0">
              <a:buNone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2) </a:t>
            </a:r>
            <a:r>
              <a:rPr kumimoji="0" lang="fa-IR" sz="1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پيوند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داده: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دسترسي‌به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رسانه (انتقال مطمئن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داده‌ها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روي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رسانه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آدرس‌دهي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فيزيكي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،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توپولوژي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شبكه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، اعلام خطا،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كنترل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جريان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)</a:t>
            </a:r>
          </a:p>
          <a:p>
            <a:pPr marL="0" indent="0">
              <a:buNone/>
            </a:pP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1) </a:t>
            </a:r>
            <a:r>
              <a:rPr kumimoji="0" lang="fa-IR" sz="1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فيزيكي</a:t>
            </a:r>
            <a:r>
              <a:rPr kumimoji="0" lang="fa-IR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: 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انتقال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دودويي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 (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سيم‌ها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، </a:t>
            </a:r>
            <a:r>
              <a:rPr kumimoji="0" lang="fa-IR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كانكتورها</a:t>
            </a:r>
            <a:r>
              <a:rPr kumimoji="0" lang="fa-I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Q Khoramshahr" panose="00000400000000000000" pitchFamily="50" charset="-78"/>
              </a:rPr>
              <a:t>، ولتاژ و نرخ انتقال داده)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1942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AC998756-8990-446D-A8F9-0ED3479EF3ED}"/>
              </a:ext>
            </a:extLst>
          </p:cNvPr>
          <p:cNvSpPr/>
          <p:nvPr/>
        </p:nvSpPr>
        <p:spPr>
          <a:xfrm>
            <a:off x="1374474" y="4044772"/>
            <a:ext cx="2467155" cy="246715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7E522-EF06-42CE-B3FC-0042E87C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ارکان سیستم سایبرنتیکی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DC1-61DB-42A1-89C5-00204478C1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00FD9-0EB6-4F2D-BC2C-25E884C52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ارتباطات: رکن فرعی اول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623111-792B-46C5-9048-488F682F7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702" y="1338663"/>
            <a:ext cx="5346596" cy="4803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1C5A0B-217A-42CD-88FF-255836F7FD1D}"/>
              </a:ext>
            </a:extLst>
          </p:cNvPr>
          <p:cNvSpPr txBox="1"/>
          <p:nvPr/>
        </p:nvSpPr>
        <p:spPr>
          <a:xfrm>
            <a:off x="2131069" y="5814186"/>
            <a:ext cx="953967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fa-I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Q KhoramshahrL" panose="02000400000000000000" pitchFamily="50" charset="-78"/>
              </a:rPr>
              <a:t>رکن فرعی</a:t>
            </a:r>
            <a:endParaRPr lang="en-US" sz="1600" b="1" dirty="0">
              <a:cs typeface="Z Mitra" panose="0000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E770CE-99BE-4364-A6B1-E1B4049EB90B}"/>
              </a:ext>
            </a:extLst>
          </p:cNvPr>
          <p:cNvSpPr txBox="1"/>
          <p:nvPr/>
        </p:nvSpPr>
        <p:spPr>
          <a:xfrm>
            <a:off x="2131969" y="6194100"/>
            <a:ext cx="953967" cy="2050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algn="ctr" rtl="1"/>
            <a:r>
              <a:rPr lang="en-US" sz="1100" dirty="0">
                <a:solidFill>
                  <a:schemeClr val="bg1"/>
                </a:solidFill>
                <a:latin typeface="Helvetica World" panose="020B0500040000020004" pitchFamily="34" charset="0"/>
                <a:cs typeface="Helvetica World" panose="020B0500040000020004" pitchFamily="34" charset="0"/>
              </a:rPr>
              <a:t>Slave Pillar</a:t>
            </a:r>
          </a:p>
        </p:txBody>
      </p:sp>
    </p:spTree>
    <p:extLst>
      <p:ext uri="{BB962C8B-B14F-4D97-AF65-F5344CB8AC3E}">
        <p14:creationId xmlns:p14="http://schemas.microsoft.com/office/powerpoint/2010/main" val="2680771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969" t="21473" r="18343"/>
          <a:stretch/>
        </p:blipFill>
        <p:spPr>
          <a:xfrm>
            <a:off x="547149" y="212736"/>
            <a:ext cx="8049703" cy="643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076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634" t="12614" r="18297"/>
          <a:stretch/>
        </p:blipFill>
        <p:spPr>
          <a:xfrm>
            <a:off x="1131067" y="735724"/>
            <a:ext cx="6881867" cy="608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319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521" t="11539" r="18212" b="18311"/>
          <a:stretch/>
        </p:blipFill>
        <p:spPr>
          <a:xfrm>
            <a:off x="541282" y="579700"/>
            <a:ext cx="8061436" cy="56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356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مدل ارتباطات «شانون» و «ویور»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Shannon and Weaver Communication Model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628650" y="1803677"/>
            <a:ext cx="1210024" cy="747473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7305324" y="1797958"/>
            <a:ext cx="1210026" cy="747473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3" y="2532731"/>
            <a:ext cx="1363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پیام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2" name="Pentagon 1"/>
          <p:cNvSpPr/>
          <p:nvPr/>
        </p:nvSpPr>
        <p:spPr>
          <a:xfrm rot="5400000">
            <a:off x="579898" y="3234527"/>
            <a:ext cx="1307528" cy="121002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>
            <a:bevelT w="31750" h="19685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Q Khoramshahr" panose="00000400000000000000" pitchFamily="50" charset="-78"/>
              </a:rPr>
              <a:t>فرستنده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Transmitter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2304745" y="5064803"/>
            <a:ext cx="4559909" cy="747473"/>
          </a:xfrm>
          <a:prstGeom prst="bevel">
            <a:avLst>
              <a:gd name="adj" fmla="val 41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کانال ارتباطی/ رسانه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Communication Channel / Medium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4" name="Pentagon 13"/>
          <p:cNvSpPr/>
          <p:nvPr/>
        </p:nvSpPr>
        <p:spPr>
          <a:xfrm rot="16200000">
            <a:off x="7258711" y="3234527"/>
            <a:ext cx="1307528" cy="1210024"/>
          </a:xfrm>
          <a:prstGeom prst="homePlate">
            <a:avLst/>
          </a:prstGeom>
          <a:solidFill>
            <a:srgbClr val="33CC33"/>
          </a:solidFill>
          <a:ln>
            <a:noFill/>
          </a:ln>
          <a:scene3d>
            <a:camera prst="orthographicFront"/>
            <a:lightRig rig="balanced" dir="t"/>
          </a:scene3d>
          <a:sp3d prstMaterial="matte">
            <a:bevelT w="31750" h="19685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Q Khoramshahr" panose="00000400000000000000" pitchFamily="50" charset="-78"/>
              </a:rPr>
              <a:t>گیرنده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Receiver</a:t>
            </a:r>
          </a:p>
        </p:txBody>
      </p:sp>
      <p:sp>
        <p:nvSpPr>
          <p:cNvPr id="16" name="Freeform 15"/>
          <p:cNvSpPr/>
          <p:nvPr/>
        </p:nvSpPr>
        <p:spPr>
          <a:xfrm>
            <a:off x="1219200" y="4483100"/>
            <a:ext cx="1092200" cy="952500"/>
          </a:xfrm>
          <a:custGeom>
            <a:avLst/>
            <a:gdLst>
              <a:gd name="connsiteX0" fmla="*/ 0 w 1092200"/>
              <a:gd name="connsiteY0" fmla="*/ 0 h 952500"/>
              <a:gd name="connsiteX1" fmla="*/ 0 w 1092200"/>
              <a:gd name="connsiteY1" fmla="*/ 952500 h 952500"/>
              <a:gd name="connsiteX2" fmla="*/ 1092200 w 10922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952500">
                <a:moveTo>
                  <a:pt x="0" y="0"/>
                </a:moveTo>
                <a:lnTo>
                  <a:pt x="0" y="952500"/>
                </a:lnTo>
                <a:lnTo>
                  <a:pt x="1092200" y="952500"/>
                </a:lnTo>
              </a:path>
            </a:pathLst>
          </a:custGeom>
          <a:noFill/>
          <a:ln w="222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16200000">
            <a:off x="6923580" y="4434376"/>
            <a:ext cx="942297" cy="1060149"/>
          </a:xfrm>
          <a:custGeom>
            <a:avLst/>
            <a:gdLst>
              <a:gd name="connsiteX0" fmla="*/ 0 w 1092200"/>
              <a:gd name="connsiteY0" fmla="*/ 0 h 952500"/>
              <a:gd name="connsiteX1" fmla="*/ 0 w 1092200"/>
              <a:gd name="connsiteY1" fmla="*/ 952500 h 952500"/>
              <a:gd name="connsiteX2" fmla="*/ 1092200 w 10922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952500">
                <a:moveTo>
                  <a:pt x="0" y="0"/>
                </a:moveTo>
                <a:lnTo>
                  <a:pt x="0" y="952500"/>
                </a:lnTo>
                <a:lnTo>
                  <a:pt x="1092200" y="952500"/>
                </a:lnTo>
              </a:path>
            </a:pathLst>
          </a:custGeom>
          <a:noFill/>
          <a:ln w="222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912103" y="2545431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44603" y="2545431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3203" y="5427150"/>
            <a:ext cx="17488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سیگنال ارسالی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/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Transmitted Signal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80808" y="5435599"/>
            <a:ext cx="174884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سیگنال دریافتی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Received Signal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46363" y="2570487"/>
            <a:ext cx="1363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dirty="0">
                <a:latin typeface="Times CE" panose="02040603030405090304" pitchFamily="18" charset="0"/>
                <a:cs typeface="Q Khoramshahr" panose="00000400000000000000" pitchFamily="50" charset="-78"/>
              </a:rPr>
              <a:t>پیام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/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84699" y="4584700"/>
            <a:ext cx="3" cy="480103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90013" y="3964092"/>
            <a:ext cx="13639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dirty="0" err="1">
                <a:latin typeface="Times CE" panose="02040603030405090304" pitchFamily="18" charset="0"/>
                <a:cs typeface="Q Khoramshahr" panose="00000400000000000000" pitchFamily="50" charset="-78"/>
              </a:rPr>
              <a:t>نویز</a:t>
            </a:r>
            <a:endParaRPr lang="en-US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ctr"/>
            <a:r>
              <a:rPr lang="en-US" sz="1600" i="1" dirty="0">
                <a:latin typeface="Times CE" panose="02040603030405090304" pitchFamily="18" charset="0"/>
                <a:cs typeface="Times New Roman" panose="02020603050405020304" pitchFamily="18" charset="0"/>
              </a:rPr>
              <a:t>Noise</a:t>
            </a:r>
          </a:p>
        </p:txBody>
      </p:sp>
    </p:spTree>
    <p:extLst>
      <p:ext uri="{BB962C8B-B14F-4D97-AF65-F5344CB8AC3E}">
        <p14:creationId xmlns:p14="http://schemas.microsoft.com/office/powerpoint/2010/main" val="35191556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مدل ارتباطات رمزنگاری‌شده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628650" y="1346477"/>
            <a:ext cx="1210024" cy="747473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7305324" y="1340758"/>
            <a:ext cx="1210026" cy="747473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3" y="3498929"/>
            <a:ext cx="16636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>
                <a:latin typeface="Times CE" panose="02040603030405090304" pitchFamily="18" charset="0"/>
                <a:cs typeface="Q Khoramshahr" panose="00000400000000000000" pitchFamily="50" charset="-78"/>
              </a:rPr>
              <a:t>پیام رمز شده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Encrypted Message</a:t>
            </a:r>
          </a:p>
        </p:txBody>
      </p:sp>
      <p:sp>
        <p:nvSpPr>
          <p:cNvPr id="2" name="Pentagon 1"/>
          <p:cNvSpPr/>
          <p:nvPr/>
        </p:nvSpPr>
        <p:spPr>
          <a:xfrm rot="5400000">
            <a:off x="579898" y="4174327"/>
            <a:ext cx="1307528" cy="121002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>
            <a:bevelT w="31750" h="19685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Q Khoramshahr" panose="00000400000000000000" pitchFamily="50" charset="-78"/>
              </a:rPr>
              <a:t>فرستنده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Transmitter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2304745" y="5420403"/>
            <a:ext cx="4559909" cy="747473"/>
          </a:xfrm>
          <a:prstGeom prst="bevel">
            <a:avLst>
              <a:gd name="adj" fmla="val 41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کانال ارتباطی/ رسانه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Communication Channel / Medium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4" name="Pentagon 13"/>
          <p:cNvSpPr/>
          <p:nvPr/>
        </p:nvSpPr>
        <p:spPr>
          <a:xfrm rot="16200000">
            <a:off x="7258711" y="4174327"/>
            <a:ext cx="1307528" cy="1210024"/>
          </a:xfrm>
          <a:prstGeom prst="homePlate">
            <a:avLst/>
          </a:prstGeom>
          <a:solidFill>
            <a:srgbClr val="33CC33"/>
          </a:solidFill>
          <a:ln>
            <a:noFill/>
          </a:ln>
          <a:scene3d>
            <a:camera prst="orthographicFront"/>
            <a:lightRig rig="balanced" dir="t"/>
          </a:scene3d>
          <a:sp3d prstMaterial="matte">
            <a:bevelT w="31750" h="19685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Q Khoramshahr" panose="00000400000000000000" pitchFamily="50" charset="-78"/>
              </a:rPr>
              <a:t>گیرنده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Receiver</a:t>
            </a:r>
          </a:p>
        </p:txBody>
      </p:sp>
      <p:sp>
        <p:nvSpPr>
          <p:cNvPr id="16" name="Freeform 15"/>
          <p:cNvSpPr/>
          <p:nvPr/>
        </p:nvSpPr>
        <p:spPr>
          <a:xfrm>
            <a:off x="1219200" y="5416388"/>
            <a:ext cx="1092200" cy="374811"/>
          </a:xfrm>
          <a:custGeom>
            <a:avLst/>
            <a:gdLst>
              <a:gd name="connsiteX0" fmla="*/ 0 w 1092200"/>
              <a:gd name="connsiteY0" fmla="*/ 0 h 952500"/>
              <a:gd name="connsiteX1" fmla="*/ 0 w 1092200"/>
              <a:gd name="connsiteY1" fmla="*/ 952500 h 952500"/>
              <a:gd name="connsiteX2" fmla="*/ 1092200 w 10922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952500">
                <a:moveTo>
                  <a:pt x="0" y="0"/>
                </a:moveTo>
                <a:lnTo>
                  <a:pt x="0" y="952500"/>
                </a:lnTo>
                <a:lnTo>
                  <a:pt x="1092200" y="952500"/>
                </a:lnTo>
              </a:path>
            </a:pathLst>
          </a:custGeom>
          <a:noFill/>
          <a:ln w="222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16200000">
            <a:off x="7209331" y="5075725"/>
            <a:ext cx="370796" cy="1060149"/>
          </a:xfrm>
          <a:custGeom>
            <a:avLst/>
            <a:gdLst>
              <a:gd name="connsiteX0" fmla="*/ 0 w 1092200"/>
              <a:gd name="connsiteY0" fmla="*/ 0 h 952500"/>
              <a:gd name="connsiteX1" fmla="*/ 0 w 1092200"/>
              <a:gd name="connsiteY1" fmla="*/ 952500 h 952500"/>
              <a:gd name="connsiteX2" fmla="*/ 1092200 w 10922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952500">
                <a:moveTo>
                  <a:pt x="0" y="0"/>
                </a:moveTo>
                <a:lnTo>
                  <a:pt x="0" y="952500"/>
                </a:lnTo>
                <a:lnTo>
                  <a:pt x="1092200" y="952500"/>
                </a:lnTo>
              </a:path>
            </a:pathLst>
          </a:custGeom>
          <a:noFill/>
          <a:ln w="222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912103" y="3472531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44603" y="3472531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3203" y="5782750"/>
            <a:ext cx="1748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600" dirty="0">
                <a:latin typeface="Times CE" panose="02040603030405090304" pitchFamily="18" charset="0"/>
                <a:cs typeface="Q Khoramshahr" panose="00000400000000000000" pitchFamily="50" charset="-78"/>
              </a:rPr>
              <a:t>سیگنال ارسالی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/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Transmitted Signal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80808" y="5791199"/>
            <a:ext cx="1748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>
                <a:latin typeface="Times CE" panose="02040603030405090304" pitchFamily="18" charset="0"/>
                <a:cs typeface="Q Khoramshahr" panose="00000400000000000000" pitchFamily="50" charset="-78"/>
              </a:rPr>
              <a:t>سیگنال دریافتی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Received Signal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33945" y="3544892"/>
            <a:ext cx="16746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>
                <a:latin typeface="Times CE" panose="02040603030405090304" pitchFamily="18" charset="0"/>
                <a:cs typeface="Q Khoramshahr" panose="00000400000000000000" pitchFamily="50" charset="-78"/>
              </a:rPr>
              <a:t>پیام رمز شده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 rtl="1"/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Encrypted Message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523156" y="4940300"/>
            <a:ext cx="3" cy="480103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828470" y="4340712"/>
            <a:ext cx="1363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 err="1">
                <a:latin typeface="Times CE" panose="02040603030405090304" pitchFamily="18" charset="0"/>
                <a:cs typeface="Q Khoramshahr" panose="00000400000000000000" pitchFamily="50" charset="-78"/>
              </a:rPr>
              <a:t>نویز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ctr"/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Noise</a:t>
            </a: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626888" y="2731115"/>
            <a:ext cx="1210024" cy="747473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رمزگذاری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Encryption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7303562" y="2725396"/>
            <a:ext cx="1210026" cy="747473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رمزگشایی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Decryption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57303" y="2135189"/>
            <a:ext cx="1363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>
                <a:latin typeface="Times CE" panose="02040603030405090304" pitchFamily="18" charset="0"/>
                <a:cs typeface="Q Khoramshahr" panose="00000400000000000000" pitchFamily="50" charset="-78"/>
              </a:rPr>
              <a:t>پیام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7912103" y="2099719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244603" y="2099719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546363" y="2141415"/>
            <a:ext cx="1363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600" dirty="0">
                <a:latin typeface="Times CE" panose="02040603030405090304" pitchFamily="18" charset="0"/>
                <a:cs typeface="Q Khoramshahr" panose="00000400000000000000" pitchFamily="50" charset="-78"/>
              </a:rPr>
              <a:t>پیام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/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5572889" y="4936285"/>
            <a:ext cx="3" cy="480103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utoShape 3"/>
          <p:cNvSpPr>
            <a:spLocks noChangeArrowheads="1"/>
          </p:cNvSpPr>
          <p:nvPr/>
        </p:nvSpPr>
        <p:spPr bwMode="auto">
          <a:xfrm>
            <a:off x="5081865" y="4182041"/>
            <a:ext cx="982048" cy="747473"/>
          </a:xfrm>
          <a:prstGeom prst="bevel">
            <a:avLst>
              <a:gd name="adj" fmla="val 4142"/>
            </a:avLst>
          </a:prstGeom>
          <a:solidFill>
            <a:srgbClr val="7030A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chemeClr val="bg1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نفوذگر</a:t>
            </a:r>
            <a:endParaRPr lang="fa-IR" sz="2000" b="1" dirty="0">
              <a:solidFill>
                <a:schemeClr val="bg1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chemeClr val="bg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Intruder</a:t>
            </a:r>
            <a:endParaRPr lang="fa-IR" sz="1100" i="1" dirty="0">
              <a:solidFill>
                <a:schemeClr val="bg1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42028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1800" dirty="0"/>
              <a:t>مدل ارتباطات با فشرده‌سازی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628650" y="1346477"/>
            <a:ext cx="1210024" cy="747473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7305324" y="1340758"/>
            <a:ext cx="1210026" cy="747473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7302" y="3498929"/>
            <a:ext cx="20407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rtl="1"/>
            <a:r>
              <a:rPr lang="fa-IR" sz="1600" dirty="0">
                <a:solidFill>
                  <a:prstClr val="black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پیام </a:t>
            </a:r>
            <a:r>
              <a:rPr lang="fa-IR" sz="1600" dirty="0" err="1">
                <a:solidFill>
                  <a:prstClr val="black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فشرده‌شده</a:t>
            </a:r>
            <a:endParaRPr lang="en-US" sz="1600" dirty="0">
              <a:solidFill>
                <a:prstClr val="black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lvl="0"/>
            <a:r>
              <a:rPr lang="en-US" sz="1400" i="1" dirty="0">
                <a:solidFill>
                  <a:prstClr val="black"/>
                </a:solidFill>
                <a:latin typeface="Times CE" panose="02040603030405090304" pitchFamily="18" charset="0"/>
                <a:cs typeface="Times New Roman" panose="02020603050405020304" pitchFamily="18" charset="0"/>
              </a:rPr>
              <a:t>Compressed Message</a:t>
            </a:r>
          </a:p>
        </p:txBody>
      </p:sp>
      <p:sp>
        <p:nvSpPr>
          <p:cNvPr id="2" name="Pentagon 1"/>
          <p:cNvSpPr/>
          <p:nvPr/>
        </p:nvSpPr>
        <p:spPr>
          <a:xfrm rot="5400000">
            <a:off x="579898" y="4174327"/>
            <a:ext cx="1307528" cy="121002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matte">
            <a:bevelT w="31750" h="19685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Q Khoramshahr" panose="00000400000000000000" pitchFamily="50" charset="-78"/>
              </a:rPr>
              <a:t>فرستنده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Transmitter</a:t>
            </a: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2304745" y="5420403"/>
            <a:ext cx="4559909" cy="747473"/>
          </a:xfrm>
          <a:prstGeom prst="bevel">
            <a:avLst>
              <a:gd name="adj" fmla="val 4142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کانال ارتباطی/ رسانه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Communication Channel / Medium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4" name="Pentagon 13"/>
          <p:cNvSpPr/>
          <p:nvPr/>
        </p:nvSpPr>
        <p:spPr>
          <a:xfrm rot="16200000">
            <a:off x="7258711" y="4174327"/>
            <a:ext cx="1307528" cy="1210024"/>
          </a:xfrm>
          <a:prstGeom prst="homePlate">
            <a:avLst/>
          </a:prstGeom>
          <a:solidFill>
            <a:srgbClr val="33CC33"/>
          </a:solidFill>
          <a:ln>
            <a:noFill/>
          </a:ln>
          <a:scene3d>
            <a:camera prst="orthographicFront"/>
            <a:lightRig rig="balanced" dir="t"/>
          </a:scene3d>
          <a:sp3d prstMaterial="matte">
            <a:bevelT w="31750" h="196850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a-IR" b="1" dirty="0">
                <a:solidFill>
                  <a:schemeClr val="tx1"/>
                </a:solidFill>
                <a:cs typeface="Q Khoramshahr" panose="00000400000000000000" pitchFamily="50" charset="-78"/>
              </a:rPr>
              <a:t>گیرنده</a:t>
            </a:r>
          </a:p>
          <a:p>
            <a:pPr algn="ctr"/>
            <a:r>
              <a:rPr lang="en-US" sz="1600" i="1" dirty="0">
                <a:solidFill>
                  <a:schemeClr val="tx1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Receiver</a:t>
            </a:r>
          </a:p>
        </p:txBody>
      </p:sp>
      <p:sp>
        <p:nvSpPr>
          <p:cNvPr id="16" name="Freeform 15"/>
          <p:cNvSpPr/>
          <p:nvPr/>
        </p:nvSpPr>
        <p:spPr>
          <a:xfrm>
            <a:off x="1219200" y="5416388"/>
            <a:ext cx="1092200" cy="374811"/>
          </a:xfrm>
          <a:custGeom>
            <a:avLst/>
            <a:gdLst>
              <a:gd name="connsiteX0" fmla="*/ 0 w 1092200"/>
              <a:gd name="connsiteY0" fmla="*/ 0 h 952500"/>
              <a:gd name="connsiteX1" fmla="*/ 0 w 1092200"/>
              <a:gd name="connsiteY1" fmla="*/ 952500 h 952500"/>
              <a:gd name="connsiteX2" fmla="*/ 1092200 w 10922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952500">
                <a:moveTo>
                  <a:pt x="0" y="0"/>
                </a:moveTo>
                <a:lnTo>
                  <a:pt x="0" y="952500"/>
                </a:lnTo>
                <a:lnTo>
                  <a:pt x="1092200" y="952500"/>
                </a:lnTo>
              </a:path>
            </a:pathLst>
          </a:custGeom>
          <a:noFill/>
          <a:ln w="222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16200000">
            <a:off x="7209331" y="5075725"/>
            <a:ext cx="370796" cy="1060149"/>
          </a:xfrm>
          <a:custGeom>
            <a:avLst/>
            <a:gdLst>
              <a:gd name="connsiteX0" fmla="*/ 0 w 1092200"/>
              <a:gd name="connsiteY0" fmla="*/ 0 h 952500"/>
              <a:gd name="connsiteX1" fmla="*/ 0 w 1092200"/>
              <a:gd name="connsiteY1" fmla="*/ 952500 h 952500"/>
              <a:gd name="connsiteX2" fmla="*/ 1092200 w 1092200"/>
              <a:gd name="connsiteY2" fmla="*/ 95250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92200" h="952500">
                <a:moveTo>
                  <a:pt x="0" y="0"/>
                </a:moveTo>
                <a:lnTo>
                  <a:pt x="0" y="952500"/>
                </a:lnTo>
                <a:lnTo>
                  <a:pt x="1092200" y="952500"/>
                </a:lnTo>
              </a:path>
            </a:pathLst>
          </a:custGeom>
          <a:noFill/>
          <a:ln w="22225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912103" y="3472531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244603" y="3472531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3203" y="5782750"/>
            <a:ext cx="1748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600" dirty="0">
                <a:latin typeface="Times CE" panose="02040603030405090304" pitchFamily="18" charset="0"/>
                <a:cs typeface="Q Khoramshahr" panose="00000400000000000000" pitchFamily="50" charset="-78"/>
              </a:rPr>
              <a:t>سیگنال ارسالی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/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Transmitted Signal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80808" y="5791199"/>
            <a:ext cx="17488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>
                <a:latin typeface="Times CE" panose="02040603030405090304" pitchFamily="18" charset="0"/>
                <a:cs typeface="Q Khoramshahr" panose="00000400000000000000" pitchFamily="50" charset="-78"/>
              </a:rPr>
              <a:t>سیگنال دریافتی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Received Signal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63920" y="3544892"/>
            <a:ext cx="19446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600" dirty="0">
                <a:latin typeface="Times CE" panose="02040603030405090304" pitchFamily="18" charset="0"/>
                <a:cs typeface="Q Khoramshahr" panose="00000400000000000000" pitchFamily="50" charset="-78"/>
              </a:rPr>
              <a:t>پیام </a:t>
            </a:r>
            <a:r>
              <a:rPr lang="fa-IR" sz="1600" dirty="0" err="1">
                <a:latin typeface="Times CE" panose="02040603030405090304" pitchFamily="18" charset="0"/>
                <a:cs typeface="Q Khoramshahr" panose="00000400000000000000" pitchFamily="50" charset="-78"/>
              </a:rPr>
              <a:t>فشرده‌شده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 rtl="1"/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Compressed Message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4584699" y="4940300"/>
            <a:ext cx="3" cy="480103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890013" y="4340712"/>
            <a:ext cx="1363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1600" dirty="0" err="1">
                <a:latin typeface="Times CE" panose="02040603030405090304" pitchFamily="18" charset="0"/>
                <a:cs typeface="Q Khoramshahr" panose="00000400000000000000" pitchFamily="50" charset="-78"/>
              </a:rPr>
              <a:t>نویز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ctr"/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Noise</a:t>
            </a:r>
          </a:p>
        </p:txBody>
      </p:sp>
      <p:sp>
        <p:nvSpPr>
          <p:cNvPr id="27" name="AutoShape 3"/>
          <p:cNvSpPr>
            <a:spLocks noChangeArrowheads="1"/>
          </p:cNvSpPr>
          <p:nvPr/>
        </p:nvSpPr>
        <p:spPr bwMode="auto">
          <a:xfrm>
            <a:off x="626888" y="2731115"/>
            <a:ext cx="1210024" cy="747473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فشرده‌سازی</a:t>
            </a:r>
            <a:endParaRPr lang="fa-IR" sz="1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Compression</a:t>
            </a:r>
            <a:endParaRPr lang="fa-IR" sz="135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8" name="AutoShape 3"/>
          <p:cNvSpPr>
            <a:spLocks noChangeArrowheads="1"/>
          </p:cNvSpPr>
          <p:nvPr/>
        </p:nvSpPr>
        <p:spPr bwMode="auto">
          <a:xfrm>
            <a:off x="7303562" y="2725396"/>
            <a:ext cx="1210026" cy="747473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غیرفشرده‌سازی</a:t>
            </a:r>
            <a:endParaRPr lang="fa-IR" sz="14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Decompression</a:t>
            </a:r>
            <a:endParaRPr lang="fa-IR" sz="135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57303" y="2135189"/>
            <a:ext cx="1363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sz="1600" dirty="0">
                <a:latin typeface="Times CE" panose="02040603030405090304" pitchFamily="18" charset="0"/>
                <a:cs typeface="Q Khoramshahr" panose="00000400000000000000" pitchFamily="50" charset="-78"/>
              </a:rPr>
              <a:t>پیام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7912103" y="2099719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244603" y="2099719"/>
            <a:ext cx="0" cy="640344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546363" y="2141415"/>
            <a:ext cx="1363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a-IR" sz="1600" dirty="0">
                <a:latin typeface="Times CE" panose="02040603030405090304" pitchFamily="18" charset="0"/>
                <a:cs typeface="Q Khoramshahr" panose="00000400000000000000" pitchFamily="50" charset="-78"/>
              </a:rPr>
              <a:t>پیام</a:t>
            </a:r>
            <a:endParaRPr lang="en-US" sz="1600" dirty="0">
              <a:latin typeface="Times CE" panose="02040603030405090304" pitchFamily="18" charset="0"/>
              <a:cs typeface="Q Khoramshahr" panose="00000400000000000000" pitchFamily="50" charset="-78"/>
            </a:endParaRPr>
          </a:p>
          <a:p>
            <a:pPr algn="r"/>
            <a:r>
              <a:rPr lang="en-US" sz="1400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2972225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ارتباطات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4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1473676" y="2763520"/>
            <a:ext cx="2237789" cy="3271520"/>
          </a:xfrm>
        </p:spPr>
        <p:txBody>
          <a:bodyPr anchor="ctr">
            <a:normAutofit lnSpcReduction="10000"/>
          </a:bodyPr>
          <a:lstStyle/>
          <a:p>
            <a:r>
              <a:rPr lang="fa-IR" dirty="0">
                <a:latin typeface="Times New Roman" pitchFamily="18" charset="0"/>
              </a:rPr>
              <a:t>فضای ویرچوآل،</a:t>
            </a:r>
            <a:br>
              <a:rPr lang="fa-IR" dirty="0">
                <a:latin typeface="Times New Roman" pitchFamily="18" charset="0"/>
              </a:rPr>
            </a:br>
            <a:r>
              <a:rPr lang="fa-IR" dirty="0">
                <a:latin typeface="Times New Roman" pitchFamily="18" charset="0"/>
              </a:rPr>
              <a:t>فضای اکچوآل</a:t>
            </a:r>
            <a:br>
              <a:rPr lang="fa-IR" dirty="0">
                <a:latin typeface="Times New Roman" pitchFamily="18" charset="0"/>
              </a:rPr>
            </a:br>
            <a:r>
              <a:rPr lang="fa-IR" dirty="0">
                <a:latin typeface="Times New Roman" pitchFamily="18" charset="0"/>
              </a:rPr>
              <a:t>و</a:t>
            </a:r>
            <a:br>
              <a:rPr lang="fa-IR" dirty="0">
                <a:latin typeface="Times New Roman" pitchFamily="18" charset="0"/>
              </a:rPr>
            </a:br>
            <a:r>
              <a:rPr lang="fa-IR" dirty="0">
                <a:latin typeface="Times New Roman" pitchFamily="18" charset="0"/>
              </a:rPr>
              <a:t>ارتباطات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6796331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1800" dirty="0"/>
              <a:t>سیستم ارتباطی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انتقال پیام از مبدأ به مقصد</a:t>
            </a:r>
            <a:endParaRPr 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560369" y="2812040"/>
            <a:ext cx="1683327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900305" y="28120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8112" y="319018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9302" y="2873027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پیام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3243694" y="3273137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431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9873" y="1943101"/>
            <a:ext cx="7024254" cy="24730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ارتباطات اکچوآل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انتقال اطلاعات میان اشیا/افراد و گروه‌های اجتماعی در فضای اکچوآل</a:t>
            </a:r>
            <a:endParaRPr 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560369" y="2812040"/>
            <a:ext cx="1683327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900305" y="28120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8112" y="319018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9302" y="2873027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پیام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3243694" y="3273137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9873" y="1943101"/>
            <a:ext cx="136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Actual Space</a:t>
            </a:r>
          </a:p>
        </p:txBody>
      </p:sp>
    </p:spTree>
    <p:extLst>
      <p:ext uri="{BB962C8B-B14F-4D97-AF65-F5344CB8AC3E}">
        <p14:creationId xmlns:p14="http://schemas.microsoft.com/office/powerpoint/2010/main" val="1887893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9873" y="1943101"/>
            <a:ext cx="7024254" cy="247303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1800" dirty="0"/>
              <a:t>ارتباطات اکچوآل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sz="1600" dirty="0"/>
              <a:t>از طریق زبان طبیعی/قراردادی و رسانه‌های اجتماعی</a:t>
            </a:r>
            <a:endParaRPr lang="fa-IR" dirty="0"/>
          </a:p>
        </p:txBody>
      </p:sp>
      <p:sp>
        <p:nvSpPr>
          <p:cNvPr id="13" name="TextBox 12"/>
          <p:cNvSpPr txBox="1"/>
          <p:nvPr/>
        </p:nvSpPr>
        <p:spPr>
          <a:xfrm>
            <a:off x="1059873" y="1943101"/>
            <a:ext cx="136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Actual Space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100" y="2047538"/>
            <a:ext cx="3987800" cy="226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39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a-IR" dirty="0"/>
              <a:t>ارتباطات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1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fa-IR" dirty="0">
                <a:latin typeface="Times New Roman" pitchFamily="18" charset="0"/>
              </a:rPr>
              <a:t>مبانی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579604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9873" y="1943101"/>
            <a:ext cx="7024254" cy="2473035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ارتباطات ویرچوآل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انتقال اطلاعات میان اجزاء در فضای ویرچوآل</a:t>
            </a:r>
            <a:endParaRPr 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560369" y="2812040"/>
            <a:ext cx="1683327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900305" y="28120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8112" y="319018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9302" y="2873027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پیام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3243694" y="3273137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9873" y="1943101"/>
            <a:ext cx="136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Virtual Space</a:t>
            </a:r>
          </a:p>
        </p:txBody>
      </p:sp>
    </p:spTree>
    <p:extLst>
      <p:ext uri="{BB962C8B-B14F-4D97-AF65-F5344CB8AC3E}">
        <p14:creationId xmlns:p14="http://schemas.microsoft.com/office/powerpoint/2010/main" val="3760739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9873" y="1943101"/>
            <a:ext cx="7024254" cy="2473035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sz="2000" dirty="0"/>
              <a:t>ارتباطات ویرچوآل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از طریق شبکه‌های مخابراتی و کامپیوتری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9873" y="1943101"/>
            <a:ext cx="136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Virtual Space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166" y="2046942"/>
            <a:ext cx="4265668" cy="229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28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373652" y="1943100"/>
            <a:ext cx="2709427" cy="2473035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59873" y="1943101"/>
            <a:ext cx="2709427" cy="2473035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انتقال اطلاعات از فضای اکچوآل به فضای ویرچوآل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به منظور کسب اطلاعات از محیط توسط حس‌گرها</a:t>
            </a:r>
            <a:endParaRPr 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560369" y="2812040"/>
            <a:ext cx="1683327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900305" y="28120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8112" y="319018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9302" y="2873027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پیام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3243694" y="3273137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9873" y="1943101"/>
            <a:ext cx="136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Actual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8714" y="1941850"/>
            <a:ext cx="136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Virtual Space</a:t>
            </a:r>
          </a:p>
        </p:txBody>
      </p:sp>
    </p:spTree>
    <p:extLst>
      <p:ext uri="{BB962C8B-B14F-4D97-AF65-F5344CB8AC3E}">
        <p14:creationId xmlns:p14="http://schemas.microsoft.com/office/powerpoint/2010/main" val="12290730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10513" y="1278083"/>
            <a:ext cx="1440000" cy="5122717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3484" y="1278083"/>
            <a:ext cx="1440000" cy="5122717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نقش حس‌گرها در انتقال اطلاعات از فضای اکچوآل به فضای ویرچوآل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484" y="1288593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Virtual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10513" y="1265424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Actual Space</a:t>
            </a: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2945970" y="2196946"/>
            <a:ext cx="3252060" cy="619885"/>
          </a:xfrm>
          <a:prstGeom prst="bevel">
            <a:avLst>
              <a:gd name="adj" fmla="val 414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حس‌گرها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Sensors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6198030" y="2486385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H="1">
            <a:off x="1417322" y="2408655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H="1">
            <a:off x="7583632" y="2402558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1560365" y="2484519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423" y="2994579"/>
            <a:ext cx="631150" cy="320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75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373652" y="1943100"/>
            <a:ext cx="2709427" cy="2473035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59873" y="1943101"/>
            <a:ext cx="2709427" cy="2473035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1800" dirty="0"/>
              <a:t>انتقال اطلاعات از فضای ویرچوآل به فضای اکچوآل 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به منظور اثرگذاری بر روی محیط از طریق کنش‌گرها</a:t>
            </a:r>
            <a:endParaRPr lang="en-US" dirty="0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560369" y="2812040"/>
            <a:ext cx="1683327" cy="939078"/>
          </a:xfrm>
          <a:prstGeom prst="bevel">
            <a:avLst>
              <a:gd name="adj" fmla="val 4142"/>
            </a:avLst>
          </a:prstGeom>
          <a:solidFill>
            <a:schemeClr val="accent4">
              <a:lumMod val="75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مبدأ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Source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5900305" y="2812040"/>
            <a:ext cx="1683327" cy="939078"/>
          </a:xfrm>
          <a:prstGeom prst="bevel">
            <a:avLst>
              <a:gd name="adj" fmla="val 4142"/>
            </a:avLst>
          </a:prstGeom>
          <a:solidFill>
            <a:srgbClr val="33CC33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مقصد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Destination</a:t>
            </a:r>
            <a:endParaRPr lang="fa-IR" sz="12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28112" y="3190181"/>
            <a:ext cx="1363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message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69302" y="2873027"/>
            <a:ext cx="1605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a-IR" sz="2000" dirty="0">
                <a:cs typeface="Q Khoramshahr" panose="00000400000000000000" pitchFamily="50" charset="-78"/>
              </a:rPr>
              <a:t>پیام</a:t>
            </a:r>
            <a:endParaRPr lang="en-US" sz="2000" dirty="0">
              <a:cs typeface="Q Khoramshahr" panose="00000400000000000000" pitchFamily="50" charset="-78"/>
            </a:endParaRPr>
          </a:p>
        </p:txBody>
      </p:sp>
      <p:sp>
        <p:nvSpPr>
          <p:cNvPr id="12" name="Freeform 11"/>
          <p:cNvSpPr/>
          <p:nvPr/>
        </p:nvSpPr>
        <p:spPr>
          <a:xfrm flipH="1">
            <a:off x="3243694" y="3273137"/>
            <a:ext cx="2656609" cy="54162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9873" y="1943101"/>
            <a:ext cx="136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Virtual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8714" y="1941850"/>
            <a:ext cx="136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Actual Space</a:t>
            </a:r>
          </a:p>
        </p:txBody>
      </p:sp>
    </p:spTree>
    <p:extLst>
      <p:ext uri="{BB962C8B-B14F-4D97-AF65-F5344CB8AC3E}">
        <p14:creationId xmlns:p14="http://schemas.microsoft.com/office/powerpoint/2010/main" val="39251787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10513" y="1278083"/>
            <a:ext cx="1440000" cy="5122717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3484" y="1278083"/>
            <a:ext cx="1440000" cy="5122717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نقش کنش‌گرها در انتقال اطلاعات از فضای ویرچوآل به فضای اکچوآل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Actuators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3484" y="1288593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Virtual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10513" y="1265424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Actual Space</a:t>
            </a:r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2945970" y="2196946"/>
            <a:ext cx="3252060" cy="619885"/>
          </a:xfrm>
          <a:prstGeom prst="bevel">
            <a:avLst>
              <a:gd name="adj" fmla="val 414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کنش‌گرها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Actuators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6198030" y="2486385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H="1">
            <a:off x="1417322" y="2408655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H="1">
            <a:off x="7583632" y="2402558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1560365" y="2484519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25" y="3121573"/>
            <a:ext cx="696550" cy="296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4119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210513" y="1278083"/>
            <a:ext cx="1440000" cy="5122717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3484" y="1278083"/>
            <a:ext cx="1440000" cy="5122717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1800" dirty="0"/>
              <a:t>هوش مصنوعی در ارتباطات میان فضای اکچوآل و فضای ویرچوآل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in Actual Space-Virtual Space Communication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2945970" y="2228413"/>
            <a:ext cx="3252060" cy="619885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فهم زبان طبیعی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Natural Language Understanding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198030" y="2517852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3484" y="1288593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Virtual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10513" y="1265424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Actual Space</a:t>
            </a:r>
          </a:p>
        </p:txBody>
      </p:sp>
      <p:sp>
        <p:nvSpPr>
          <p:cNvPr id="16" name="Oval 15"/>
          <p:cNvSpPr/>
          <p:nvPr/>
        </p:nvSpPr>
        <p:spPr>
          <a:xfrm flipH="1">
            <a:off x="1417322" y="2440122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7583632" y="2434025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560365" y="2515986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2945970" y="2890595"/>
            <a:ext cx="3252060" cy="619885"/>
          </a:xfrm>
          <a:prstGeom prst="bevel">
            <a:avLst>
              <a:gd name="adj" fmla="val 4142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بازشناسی گفتار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Speech Recognition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198030" y="3180034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1417322" y="3102304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H="1">
            <a:off x="7583632" y="3096207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560365" y="3178168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2945970" y="3552777"/>
            <a:ext cx="3252060" cy="619885"/>
          </a:xfrm>
          <a:prstGeom prst="bevel">
            <a:avLst>
              <a:gd name="adj" fmla="val 414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تولید گفتار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Speech Synthesis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6198030" y="3842216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H="1">
            <a:off x="1417322" y="3764486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H="1">
            <a:off x="7583632" y="3758389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1560365" y="3840350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2945970" y="4214959"/>
            <a:ext cx="3252060" cy="619885"/>
          </a:xfrm>
          <a:prstGeom prst="bevel">
            <a:avLst>
              <a:gd name="adj" fmla="val 4142"/>
            </a:avLst>
          </a:prstGeom>
          <a:solidFill>
            <a:srgbClr val="1BD2E5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بینایی کامپیوتری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Computer Vision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6198030" y="4504398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1417322" y="4426668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7583632" y="4420571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560365" y="4502532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2945970" y="4877141"/>
            <a:ext cx="3252060" cy="619885"/>
          </a:xfrm>
          <a:prstGeom prst="bevel">
            <a:avLst>
              <a:gd name="adj" fmla="val 4142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رباتیک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Robotics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5" name="Freeform 34"/>
          <p:cNvSpPr/>
          <p:nvPr/>
        </p:nvSpPr>
        <p:spPr>
          <a:xfrm flipH="1">
            <a:off x="6198030" y="5166580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1417322" y="5088850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7583632" y="5082753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 flipH="1">
            <a:off x="1560365" y="5164714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558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CAA37D4-8738-464F-AE88-1355A1C81DE3}"/>
              </a:ext>
            </a:extLst>
          </p:cNvPr>
          <p:cNvSpPr/>
          <p:nvPr/>
        </p:nvSpPr>
        <p:spPr>
          <a:xfrm>
            <a:off x="2518449" y="1278083"/>
            <a:ext cx="4146057" cy="51205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0513" y="1278083"/>
            <a:ext cx="1440000" cy="5122717"/>
          </a:xfrm>
          <a:prstGeom prst="rect">
            <a:avLst/>
          </a:prstGeom>
          <a:solidFill>
            <a:srgbClr val="DBD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3484" y="1278083"/>
            <a:ext cx="1440000" cy="5122717"/>
          </a:xfrm>
          <a:prstGeom prst="rect">
            <a:avLst/>
          </a:prstGeom>
          <a:solidFill>
            <a:srgbClr val="DDCD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1800" dirty="0"/>
              <a:t>هوش مصنوعی در ارتباطات میان فضای اکچوآل و فضای ویرچوآل</a:t>
            </a:r>
            <a:endParaRPr lang="en-US" sz="18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rt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in Actual Space-Virtual Space Communication</a:t>
            </a:r>
          </a:p>
        </p:txBody>
      </p:sp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2945970" y="2228413"/>
            <a:ext cx="3252060" cy="619885"/>
          </a:xfrm>
          <a:prstGeom prst="bevel">
            <a:avLst>
              <a:gd name="adj" fmla="val 4142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فهم زبان طبیعی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Natural Language Understanding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198030" y="2517852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3484" y="1288593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Virtual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10513" y="1265424"/>
            <a:ext cx="14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Actual Space</a:t>
            </a:r>
          </a:p>
        </p:txBody>
      </p:sp>
      <p:sp>
        <p:nvSpPr>
          <p:cNvPr id="16" name="Oval 15"/>
          <p:cNvSpPr/>
          <p:nvPr/>
        </p:nvSpPr>
        <p:spPr>
          <a:xfrm flipH="1">
            <a:off x="1417322" y="2440122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flipH="1">
            <a:off x="7583632" y="2434025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1560365" y="2515986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utoShape 3"/>
          <p:cNvSpPr>
            <a:spLocks noChangeArrowheads="1"/>
          </p:cNvSpPr>
          <p:nvPr/>
        </p:nvSpPr>
        <p:spPr bwMode="auto">
          <a:xfrm>
            <a:off x="2945970" y="2890595"/>
            <a:ext cx="3252060" cy="619885"/>
          </a:xfrm>
          <a:prstGeom prst="bevel">
            <a:avLst>
              <a:gd name="adj" fmla="val 4142"/>
            </a:avLst>
          </a:prstGeom>
          <a:solidFill>
            <a:srgbClr val="FF99FF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بازشناسی گفتار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Speech Recognition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198030" y="3180034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1417322" y="3102304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H="1">
            <a:off x="7583632" y="3096207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1560365" y="3178168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utoShape 3"/>
          <p:cNvSpPr>
            <a:spLocks noChangeArrowheads="1"/>
          </p:cNvSpPr>
          <p:nvPr/>
        </p:nvSpPr>
        <p:spPr bwMode="auto">
          <a:xfrm>
            <a:off x="2945970" y="3552777"/>
            <a:ext cx="3252060" cy="619885"/>
          </a:xfrm>
          <a:prstGeom prst="bevel">
            <a:avLst>
              <a:gd name="adj" fmla="val 414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تولید گفتار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Speech Synthesis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6198030" y="3842216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 flipH="1">
            <a:off x="1417322" y="3764486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 flipH="1">
            <a:off x="7583632" y="3758389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 flipH="1">
            <a:off x="1560365" y="3840350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utoShape 3"/>
          <p:cNvSpPr>
            <a:spLocks noChangeArrowheads="1"/>
          </p:cNvSpPr>
          <p:nvPr/>
        </p:nvSpPr>
        <p:spPr bwMode="auto">
          <a:xfrm>
            <a:off x="2945970" y="4214959"/>
            <a:ext cx="3252060" cy="619885"/>
          </a:xfrm>
          <a:prstGeom prst="bevel">
            <a:avLst>
              <a:gd name="adj" fmla="val 4142"/>
            </a:avLst>
          </a:prstGeom>
          <a:solidFill>
            <a:srgbClr val="1BD2E5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بینایی کامپیوتری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Computer Vision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6198030" y="4504398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1417322" y="4426668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flipH="1">
            <a:off x="7583632" y="4420571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560365" y="4502532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2945970" y="4877141"/>
            <a:ext cx="3252060" cy="619885"/>
          </a:xfrm>
          <a:prstGeom prst="bevel">
            <a:avLst>
              <a:gd name="adj" fmla="val 4142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رباتیک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000000"/>
                </a:solidFill>
                <a:latin typeface="Times CE" panose="02040603030405090304" pitchFamily="18" charset="0"/>
                <a:cs typeface="Q Khoramshahr" panose="00000400000000000000" pitchFamily="50" charset="-78"/>
              </a:rPr>
              <a:t>Robotics</a:t>
            </a:r>
            <a:endParaRPr lang="fa-IR" sz="1100" i="1" dirty="0">
              <a:solidFill>
                <a:srgbClr val="000000"/>
              </a:solidFill>
              <a:latin typeface="Times CE" panose="02040603030405090304" pitchFamily="18" charset="0"/>
              <a:cs typeface="Q Khoramshahr" panose="00000400000000000000" pitchFamily="50" charset="-78"/>
            </a:endParaRPr>
          </a:p>
        </p:txBody>
      </p:sp>
      <p:sp>
        <p:nvSpPr>
          <p:cNvPr id="35" name="Freeform 34"/>
          <p:cNvSpPr/>
          <p:nvPr/>
        </p:nvSpPr>
        <p:spPr>
          <a:xfrm flipH="1">
            <a:off x="6198030" y="5166580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flipH="1">
            <a:off x="1417322" y="5088850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 flipH="1">
            <a:off x="7583632" y="5082753"/>
            <a:ext cx="147756" cy="1477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/>
          <p:cNvSpPr/>
          <p:nvPr/>
        </p:nvSpPr>
        <p:spPr>
          <a:xfrm flipH="1">
            <a:off x="1560365" y="5164714"/>
            <a:ext cx="1385602" cy="76588"/>
          </a:xfrm>
          <a:custGeom>
            <a:avLst/>
            <a:gdLst>
              <a:gd name="connsiteX0" fmla="*/ 2235200 w 2235200"/>
              <a:gd name="connsiteY0" fmla="*/ 914400 h 914400"/>
              <a:gd name="connsiteX1" fmla="*/ 1123950 w 2235200"/>
              <a:gd name="connsiteY1" fmla="*/ 0 h 914400"/>
              <a:gd name="connsiteX2" fmla="*/ 0 w 2235200"/>
              <a:gd name="connsiteY2" fmla="*/ 914400 h 914400"/>
              <a:gd name="connsiteX3" fmla="*/ 0 w 2235200"/>
              <a:gd name="connsiteY3" fmla="*/ 914400 h 914400"/>
              <a:gd name="connsiteX0" fmla="*/ 2235200 w 2235200"/>
              <a:gd name="connsiteY0" fmla="*/ 0 h 0"/>
              <a:gd name="connsiteX1" fmla="*/ 0 w 2235200"/>
              <a:gd name="connsiteY1" fmla="*/ 0 h 0"/>
              <a:gd name="connsiteX2" fmla="*/ 0 w 2235200"/>
              <a:gd name="connsiteY2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35200">
                <a:moveTo>
                  <a:pt x="223520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5875" cap="sq">
            <a:solidFill>
              <a:schemeClr val="tx1"/>
            </a:solidFill>
            <a:miter lim="800000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73F546-BC6A-4B0E-83FC-5041BA6DB45D}"/>
              </a:ext>
            </a:extLst>
          </p:cNvPr>
          <p:cNvSpPr txBox="1"/>
          <p:nvPr/>
        </p:nvSpPr>
        <p:spPr>
          <a:xfrm>
            <a:off x="2984924" y="1265424"/>
            <a:ext cx="321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CE" panose="02040603030405090304" pitchFamily="18" charset="0"/>
                <a:cs typeface="Times New Roman" panose="02020603050405020304" pitchFamily="18" charset="0"/>
              </a:rPr>
              <a:t>Artificial Intelligence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B1FA83D-7771-4A80-9859-56A1948069B8}"/>
              </a:ext>
            </a:extLst>
          </p:cNvPr>
          <p:cNvSpPr txBox="1"/>
          <p:nvPr/>
        </p:nvSpPr>
        <p:spPr>
          <a:xfrm>
            <a:off x="3406834" y="5865833"/>
            <a:ext cx="2330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>
                <a:cs typeface="Z Mitra" panose="00000400000000000000" pitchFamily="2" charset="-78"/>
              </a:rPr>
              <a:t>هوش مصنوعی</a:t>
            </a:r>
            <a:endParaRPr lang="en-US" b="1" dirty="0">
              <a:cs typeface="Z Mitra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07538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>
            <a:noAutofit/>
          </a:bodyPr>
          <a:lstStyle/>
          <a:p>
            <a:pPr rtl="1"/>
            <a:r>
              <a:rPr lang="fa-IR" sz="1300" dirty="0"/>
              <a:t>ارتباطات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a-IR" dirty="0"/>
              <a:t>5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rtl="1"/>
            <a:r>
              <a:rPr lang="fa-IR" dirty="0"/>
              <a:t>منابع</a:t>
            </a:r>
            <a:br>
              <a:rPr lang="fa-IR" dirty="0"/>
            </a:br>
            <a:r>
              <a:rPr lang="fa-IR" dirty="0"/>
              <a:t>و</a:t>
            </a:r>
            <a:br>
              <a:rPr lang="fa-IR" dirty="0"/>
            </a:br>
            <a:r>
              <a:rPr lang="fa-IR" dirty="0"/>
              <a:t>مراجع</a:t>
            </a:r>
          </a:p>
        </p:txBody>
      </p:sp>
    </p:spTree>
    <p:extLst>
      <p:ext uri="{BB962C8B-B14F-4D97-AF65-F5344CB8AC3E}">
        <p14:creationId xmlns:p14="http://schemas.microsoft.com/office/powerpoint/2010/main" val="19723364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5AA794-B994-4CC2-9947-09B03AD4F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377682"/>
            <a:ext cx="3657600" cy="471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15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مبتنی بر ارکان سیستم‌های سایبرنتیکی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C43B567-1524-40EA-8AE2-2F928E97A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CE8585E1-A8A4-4A2F-9BE4-9703C7C50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F62D4D5A-0ED1-44B3-93A7-28DCE2144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286BF11F-153D-4BC0-8AE3-9DECB161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E4371C24-63E4-43E0-89F0-4E7B654A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63C8933B-F915-42DE-B060-3210A3BA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1B600E6F-0B83-4AFC-81FE-0EA5914C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85AB40C2-17C8-4C89-8AD4-054A1DE51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4473833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756C2-60AB-4628-8E99-C7CF91D9E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544" y="1317632"/>
            <a:ext cx="3280913" cy="496824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702783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E814B-AB65-4FD6-863A-57D205737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550986"/>
            <a:ext cx="47625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383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5C6D79-1314-434D-B85C-46CAAFDB20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53" y="1377682"/>
            <a:ext cx="2981294" cy="49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991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837C56-71E6-43E9-91AB-ED88C3D39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377682"/>
            <a:ext cx="31623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411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7BFB7E-E05B-446E-8BD2-1C77D5A71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1317632"/>
            <a:ext cx="38608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487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1696A8-B036-473E-9B6B-39E06EAB4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539" y="1317632"/>
            <a:ext cx="3226922" cy="495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1811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30B1D-5BBD-4BC3-8A39-AA253AD93E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380" y="1457005"/>
            <a:ext cx="3825240" cy="47342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210381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272F8-29B9-4BA3-A30F-AF1B8A24A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175" y="1377682"/>
            <a:ext cx="32956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632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A0AAE-682E-4168-958E-DE72B8BE6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320" y="1377682"/>
            <a:ext cx="376936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229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4ACB5E-BD74-4B2F-9ABF-43DB36AB9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1377682"/>
            <a:ext cx="3007360" cy="45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21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fa-IR" dirty="0"/>
              <a:t>مؤلفه‌های زیرساختی فضای سایبر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B965CE-BA9A-42B8-99D8-801E5C934F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7E2EAEC-2205-4003-B9C0-78F94EC804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a-IR" dirty="0"/>
              <a:t>مبتنی بر ارکان سیستم‌های سایبرنتیکی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A93F5A03-9B62-47F4-BB33-664FA1854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062167"/>
            <a:ext cx="6657564" cy="399615"/>
          </a:xfrm>
          <a:prstGeom prst="bevel">
            <a:avLst>
              <a:gd name="adj" fmla="val 11943"/>
            </a:avLst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مؤلفه‌های</a:t>
            </a: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زیرساختی فضای سایبر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6C43B567-1524-40EA-8AE2-2F928E97A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محاسبات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Computation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6" name="AutoShape 3">
            <a:extLst>
              <a:ext uri="{FF2B5EF4-FFF2-40B4-BE49-F238E27FC236}">
                <a16:creationId xmlns:a16="http://schemas.microsoft.com/office/drawing/2014/main" id="{CE8585E1-A8A4-4A2F-9BE4-9703C7C50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9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ارتباطات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Communication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8" name="AutoShape 3">
            <a:extLst>
              <a:ext uri="{FF2B5EF4-FFF2-40B4-BE49-F238E27FC236}">
                <a16:creationId xmlns:a16="http://schemas.microsoft.com/office/drawing/2014/main" id="{F62D4D5A-0ED1-44B3-93A7-28DCE2144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کنترل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Control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286BF11F-153D-4BC0-8AE3-9DECB161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91" y="2461782"/>
            <a:ext cx="1664391" cy="717176"/>
          </a:xfrm>
          <a:prstGeom prst="bevel">
            <a:avLst>
              <a:gd name="adj" fmla="val 5959"/>
            </a:avLst>
          </a:prstGeom>
          <a:solidFill>
            <a:srgbClr val="92D050"/>
          </a:solidFill>
          <a:ln>
            <a:noFill/>
          </a:ln>
          <a:effectLst/>
        </p:spPr>
        <p:txBody>
          <a:bodyPr vert="horz" wrap="square" lIns="36576" tIns="72000" rIns="36576" bIns="36576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Q Khoramshahr" panose="00000400000000000000" pitchFamily="50" charset="-78"/>
              </a:rPr>
              <a:t>اطلاعات</a:t>
            </a: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a-IR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Q Khoramshahr" panose="00000400000000000000" pitchFamily="50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CE" panose="02040603030405090304" pitchFamily="18" charset="0"/>
                <a:ea typeface="+mn-ea"/>
                <a:cs typeface="Q Khoramshahr" panose="00000400000000000000" pitchFamily="50" charset="-78"/>
              </a:rPr>
              <a:t>Information</a:t>
            </a:r>
            <a:endParaRPr kumimoji="0" lang="fa-IR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CE" panose="02040603030405090304" pitchFamily="18" charset="0"/>
              <a:ea typeface="+mn-ea"/>
              <a:cs typeface="Q Khoramshahr" panose="00000400000000000000" pitchFamily="50" charset="-78"/>
            </a:endParaRPr>
          </a:p>
        </p:txBody>
      </p:sp>
      <p:sp>
        <p:nvSpPr>
          <p:cNvPr id="20" name="AutoShape 3">
            <a:extLst>
              <a:ext uri="{FF2B5EF4-FFF2-40B4-BE49-F238E27FC236}">
                <a16:creationId xmlns:a16="http://schemas.microsoft.com/office/drawing/2014/main" id="{E4371C24-63E4-43E0-89F0-4E7B654A5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21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پردازش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1" name="AutoShape 3">
            <a:extLst>
              <a:ext uri="{FF2B5EF4-FFF2-40B4-BE49-F238E27FC236}">
                <a16:creationId xmlns:a16="http://schemas.microsoft.com/office/drawing/2014/main" id="{63C8933B-F915-42DE-B060-3210A3BAD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760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0" name="AutoShape 3">
            <a:extLst>
              <a:ext uri="{FF2B5EF4-FFF2-40B4-BE49-F238E27FC236}">
                <a16:creationId xmlns:a16="http://schemas.microsoft.com/office/drawing/2014/main" id="{1B600E6F-0B83-4AFC-81FE-0EA5914C6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تغذیه‌ اطلاعات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85AB40C2-17C8-4C89-8AD4-054A1DE51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8" y="3192222"/>
            <a:ext cx="1664391" cy="399615"/>
          </a:xfrm>
          <a:prstGeom prst="bevel">
            <a:avLst>
              <a:gd name="adj" fmla="val 1194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6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محتوا</a:t>
            </a:r>
            <a:endParaRPr lang="fa-IR" sz="1100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21AE4B-BF00-4612-BFD1-3132AAD5F44F}"/>
              </a:ext>
            </a:extLst>
          </p:cNvPr>
          <p:cNvSpPr/>
          <p:nvPr/>
        </p:nvSpPr>
        <p:spPr>
          <a:xfrm>
            <a:off x="1243218" y="2461782"/>
            <a:ext cx="1664388" cy="113005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F6DA04-F363-49E6-8AD4-2180C07FC35E}"/>
              </a:ext>
            </a:extLst>
          </p:cNvPr>
          <p:cNvSpPr/>
          <p:nvPr/>
        </p:nvSpPr>
        <p:spPr>
          <a:xfrm>
            <a:off x="4571998" y="2461782"/>
            <a:ext cx="3328782" cy="1130055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6400813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60068-7FDB-448D-A792-820DF5DC5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109" y="1317632"/>
            <a:ext cx="3281782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461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683B69-6D4A-4D38-9835-0B5D3C273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292" y="1317632"/>
            <a:ext cx="3193415" cy="48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888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6C9F89-3E81-4F71-AA73-BABE23A02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087" y="1449712"/>
            <a:ext cx="31718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2174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077AC2-5061-4456-9492-30DC4A52B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1377682"/>
            <a:ext cx="38481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5444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A17783-47D7-4618-84D9-9891E6166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1377682"/>
            <a:ext cx="35623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684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59346-0984-49DF-8E20-F3B890C9C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7" y="1342122"/>
            <a:ext cx="30575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278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A6BE95-05CB-4B8D-B577-AFA52EBEC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7" y="1372602"/>
            <a:ext cx="34004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892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98345-FD14-4AFE-B6CF-C1D514429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657" y="1377682"/>
            <a:ext cx="3194685" cy="481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685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C009DE-D827-49CF-A861-F5F7CD246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37" y="1377682"/>
            <a:ext cx="36671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0058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F1B9F3-8D07-4CF6-9534-9A0B9C65D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377682"/>
            <a:ext cx="31242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86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fa-IR" sz="1800" dirty="0"/>
              <a:t>ارتباطات</a:t>
            </a:r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auto">
          <a:xfrm>
            <a:off x="1692000" y="1689416"/>
            <a:ext cx="5760000" cy="990166"/>
          </a:xfrm>
          <a:prstGeom prst="bevel">
            <a:avLst>
              <a:gd name="adj" fmla="val 5104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44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(۳) ارتباطات</a:t>
            </a:r>
            <a:endParaRPr lang="fa-IR" sz="4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692000" y="2679582"/>
            <a:ext cx="2880000" cy="539868"/>
          </a:xfrm>
          <a:prstGeom prst="bevel">
            <a:avLst>
              <a:gd name="adj" fmla="val 891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حسگرها</a:t>
            </a: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 و </a:t>
            </a:r>
            <a:r>
              <a:rPr lang="fa-IR" sz="2000" b="1" dirty="0" err="1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تراگذرها</a:t>
            </a:r>
            <a:endParaRPr lang="fa-IR" sz="2000" b="1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4" name="AutoShape 3"/>
          <p:cNvSpPr>
            <a:spLocks noChangeArrowheads="1"/>
          </p:cNvSpPr>
          <p:nvPr/>
        </p:nvSpPr>
        <p:spPr bwMode="auto">
          <a:xfrm>
            <a:off x="4572000" y="2679582"/>
            <a:ext cx="2880000" cy="539868"/>
          </a:xfrm>
          <a:prstGeom prst="bevel">
            <a:avLst>
              <a:gd name="adj" fmla="val 8909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مخابرات و شبکه</a:t>
            </a: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692000" y="3219450"/>
            <a:ext cx="288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defTabSz="896938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 </a:t>
            </a:r>
            <a:b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بین محیط و سیستم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82B0C2A2-90EC-4C0A-98C2-268AB408D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000" y="4195314"/>
            <a:ext cx="2880000" cy="1420482"/>
          </a:xfrm>
          <a:prstGeom prst="bevel">
            <a:avLst>
              <a:gd name="adj" fmla="val 354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حسگر:</a:t>
            </a:r>
            <a:b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از محیط پیرامونی به درون سیستم</a:t>
            </a:r>
            <a:endParaRPr lang="fa-IR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تراگذر:</a:t>
            </a: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از درون سیستم به محیط پیرامونی</a:t>
            </a:r>
            <a:endParaRPr lang="fa-IR" dirty="0">
              <a:solidFill>
                <a:srgbClr val="000000"/>
              </a:solidFill>
              <a:latin typeface="Calibri" panose="020F0502020204030204" pitchFamily="34" charset="0"/>
              <a:cs typeface="Q Khoramshahr" panose="00000400000000000000" pitchFamily="50" charset="-78"/>
            </a:endParaRPr>
          </a:p>
        </p:txBody>
      </p:sp>
      <p:sp>
        <p:nvSpPr>
          <p:cNvPr id="12" name="AutoShape 3">
            <a:extLst>
              <a:ext uri="{FF2B5EF4-FFF2-40B4-BE49-F238E27FC236}">
                <a16:creationId xmlns:a16="http://schemas.microsoft.com/office/drawing/2014/main" id="{1A23F855-52AA-4A78-94C4-A51A2F6F7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3219450"/>
            <a:ext cx="2880000" cy="975864"/>
          </a:xfrm>
          <a:prstGeom prst="bevel">
            <a:avLst>
              <a:gd name="adj" fmla="val 4866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defTabSz="896938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انتقال اطلاعات </a:t>
            </a:r>
            <a:b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</a:br>
            <a:r>
              <a:rPr lang="fa-IR" b="1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درون سیستم</a:t>
            </a: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48E3895A-F708-445C-B47E-D44E4A174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195314"/>
            <a:ext cx="2880000" cy="1420482"/>
          </a:xfrm>
          <a:prstGeom prst="bevel">
            <a:avLst>
              <a:gd name="adj" fmla="val 354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شبکه‌های کامپیوتری</a:t>
            </a:r>
          </a:p>
          <a:p>
            <a:pPr lvl="0"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1400" dirty="0">
                <a:solidFill>
                  <a:srgbClr val="000000"/>
                </a:solidFill>
                <a:latin typeface="Calibri" panose="020F0502020204030204" pitchFamily="34" charset="0"/>
                <a:cs typeface="Q Khoramshahr" panose="00000400000000000000" pitchFamily="50" charset="-78"/>
              </a:rPr>
              <a:t>سیستم مخابراتی</a:t>
            </a:r>
          </a:p>
        </p:txBody>
      </p:sp>
    </p:spTree>
    <p:extLst>
      <p:ext uri="{BB962C8B-B14F-4D97-AF65-F5344CB8AC3E}">
        <p14:creationId xmlns:p14="http://schemas.microsoft.com/office/powerpoint/2010/main" val="13379859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750BB1-7094-49A8-8783-E9081D0A2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377682"/>
            <a:ext cx="29718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3207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6755D-9D28-4DF3-AE4F-9033BCC7C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237" y="1377682"/>
            <a:ext cx="305752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3924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EAEBF-7DC4-4D32-9DF9-B8DD35510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44" y="1377682"/>
            <a:ext cx="3262312" cy="48983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258699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6AED4E-04EF-4C0E-9415-9352F7B72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612" y="1377682"/>
            <a:ext cx="31527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360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89297-A62B-41EF-8F2B-01BD4FF93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470" y="1338715"/>
            <a:ext cx="3401060" cy="485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839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38815E-B8F7-4379-AA86-41F965871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1377682"/>
            <a:ext cx="36004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871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F48FB6-92E1-48E3-91E7-4FF76E4AF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275" y="1317631"/>
            <a:ext cx="3219450" cy="48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0619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62C8C4-7E15-4FB3-A7C1-EDA2C90E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89" y="1377682"/>
            <a:ext cx="3928822" cy="485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485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05CB15-F79C-42E3-8740-69FA26A6D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12" y="1428490"/>
            <a:ext cx="30765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814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6050-B1CE-4EDC-9EC2-83855908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/>
              <a:t>کتاب مرجع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42077-5246-46DA-8962-73828BD8E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64DFAE-F6F5-44D1-B11C-EFAE4AF347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70898-40F0-4FF8-B182-DC583C303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109" y="1317632"/>
            <a:ext cx="3817782" cy="495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24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5886</TotalTime>
  <Words>1998</Words>
  <Application>Microsoft Office PowerPoint</Application>
  <PresentationFormat>On-screen Show (4:3)</PresentationFormat>
  <Paragraphs>700</Paragraphs>
  <Slides>106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7" baseType="lpstr">
      <vt:lpstr>Arial</vt:lpstr>
      <vt:lpstr>Calibri</vt:lpstr>
      <vt:lpstr>Calibri Light</vt:lpstr>
      <vt:lpstr>Consolas</vt:lpstr>
      <vt:lpstr>F_yaghot</vt:lpstr>
      <vt:lpstr>Helvetica World</vt:lpstr>
      <vt:lpstr>Qadi Linotype</vt:lpstr>
      <vt:lpstr>Times CE</vt:lpstr>
      <vt:lpstr>Times New Roman</vt:lpstr>
      <vt:lpstr>XB Niloofar</vt:lpstr>
      <vt:lpstr>Office Theme</vt:lpstr>
      <vt:lpstr>ارتباطات</vt:lpstr>
      <vt:lpstr>ارتباطات (1)</vt:lpstr>
      <vt:lpstr>ارکان سیستم سایبرنتیکی</vt:lpstr>
      <vt:lpstr>ارکان سیستم سایبرنتیکی</vt:lpstr>
      <vt:lpstr>ارکان سیستم سایبرنتیکی</vt:lpstr>
      <vt:lpstr>PowerPoint Presentation</vt:lpstr>
      <vt:lpstr>مؤلفه‌های زیرساختی فضای سایبر</vt:lpstr>
      <vt:lpstr>مؤلفه‌های زیرساختی فضای سایبر</vt:lpstr>
      <vt:lpstr>ارتباطات</vt:lpstr>
      <vt:lpstr>اتیمولوژی «کامونیکیشن»</vt:lpstr>
      <vt:lpstr>PowerPoint Presentation</vt:lpstr>
      <vt:lpstr>سیستم سایبرنتیکی</vt:lpstr>
      <vt:lpstr>سیستم سایبرنتیکی</vt:lpstr>
      <vt:lpstr>ارتباطات میان انسان/ماشین</vt:lpstr>
      <vt:lpstr>نظریه‌ی ارتباطات</vt:lpstr>
      <vt:lpstr>PowerPoint Presentation</vt:lpstr>
      <vt:lpstr>نظریه‌ی ارتباطات</vt:lpstr>
      <vt:lpstr>سیستم ارتباطی</vt:lpstr>
      <vt:lpstr>PowerPoint Presentation</vt:lpstr>
      <vt:lpstr>مدل ارتباطات ارسطویی</vt:lpstr>
      <vt:lpstr>مدل ارتباطات‌ «لاس‌ول»</vt:lpstr>
      <vt:lpstr>مدل‌ «برلو»</vt:lpstr>
      <vt:lpstr>مدل ارتباطات «شانون» و «ویور»</vt:lpstr>
      <vt:lpstr>الگوهای ارتباطات</vt:lpstr>
      <vt:lpstr>انواع ارتباطات</vt:lpstr>
      <vt:lpstr>PowerPoint Presentation</vt:lpstr>
      <vt:lpstr>PowerPoint Presentation</vt:lpstr>
      <vt:lpstr>PowerPoint Presentation</vt:lpstr>
      <vt:lpstr>ابزارهای اقناع مخاطب در ارتباطات</vt:lpstr>
      <vt:lpstr>ابزارهای اقناع مخاطب در ارتباطات</vt:lpstr>
      <vt:lpstr>PowerPoint Presentation</vt:lpstr>
      <vt:lpstr>چاره‌ی «ارتباطات»</vt:lpstr>
      <vt:lpstr>دکترین «ارتباطات»</vt:lpstr>
      <vt:lpstr>ارتباطات (2)</vt:lpstr>
      <vt:lpstr>نظریه‌ی ارتباطات</vt:lpstr>
      <vt:lpstr>نظریه‌ی ارتباطات</vt:lpstr>
      <vt:lpstr>PowerPoint Presentation</vt:lpstr>
      <vt:lpstr>مدل ارتباطات «شانون» و «ویور»</vt:lpstr>
      <vt:lpstr>شبکه</vt:lpstr>
      <vt:lpstr>شبکه</vt:lpstr>
      <vt:lpstr>شبکه‌ی کامپیوتری</vt:lpstr>
      <vt:lpstr>انواع شبکه‌های کامپیوتری بر اساس بعد مسافت</vt:lpstr>
      <vt:lpstr>پهنای باند</vt:lpstr>
      <vt:lpstr>PowerPoint Presentation</vt:lpstr>
      <vt:lpstr>PowerPoint Presentation</vt:lpstr>
      <vt:lpstr>تحلیل شبکه‌ها بر مبنای لایه‌ها</vt:lpstr>
      <vt:lpstr>تحلیل شبکه‌ها بر مبنای لایه‌ها: مثال</vt:lpstr>
      <vt:lpstr>پروتکل</vt:lpstr>
      <vt:lpstr>PowerPoint Presentation</vt:lpstr>
      <vt:lpstr>PowerPoint Presentation</vt:lpstr>
      <vt:lpstr>PowerPoint Presentation</vt:lpstr>
      <vt:lpstr>PowerPoint Presentation</vt:lpstr>
      <vt:lpstr>مدل ارتباطات «شانون» و «ویور»</vt:lpstr>
      <vt:lpstr>مدل ارتباطات رمزنگاری‌شده</vt:lpstr>
      <vt:lpstr>مدل ارتباطات با فشرده‌سازی</vt:lpstr>
      <vt:lpstr>PowerPoint Presentation</vt:lpstr>
      <vt:lpstr>سیستم ارتباطی</vt:lpstr>
      <vt:lpstr>ارتباطات اکچوآل</vt:lpstr>
      <vt:lpstr>ارتباطات اکچوآل</vt:lpstr>
      <vt:lpstr>ارتباطات ویرچوآل</vt:lpstr>
      <vt:lpstr>ارتباطات ویرچوآل</vt:lpstr>
      <vt:lpstr>انتقال اطلاعات از فضای اکچوآل به فضای ویرچوآل</vt:lpstr>
      <vt:lpstr>نقش حس‌گرها در انتقال اطلاعات از فضای اکچوآل به فضای ویرچوآل</vt:lpstr>
      <vt:lpstr>انتقال اطلاعات از فضای ویرچوآل به فضای اکچوآل </vt:lpstr>
      <vt:lpstr>نقش کنش‌گرها در انتقال اطلاعات از فضای ویرچوآل به فضای اکچوآل</vt:lpstr>
      <vt:lpstr>هوش مصنوعی در ارتباطات میان فضای اکچوآل و فضای ویرچوآل</vt:lpstr>
      <vt:lpstr>هوش مصنوعی در ارتباطات میان فضای اکچوآل و فضای ویرچوآل</vt:lpstr>
      <vt:lpstr>PowerPoint Presentation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  <vt:lpstr>کتاب مرجع</vt:lpstr>
    </vt:vector>
  </TitlesOfParts>
  <Company>University of Tehran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Kazim Fouladi</dc:creator>
  <cp:lastModifiedBy>K Fouladi</cp:lastModifiedBy>
  <cp:revision>368</cp:revision>
  <cp:lastPrinted>2021-12-21T09:25:48Z</cp:lastPrinted>
  <dcterms:created xsi:type="dcterms:W3CDTF">2013-12-25T07:22:03Z</dcterms:created>
  <dcterms:modified xsi:type="dcterms:W3CDTF">2024-01-05T15:12:45Z</dcterms:modified>
</cp:coreProperties>
</file>