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3"/>
  </p:notesMasterIdLst>
  <p:sldIdLst>
    <p:sldId id="408" r:id="rId2"/>
    <p:sldId id="433" r:id="rId3"/>
    <p:sldId id="703" r:id="rId4"/>
    <p:sldId id="784" r:id="rId5"/>
    <p:sldId id="785" r:id="rId6"/>
    <p:sldId id="409" r:id="rId7"/>
    <p:sldId id="704" r:id="rId8"/>
    <p:sldId id="786" r:id="rId9"/>
    <p:sldId id="330" r:id="rId10"/>
    <p:sldId id="382" r:id="rId11"/>
    <p:sldId id="435" r:id="rId12"/>
    <p:sldId id="700" r:id="rId13"/>
    <p:sldId id="711" r:id="rId14"/>
    <p:sldId id="712" r:id="rId15"/>
    <p:sldId id="392" r:id="rId16"/>
    <p:sldId id="384" r:id="rId17"/>
    <p:sldId id="394" r:id="rId18"/>
    <p:sldId id="390" r:id="rId19"/>
    <p:sldId id="349" r:id="rId20"/>
    <p:sldId id="397" r:id="rId21"/>
    <p:sldId id="781" r:id="rId22"/>
    <p:sldId id="420" r:id="rId23"/>
    <p:sldId id="421" r:id="rId24"/>
    <p:sldId id="334" r:id="rId25"/>
    <p:sldId id="714" r:id="rId26"/>
    <p:sldId id="783" r:id="rId27"/>
    <p:sldId id="423" r:id="rId28"/>
    <p:sldId id="424" r:id="rId29"/>
    <p:sldId id="425" r:id="rId30"/>
    <p:sldId id="782" r:id="rId31"/>
    <p:sldId id="426" r:id="rId32"/>
    <p:sldId id="427" r:id="rId33"/>
    <p:sldId id="428" r:id="rId34"/>
    <p:sldId id="430" r:id="rId35"/>
    <p:sldId id="431" r:id="rId36"/>
    <p:sldId id="429" r:id="rId37"/>
    <p:sldId id="432" r:id="rId38"/>
    <p:sldId id="434" r:id="rId39"/>
    <p:sldId id="410" r:id="rId40"/>
    <p:sldId id="407" r:id="rId41"/>
    <p:sldId id="414" r:id="rId42"/>
    <p:sldId id="413" r:id="rId43"/>
    <p:sldId id="412" r:id="rId44"/>
    <p:sldId id="417" r:id="rId45"/>
    <p:sldId id="415" r:id="rId46"/>
    <p:sldId id="418" r:id="rId47"/>
    <p:sldId id="419" r:id="rId48"/>
    <p:sldId id="401" r:id="rId49"/>
    <p:sldId id="402" r:id="rId50"/>
    <p:sldId id="403" r:id="rId51"/>
    <p:sldId id="404" r:id="rId52"/>
    <p:sldId id="391" r:id="rId53"/>
    <p:sldId id="396" r:id="rId54"/>
    <p:sldId id="395" r:id="rId55"/>
    <p:sldId id="393" r:id="rId56"/>
    <p:sldId id="372" r:id="rId57"/>
    <p:sldId id="335" r:id="rId58"/>
    <p:sldId id="389" r:id="rId59"/>
    <p:sldId id="385" r:id="rId60"/>
    <p:sldId id="386" r:id="rId61"/>
    <p:sldId id="387" r:id="rId62"/>
    <p:sldId id="388" r:id="rId63"/>
    <p:sldId id="718" r:id="rId64"/>
    <p:sldId id="725" r:id="rId65"/>
    <p:sldId id="724" r:id="rId66"/>
    <p:sldId id="780" r:id="rId67"/>
    <p:sldId id="719" r:id="rId68"/>
    <p:sldId id="744" r:id="rId69"/>
    <p:sldId id="723" r:id="rId70"/>
    <p:sldId id="789" r:id="rId71"/>
    <p:sldId id="791" r:id="rId72"/>
    <p:sldId id="792" r:id="rId73"/>
    <p:sldId id="793" r:id="rId74"/>
    <p:sldId id="806" r:id="rId75"/>
    <p:sldId id="726" r:id="rId76"/>
    <p:sldId id="787" r:id="rId77"/>
    <p:sldId id="788" r:id="rId78"/>
    <p:sldId id="790" r:id="rId79"/>
    <p:sldId id="801" r:id="rId80"/>
    <p:sldId id="796" r:id="rId81"/>
    <p:sldId id="797" r:id="rId82"/>
    <p:sldId id="798" r:id="rId83"/>
    <p:sldId id="805" r:id="rId84"/>
    <p:sldId id="794" r:id="rId85"/>
    <p:sldId id="795" r:id="rId86"/>
    <p:sldId id="802" r:id="rId87"/>
    <p:sldId id="803" r:id="rId88"/>
    <p:sldId id="804" r:id="rId89"/>
    <p:sldId id="807" r:id="rId90"/>
    <p:sldId id="808" r:id="rId91"/>
    <p:sldId id="799" r:id="rId92"/>
    <p:sldId id="800" r:id="rId93"/>
    <p:sldId id="811" r:id="rId94"/>
    <p:sldId id="411" r:id="rId95"/>
    <p:sldId id="809" r:id="rId96"/>
    <p:sldId id="810" r:id="rId97"/>
    <p:sldId id="399" r:id="rId98"/>
    <p:sldId id="715" r:id="rId99"/>
    <p:sldId id="820" r:id="rId100"/>
    <p:sldId id="813" r:id="rId101"/>
    <p:sldId id="814" r:id="rId102"/>
    <p:sldId id="815" r:id="rId103"/>
    <p:sldId id="816" r:id="rId104"/>
    <p:sldId id="819" r:id="rId105"/>
    <p:sldId id="817" r:id="rId106"/>
    <p:sldId id="818" r:id="rId107"/>
    <p:sldId id="821" r:id="rId108"/>
    <p:sldId id="822" r:id="rId109"/>
    <p:sldId id="823" r:id="rId110"/>
    <p:sldId id="824" r:id="rId111"/>
    <p:sldId id="812" r:id="rId112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8A3"/>
    <a:srgbClr val="F828DA"/>
    <a:srgbClr val="99CCFF"/>
    <a:srgbClr val="00FFCC"/>
    <a:srgbClr val="FF99FF"/>
    <a:srgbClr val="379D13"/>
    <a:srgbClr val="0000FF"/>
    <a:srgbClr val="DDCDDF"/>
    <a:srgbClr val="2C0227"/>
    <a:srgbClr val="7C6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7" autoAdjust="0"/>
    <p:restoredTop sz="85616" autoAdjust="0"/>
  </p:normalViewPr>
  <p:slideViewPr>
    <p:cSldViewPr snapToGrid="0">
      <p:cViewPr varScale="1">
        <p:scale>
          <a:sx n="94" d="100"/>
          <a:sy n="94" d="100"/>
        </p:scale>
        <p:origin x="17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672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088" y="0"/>
            <a:ext cx="3076672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AD839-4018-4C73-8C06-3BC4AFD322EB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39" y="4926086"/>
            <a:ext cx="5678824" cy="40292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68"/>
            <a:ext cx="3076672" cy="512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088" y="9721868"/>
            <a:ext cx="3076672" cy="512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653D9-8F39-4761-9F8C-D527CE3E3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7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653D9-8F39-4761-9F8C-D527CE3E3A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51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fa-IR" b="1" dirty="0">
                <a:ea typeface="ＭＳ Ｐゴシック" pitchFamily="34" charset="-128"/>
              </a:rPr>
              <a:t>Social learning theory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fa-IR" dirty="0">
                <a:ea typeface="ＭＳ Ｐゴシック" pitchFamily="34" charset="-128"/>
              </a:rPr>
              <a:t>People learn the techniques and attitudes of crime from close relationships with criminal peers.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fa-IR" b="1" dirty="0">
                <a:ea typeface="ＭＳ Ｐゴシック" pitchFamily="34" charset="-128"/>
              </a:rPr>
              <a:t>Social control theory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fa-IR" dirty="0">
                <a:ea typeface="ＭＳ Ｐゴシック" pitchFamily="34" charset="-128"/>
              </a:rPr>
              <a:t>Everyone has the potential to become a criminal, but most people are controlled by their bonds to society. Crime occurs when the forces that bind people to society are weakened or broken.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fa-IR" b="1" dirty="0">
                <a:ea typeface="ＭＳ Ｐゴシック" pitchFamily="34" charset="-128"/>
              </a:rPr>
              <a:t>Social reaction (labeling) theory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fa-IR" dirty="0">
                <a:ea typeface="ＭＳ Ｐゴシック" pitchFamily="34" charset="-128"/>
              </a:rPr>
              <a:t>People become criminals when significant members of society label them as such and they accept those labels as a personal identity.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653D9-8F39-4761-9F8C-D527CE3E3AA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19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fa-IR" b="1" dirty="0">
                <a:ea typeface="ＭＳ Ｐゴシック" pitchFamily="34" charset="-128"/>
              </a:rPr>
              <a:t>Attachment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r>
              <a:rPr lang="en-US" altLang="fa-IR" dirty="0">
                <a:ea typeface="ＭＳ Ｐゴシック" pitchFamily="34" charset="-128"/>
              </a:rPr>
              <a:t>Sensitivity to and interest in others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fa-IR" b="1" dirty="0">
                <a:ea typeface="ＭＳ Ｐゴシック" pitchFamily="34" charset="-128"/>
              </a:rPr>
              <a:t>Commitment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r>
              <a:rPr lang="en-US" altLang="fa-IR" dirty="0">
                <a:ea typeface="ＭＳ Ｐゴシック" pitchFamily="34" charset="-128"/>
              </a:rPr>
              <a:t>Time, energy, and effort spent in conventional activities 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fa-IR" b="1" dirty="0">
                <a:ea typeface="ＭＳ Ｐゴシック" pitchFamily="34" charset="-128"/>
              </a:rPr>
              <a:t>Belief</a:t>
            </a:r>
            <a:r>
              <a:rPr lang="en-US" altLang="fa-IR" dirty="0">
                <a:ea typeface="ＭＳ Ｐゴシック" pitchFamily="34" charset="-128"/>
              </a:rPr>
              <a:t> 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r>
              <a:rPr lang="en-US" altLang="fa-IR" dirty="0">
                <a:ea typeface="ＭＳ Ｐゴシック" pitchFamily="34" charset="-128"/>
              </a:rPr>
              <a:t>Morals, values, belief in the law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n-US" altLang="fa-IR" b="1" dirty="0">
                <a:ea typeface="ＭＳ Ｐゴシック" pitchFamily="34" charset="-128"/>
              </a:rPr>
              <a:t>Involvement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</a:pPr>
            <a:r>
              <a:rPr lang="en-US" altLang="fa-IR" dirty="0">
                <a:ea typeface="ＭＳ Ｐゴシック" pitchFamily="34" charset="-128"/>
              </a:rPr>
              <a:t>Participation in convention activities </a:t>
            </a:r>
          </a:p>
          <a:p>
            <a:pPr marL="0" lvl="0" indent="0" eaLnBrk="1" hangingPunct="1">
              <a:buFont typeface="Arial" panose="020B0604020202020204" pitchFamily="34" charset="0"/>
              <a:buNone/>
            </a:pPr>
            <a:endParaRPr lang="en-US" altLang="fa-IR" dirty="0">
              <a:ea typeface="ＭＳ Ｐゴシック" pitchFamily="34" charset="-128"/>
            </a:endParaRPr>
          </a:p>
          <a:p>
            <a:pPr marL="0" lvl="0" indent="0" eaLnBrk="1" hangingPunct="1">
              <a:buFont typeface="Arial" panose="020B0604020202020204" pitchFamily="34" charset="0"/>
              <a:buNone/>
            </a:pPr>
            <a:r>
              <a:rPr lang="en-US" altLang="fa-IR" dirty="0">
                <a:ea typeface="ＭＳ Ｐゴシック" pitchFamily="34" charset="-128"/>
              </a:rPr>
              <a:t>Conformant</a:t>
            </a:r>
            <a:r>
              <a:rPr lang="en-US" altLang="fa-IR" baseline="0" dirty="0">
                <a:ea typeface="ＭＳ Ｐゴシック" pitchFamily="34" charset="-128"/>
              </a:rPr>
              <a:t> behave. = </a:t>
            </a:r>
            <a:r>
              <a:rPr lang="fa-IR" altLang="fa-IR" baseline="0" dirty="0">
                <a:ea typeface="ＭＳ Ｐゴシック" pitchFamily="34" charset="-128"/>
              </a:rPr>
              <a:t>رفتار سازگار</a:t>
            </a:r>
          </a:p>
          <a:p>
            <a:pPr marL="0" lvl="0" indent="0" eaLnBrk="1" hangingPunct="1">
              <a:buFont typeface="Arial" panose="020B0604020202020204" pitchFamily="34" charset="0"/>
              <a:buNone/>
            </a:pPr>
            <a:r>
              <a:rPr lang="en-US" altLang="fa-IR" baseline="0" dirty="0">
                <a:ea typeface="ＭＳ Ｐゴシック" pitchFamily="34" charset="-128"/>
              </a:rPr>
              <a:t>Criminal behave. = </a:t>
            </a:r>
            <a:r>
              <a:rPr lang="fa-IR" altLang="fa-IR" baseline="0" dirty="0">
                <a:ea typeface="ＭＳ Ｐゴシック" pitchFamily="34" charset="-128"/>
              </a:rPr>
              <a:t>رفتار مجرمانه</a:t>
            </a:r>
            <a:endParaRPr lang="en-US" altLang="fa-IR" baseline="0" dirty="0">
              <a:ea typeface="ＭＳ Ｐゴシック" pitchFamily="34" charset="-128"/>
            </a:endParaRPr>
          </a:p>
          <a:p>
            <a:pPr marL="0" lvl="0" indent="0" eaLnBrk="1" hangingPunct="1">
              <a:buFont typeface="Arial" panose="020B0604020202020204" pitchFamily="34" charset="0"/>
              <a:buNone/>
            </a:pPr>
            <a:endParaRPr lang="en-US" altLang="fa-IR" dirty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653D9-8F39-4761-9F8C-D527CE3E3AA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27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133" y="3108878"/>
            <a:ext cx="7772400" cy="990601"/>
          </a:xfrm>
        </p:spPr>
        <p:txBody>
          <a:bodyPr anchor="b"/>
          <a:lstStyle>
            <a:lvl1pPr algn="ctr" rtl="1">
              <a:defRPr sz="6000" b="1" baseline="0">
                <a:solidFill>
                  <a:srgbClr val="C00000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مبحث در اینجا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85333" y="4279373"/>
            <a:ext cx="6858000" cy="601706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English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828800" y="6231469"/>
            <a:ext cx="56388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u="none" strike="noStrike" kern="1200" baseline="0" dirty="0">
                <a:solidFill>
                  <a:srgbClr val="0000FF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http://courses.fouladi.ir/cyber</a:t>
            </a:r>
            <a:endParaRPr lang="en-US" sz="1600" dirty="0">
              <a:solidFill>
                <a:srgbClr val="0000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41" y="676656"/>
            <a:ext cx="697181" cy="695792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3390900" y="2480205"/>
            <a:ext cx="2362200" cy="448778"/>
          </a:xfrm>
        </p:spPr>
        <p:txBody>
          <a:bodyPr>
            <a:noAutofit/>
          </a:bodyPr>
          <a:lstStyle>
            <a:lvl1pPr marL="0" indent="0" algn="ctr" rtl="1">
              <a:buNone/>
              <a:defRPr sz="3000" b="1" baseline="0">
                <a:effectLst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درس 1</a:t>
            </a:r>
            <a:endParaRPr lang="en-US" dirty="0"/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97" y="199700"/>
            <a:ext cx="1227270" cy="28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0B759F-69FE-4348-8609-B43E5577F86E}"/>
              </a:ext>
            </a:extLst>
          </p:cNvPr>
          <p:cNvSpPr txBox="1"/>
          <p:nvPr userDrawn="1"/>
        </p:nvSpPr>
        <p:spPr>
          <a:xfrm>
            <a:off x="3487552" y="1578593"/>
            <a:ext cx="2075760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3200" baseline="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  <a:endParaRPr lang="en-US" sz="3200" dirty="0">
              <a:solidFill>
                <a:schemeClr val="bg1"/>
              </a:solidFill>
              <a:cs typeface="Majid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D4AF6-696A-4A47-B4C2-5982C9262185}"/>
              </a:ext>
            </a:extLst>
          </p:cNvPr>
          <p:cNvSpPr txBox="1"/>
          <p:nvPr userDrawn="1"/>
        </p:nvSpPr>
        <p:spPr>
          <a:xfrm>
            <a:off x="2489200" y="5207003"/>
            <a:ext cx="425026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cs typeface="Q Khoramshahr" panose="00000400000000000000" pitchFamily="50" charset="-78"/>
              </a:rPr>
              <a:t>کاظم فولادی قلعه</a:t>
            </a:r>
          </a:p>
          <a:p>
            <a:pPr algn="ctr" rtl="1"/>
            <a:r>
              <a:rPr lang="fa-IR" dirty="0">
                <a:cs typeface="Q Khoramshahr" panose="00000400000000000000" pitchFamily="50" charset="-78"/>
              </a:rPr>
              <a:t>دانشکده</a:t>
            </a:r>
            <a:r>
              <a:rPr lang="fa-IR" baseline="0" dirty="0">
                <a:cs typeface="Q Khoramshahr" panose="00000400000000000000" pitchFamily="50" charset="-78"/>
              </a:rPr>
              <a:t> مهندسی، دانشکدگان فارابی</a:t>
            </a:r>
          </a:p>
          <a:p>
            <a:pPr algn="ctr" rtl="1"/>
            <a:r>
              <a:rPr lang="fa-IR" baseline="0" dirty="0">
                <a:cs typeface="Q Khoramshahr" panose="00000400000000000000" pitchFamily="50" charset="-78"/>
              </a:rPr>
              <a:t>دانشگاه تهران</a:t>
            </a:r>
            <a:endParaRPr lang="en-US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46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7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57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27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16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5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480" y="4857760"/>
            <a:ext cx="2328850" cy="215921"/>
          </a:xfrm>
          <a:prstGeom prst="rect">
            <a:avLst/>
          </a:prstGeom>
        </p:spPr>
        <p:txBody>
          <a:bodyPr/>
          <a:lstStyle/>
          <a:p>
            <a:fld id="{BF085C29-CEF2-48E3-9F3A-C4FCA20804E4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7432-AD9A-4BA7-9ECD-0AB42A12C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7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367" y="459318"/>
            <a:ext cx="8189266" cy="335493"/>
          </a:xfr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</p:spPr>
        <p:txBody>
          <a:bodyPr>
            <a:normAutofit/>
          </a:bodyPr>
          <a:lstStyle>
            <a:lvl1pPr algn="ctr" rtl="1">
              <a:defRPr sz="2000" b="1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متن عنوان در اینجا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367" y="1377682"/>
            <a:ext cx="8189266" cy="5056985"/>
          </a:xfrm>
        </p:spPr>
        <p:txBody>
          <a:bodyPr/>
          <a:lstStyle>
            <a:lvl1pPr algn="r" rtl="1">
              <a:defRPr>
                <a:cs typeface="Q Khoramshahr" panose="00000400000000000000" pitchFamily="50" charset="-78"/>
              </a:defRPr>
            </a:lvl1pPr>
            <a:lvl2pPr algn="r" rtl="1">
              <a:defRPr>
                <a:cs typeface="Q Khoramshahr" panose="00000400000000000000" pitchFamily="50" charset="-78"/>
              </a:defRPr>
            </a:lvl2pPr>
            <a:lvl3pPr algn="r" rtl="1">
              <a:defRPr>
                <a:cs typeface="Q Khoramshahr" panose="00000400000000000000" pitchFamily="50" charset="-78"/>
              </a:defRPr>
            </a:lvl3pPr>
            <a:lvl4pPr algn="r" rtl="1">
              <a:defRPr>
                <a:cs typeface="Q Khoramshahr" panose="00000400000000000000" pitchFamily="50" charset="-78"/>
              </a:defRPr>
            </a:lvl4pPr>
            <a:lvl5pPr algn="r" rtl="1">
              <a:defRPr>
                <a:cs typeface="Q Khoramshahr" panose="00000400000000000000" pitchFamily="50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0"/>
            <a:ext cx="3086100" cy="1936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7367" y="1112572"/>
            <a:ext cx="8189266" cy="205060"/>
          </a:xfrm>
        </p:spPr>
        <p:txBody>
          <a:bodyPr lIns="0">
            <a:noAutofit/>
          </a:bodyPr>
          <a:lstStyle>
            <a:lvl1pPr marL="0" indent="0">
              <a:buNone/>
              <a:defRPr sz="1600" b="0" i="0" u="sng" cap="small" baseline="0">
                <a:solidFill>
                  <a:srgbClr val="0000FF"/>
                </a:solidFill>
                <a:latin typeface="Times New Roman" panose="02020603050405020304" pitchFamily="18" charset="0"/>
                <a:ea typeface="Adobe Gothic Std B" panose="020B0800000000000000" pitchFamily="34" charset="-128"/>
              </a:defRPr>
            </a:lvl1pPr>
          </a:lstStyle>
          <a:p>
            <a:pPr lvl="0"/>
            <a:r>
              <a:rPr lang="en-US" dirty="0"/>
              <a:t>English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7367" y="849314"/>
            <a:ext cx="8189266" cy="265110"/>
          </a:xfrm>
        </p:spPr>
        <p:txBody>
          <a:bodyPr tIns="18000">
            <a:noAutofit/>
          </a:bodyPr>
          <a:lstStyle>
            <a:lvl1pPr marL="0" indent="0" algn="ctr" rtl="1">
              <a:buNone/>
              <a:defRPr sz="1600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زیرعنوان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77367" y="823388"/>
            <a:ext cx="81892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4607" y="185914"/>
            <a:ext cx="604249" cy="221018"/>
          </a:xfrm>
          <a:prstGeom prst="rect">
            <a:avLst/>
          </a:prstGeom>
          <a:gradFill>
            <a:gsLst>
              <a:gs pos="99115">
                <a:srgbClr val="92D050"/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" y="6315016"/>
            <a:ext cx="472004" cy="48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1CE9039-1EBD-4BE6-93C0-E84F8D12DE9F}"/>
              </a:ext>
            </a:extLst>
          </p:cNvPr>
          <p:cNvSpPr/>
          <p:nvPr userDrawn="1"/>
        </p:nvSpPr>
        <p:spPr>
          <a:xfrm>
            <a:off x="8007409" y="186267"/>
            <a:ext cx="948209" cy="22913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tIns="72000" rIns="36000" rtlCol="0" anchor="ctr"/>
          <a:lstStyle/>
          <a:p>
            <a:pPr algn="r"/>
            <a:r>
              <a:rPr lang="fa-IR" sz="1200" dirty="0">
                <a:latin typeface="Qadi Linotype" panose="02000000000000000000" pitchFamily="2" charset="-78"/>
                <a:cs typeface="Q Almas" pitchFamily="50" charset="-78"/>
              </a:rPr>
              <a:t> فضای</a:t>
            </a:r>
            <a:r>
              <a:rPr lang="fa-IR" sz="1200" baseline="0" dirty="0">
                <a:latin typeface="Qadi Linotype" panose="02000000000000000000" pitchFamily="2" charset="-78"/>
                <a:cs typeface="Q Almas" pitchFamily="50" charset="-78"/>
              </a:rPr>
              <a:t> سایبر</a:t>
            </a:r>
            <a:endParaRPr lang="en-US" sz="1200" dirty="0">
              <a:latin typeface="Qadi Linotype" panose="02000000000000000000" pitchFamily="2" charset="-78"/>
              <a:cs typeface="Q Almas" pitchFamily="50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A5EBDD-4F9C-48AC-B531-F7CC1A1111C2}"/>
              </a:ext>
            </a:extLst>
          </p:cNvPr>
          <p:cNvSpPr txBox="1"/>
          <p:nvPr userDrawn="1"/>
        </p:nvSpPr>
        <p:spPr>
          <a:xfrm rot="16200000">
            <a:off x="-1210139" y="4887532"/>
            <a:ext cx="2709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Prepared by Kazim Fouladi   |   Fall 2023  |  </a:t>
            </a:r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4</a:t>
            </a:r>
            <a:r>
              <a:rPr lang="en-US" sz="800" baseline="300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th</a:t>
            </a:r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 Edition</a:t>
            </a:r>
            <a:endParaRPr lang="en-US" sz="800" dirty="0">
              <a:solidFill>
                <a:srgbClr val="04A1E3"/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876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13895" y="0"/>
            <a:ext cx="2557350" cy="6858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88027" y="175921"/>
            <a:ext cx="2409086" cy="3077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1473676" y="904875"/>
            <a:ext cx="2237789" cy="32024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 baseline="0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sz="1200" dirty="0">
                <a:cs typeface="Q Khoramshahr" panose="00000400000000000000" pitchFamily="50" charset="-78"/>
              </a:rPr>
              <a:t>عنوان مجموعه در اینجا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473676" y="1828801"/>
            <a:ext cx="2237789" cy="816746"/>
          </a:xfrm>
        </p:spPr>
        <p:txBody>
          <a:bodyPr>
            <a:normAutofit/>
          </a:bodyPr>
          <a:lstStyle>
            <a:lvl1pPr marL="0" indent="0" algn="ctr">
              <a:buNone/>
              <a:defRPr sz="6600" b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Z Mitra" panose="00000400000000000000" pitchFamily="2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73676" y="3453414"/>
            <a:ext cx="2237789" cy="2432480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20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3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94196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4818"/>
            <a:ext cx="7886700" cy="4946400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749872" y="6560514"/>
            <a:ext cx="5644256" cy="1660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14869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600028"/>
            <a:ext cx="8284047" cy="334562"/>
          </a:xfrm>
          <a:prstGeom prst="rect">
            <a:avLst/>
          </a:prstGeom>
        </p:spPr>
      </p:pic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7283826" y="168676"/>
            <a:ext cx="1693862" cy="197591"/>
          </a:xfr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5000"/>
                  <a:lumOff val="95000"/>
                </a:schemeClr>
              </a:gs>
            </a:gsLst>
            <a:lin ang="0" scaled="0"/>
          </a:gradFill>
        </p:spPr>
        <p:txBody>
          <a:bodyPr tIns="36000" bIns="0">
            <a:noAutofit/>
          </a:bodyPr>
          <a:lstStyle>
            <a:lvl1pPr marL="0" indent="0" algn="r" rtl="1">
              <a:lnSpc>
                <a:spcPct val="75000"/>
              </a:lnSpc>
              <a:buNone/>
              <a:defRPr sz="1200" baseline="0">
                <a:effectLst>
                  <a:glow rad="127000">
                    <a:schemeClr val="bg1"/>
                  </a:glow>
                </a:effectLst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عنوان مبحث</a:t>
            </a:r>
            <a:endParaRPr lang="en-US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66312" y="157162"/>
            <a:ext cx="604249" cy="221018"/>
          </a:xfrm>
          <a:prstGeom prst="rect">
            <a:avLst/>
          </a:prstGeom>
          <a:gradFill>
            <a:gsLst>
              <a:gs pos="99115">
                <a:schemeClr val="accent4">
                  <a:lumMod val="60000"/>
                  <a:lumOff val="40000"/>
                </a:schemeClr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05844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22277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8250"/>
            <a:ext cx="7886700" cy="5012968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423988" y="6498867"/>
            <a:ext cx="6326981" cy="1861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742950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2083" y="292720"/>
            <a:ext cx="8284047" cy="334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528109"/>
            <a:ext cx="8284047" cy="33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059832" y="116632"/>
            <a:ext cx="3024336" cy="6021288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98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prstClr val="white"/>
              </a:solidFill>
              <a:cs typeface="Yagut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96208" y="260648"/>
            <a:ext cx="2751584" cy="293117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  <a:cs typeface="Yagut" pitchFamily="2" charset="-78"/>
              </a:defRPr>
            </a:lvl1pPr>
          </a:lstStyle>
          <a:p>
            <a:pPr algn="ctr"/>
            <a:r>
              <a:rPr lang="fa-IR" dirty="0">
                <a:solidFill>
                  <a:prstClr val="white"/>
                </a:solidFill>
              </a:rPr>
              <a:t>عنوان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11860" y="908720"/>
            <a:ext cx="2520280" cy="936104"/>
          </a:xfrm>
        </p:spPr>
        <p:txBody>
          <a:bodyPr/>
          <a:lstStyle>
            <a:lvl1pPr algn="ctr">
              <a:defRPr>
                <a:cs typeface="Yagut" pitchFamily="2" charset="-78"/>
              </a:defRPr>
            </a:lvl1pPr>
          </a:lstStyle>
          <a:p>
            <a:r>
              <a:rPr lang="en-US" dirty="0"/>
              <a:t>1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06688" y="2060849"/>
            <a:ext cx="2530624" cy="3888432"/>
          </a:xfrm>
        </p:spPr>
        <p:txBody>
          <a:bodyPr>
            <a:normAutofit/>
          </a:bodyPr>
          <a:lstStyle>
            <a:lvl1pPr algn="ctr">
              <a:buNone/>
              <a:defRPr sz="5400" b="1">
                <a:latin typeface="XB Niloofar" pitchFamily="2" charset="-78"/>
                <a:cs typeface="Q Khoramshahr" panose="00000400000000000000" pitchFamily="50" charset="-78"/>
              </a:defRPr>
            </a:lvl1pPr>
            <a:lvl2pPr>
              <a:defRPr>
                <a:latin typeface="XB Niloofar" pitchFamily="2" charset="-78"/>
                <a:cs typeface="XB Niloofar" pitchFamily="2" charset="-78"/>
              </a:defRPr>
            </a:lvl2pPr>
            <a:lvl3pPr>
              <a:defRPr>
                <a:latin typeface="XB Niloofar" pitchFamily="2" charset="-78"/>
                <a:cs typeface="XB Niloofar" pitchFamily="2" charset="-78"/>
              </a:defRPr>
            </a:lvl3pPr>
            <a:lvl4pPr>
              <a:defRPr>
                <a:latin typeface="XB Niloofar" pitchFamily="2" charset="-78"/>
                <a:cs typeface="XB Niloofar" pitchFamily="2" charset="-78"/>
              </a:defRPr>
            </a:lvl4pPr>
            <a:lvl5pPr marL="0" indent="0">
              <a:defRPr>
                <a:latin typeface="XB Niloofar" pitchFamily="2" charset="-78"/>
                <a:cs typeface="XB Niloofar" pitchFamily="2" charset="-78"/>
              </a:defRPr>
            </a:lvl5pPr>
          </a:lstStyle>
          <a:p>
            <a:pPr lvl="0"/>
            <a:r>
              <a:rPr lang="fa-IR" dirty="0"/>
              <a:t>محور</a:t>
            </a:r>
          </a:p>
        </p:txBody>
      </p:sp>
    </p:spTree>
    <p:extLst>
      <p:ext uri="{BB962C8B-B14F-4D97-AF65-F5344CB8AC3E}">
        <p14:creationId xmlns:p14="http://schemas.microsoft.com/office/powerpoint/2010/main" val="401365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9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2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6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61" r:id="rId4"/>
    <p:sldLayoutId id="2147483662" r:id="rId5"/>
    <p:sldLayoutId id="2147483672" r:id="rId6"/>
    <p:sldLayoutId id="2147483675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google.com/url?sa=i&amp;url=https%3A%2F%2Fwww.youtube.com%2Fwatch%3Fv%3DuE9T8K4sfP8&amp;psig=AOvVaw3URIzhbG7mdr6ea-mL8Xtn&amp;ust=1639301979155000&amp;source=images&amp;cd=vfe&amp;ved=0CAsQjRxqFwoTCICKxNy62_QCFQAAAAAdAAAAABAK" TargetMode="Externa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e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/>
              <a:t>کنترل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Control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865120" y="2480205"/>
            <a:ext cx="3413760" cy="448778"/>
          </a:xfrm>
        </p:spPr>
        <p:txBody>
          <a:bodyPr/>
          <a:lstStyle/>
          <a:p>
            <a:r>
              <a:rPr lang="fa-IR" dirty="0"/>
              <a:t>جلسه ۱۱، 12 و 13</a:t>
            </a:r>
          </a:p>
        </p:txBody>
      </p:sp>
    </p:spTree>
    <p:extLst>
      <p:ext uri="{BB962C8B-B14F-4D97-AF65-F5344CB8AC3E}">
        <p14:creationId xmlns:p14="http://schemas.microsoft.com/office/powerpoint/2010/main" val="1564923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اتیمولوژی</a:t>
            </a:r>
            <a:r>
              <a:rPr lang="fa-IR" dirty="0"/>
              <a:t> «کنترل»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Control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59358" y="1366948"/>
            <a:ext cx="2002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contrarotulum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883190" y="1651146"/>
            <a:ext cx="675409" cy="0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08219" y="1366947"/>
            <a:ext cx="1504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contrerole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1313" y="1816070"/>
            <a:ext cx="1878644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MEDIEVAL LATIN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00163" y="1816070"/>
            <a:ext cx="1546238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OLD FRENCH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92976" y="1816070"/>
            <a:ext cx="1914506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MIDDLE ENGLISH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932" y="2182577"/>
            <a:ext cx="210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Times CE" panose="02040603030405090304" pitchFamily="18" charset="0"/>
                <a:cs typeface="Arial" panose="020B0604020202020204" pitchFamily="34" charset="0"/>
              </a:rPr>
              <a:t>a counter-roll or register used to verify accounts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5153891" y="1651146"/>
            <a:ext cx="675409" cy="0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978150" y="2283856"/>
            <a:ext cx="0" cy="670023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939918" y="1366946"/>
            <a:ext cx="1967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conterrolle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7932" y="3430869"/>
            <a:ext cx="138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1313" y="3879991"/>
            <a:ext cx="114300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LATIN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7012" y="4246498"/>
            <a:ext cx="1356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Times CE" panose="02040603030405090304" pitchFamily="18" charset="0"/>
                <a:cs typeface="Arial" panose="020B0604020202020204" pitchFamily="34" charset="0"/>
              </a:rPr>
              <a:t>against, opposite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85711" y="3425818"/>
            <a:ext cx="138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rotulus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09092" y="3874940"/>
            <a:ext cx="114300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LATIN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030499" y="3453771"/>
            <a:ext cx="270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85711" y="4933563"/>
            <a:ext cx="1389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rotula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09092" y="5382685"/>
            <a:ext cx="114300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LATIN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2859885" y="4318335"/>
            <a:ext cx="0" cy="670023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202585" y="5782004"/>
            <a:ext cx="1356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Times CE" panose="02040603030405090304" pitchFamily="18" charset="0"/>
                <a:cs typeface="Arial" panose="020B0604020202020204" pitchFamily="34" charset="0"/>
              </a:rPr>
              <a:t>roll, </a:t>
            </a:r>
            <a:br>
              <a:rPr lang="en-US" sz="1600" i="1" dirty="0">
                <a:latin typeface="Times CE" panose="02040603030405090304" pitchFamily="18" charset="0"/>
                <a:cs typeface="Arial" panose="020B0604020202020204" pitchFamily="34" charset="0"/>
              </a:rPr>
            </a:br>
            <a:r>
              <a:rPr lang="en-US" sz="1600" i="1" dirty="0">
                <a:latin typeface="Times CE" panose="02040603030405090304" pitchFamily="18" charset="0"/>
                <a:cs typeface="Arial" panose="020B0604020202020204" pitchFamily="34" charset="0"/>
              </a:rPr>
              <a:t>a little wheel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1786873" y="2769359"/>
            <a:ext cx="321642" cy="716802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381327" y="3373863"/>
            <a:ext cx="123521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28269" y="2924739"/>
            <a:ext cx="1288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</a:t>
            </a:r>
          </a:p>
        </p:txBody>
      </p:sp>
    </p:spTree>
    <p:extLst>
      <p:ext uri="{BB962C8B-B14F-4D97-AF65-F5344CB8AC3E}">
        <p14:creationId xmlns:p14="http://schemas.microsoft.com/office/powerpoint/2010/main" val="40219418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09122E-A15D-4C4A-B428-1CD9990D2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523875"/>
            <a:ext cx="571500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189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FD829C-9BA8-4EA2-87D5-444BE11ED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97" y="386080"/>
            <a:ext cx="5872807" cy="582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453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8F1A0-5A57-40C1-A3BA-A3EA20C14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76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388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A9622A-7974-42C1-9DA0-BD93C2E3F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320"/>
            <a:ext cx="9144000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3930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81E51-6EBC-4DF7-B144-19EE72263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059"/>
            <a:ext cx="9144000" cy="51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3749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DFD0DC-3542-42A3-8538-E2CA01804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"/>
            <a:ext cx="914400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9430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9BAE7-7644-4C3F-A6D7-9F9D1889AD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394"/>
            <a:ext cx="9144000" cy="594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356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2F8DB8-AA76-4B06-AE5F-3DA68A541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037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ack Mirror Season 3 Trailer Breakdown! (&amp;amp; Netflix Black Mirror  Predictions!) - YouTube">
            <a:hlinkClick r:id="rId2"/>
            <a:extLst>
              <a:ext uri="{FF2B5EF4-FFF2-40B4-BE49-F238E27FC236}">
                <a16:creationId xmlns:a16="http://schemas.microsoft.com/office/drawing/2014/main" id="{3D7AFEE8-B54E-4E41-8009-D502A17A0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473200"/>
            <a:ext cx="69850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74653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E988712-AB85-4931-BA01-57FC58310B33}"/>
              </a:ext>
            </a:extLst>
          </p:cNvPr>
          <p:cNvGrpSpPr/>
          <p:nvPr/>
        </p:nvGrpSpPr>
        <p:grpSpPr>
          <a:xfrm>
            <a:off x="194216" y="518160"/>
            <a:ext cx="8755567" cy="5821680"/>
            <a:chOff x="0" y="0"/>
            <a:chExt cx="8755567" cy="582168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3857AC-3E9E-4A3B-A672-662C7AD5A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66"/>
            <a:stretch/>
          </p:blipFill>
          <p:spPr>
            <a:xfrm>
              <a:off x="0" y="1"/>
              <a:ext cx="4383027" cy="582167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85EA090-582F-4BFE-B411-811DA9228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6"/>
            <a:stretch/>
          </p:blipFill>
          <p:spPr>
            <a:xfrm>
              <a:off x="4383027" y="0"/>
              <a:ext cx="4372540" cy="5821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7839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8F3AB-809F-4620-99F4-1C7B047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سیستم‌های سایبرنتیکی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8E5A-BF95-400A-92C5-77610864C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Cybernetic Systems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BACC9B-2A96-45DB-9BEE-03D74CA3C5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تفکیک «کنترل‌کننده» از «کنترل‌شونده»</a:t>
            </a: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A3C829C8-B707-4255-A352-1932C12FA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8246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3A780A2D-3BD2-4FAC-8CA5-8477D8A41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8613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124634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EAC92F-5762-49E2-840F-357D21A7C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18"/>
            <a:ext cx="9144000" cy="514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9721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2573D-46BB-42DD-9003-43B235C49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مقاله‌ی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BBA72-D305-4667-920D-797025E99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4D11AD-2221-44B0-9A8C-B693B9088A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DA53F8-48C8-4481-B9E8-028E054D6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599" y="1349162"/>
            <a:ext cx="3782802" cy="504952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2775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A2F65-F034-450D-9227-3966B1FF8F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8A8B10-13F1-48F7-B9F3-C44DCE1C5B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جریان اطلاعات از کنترل‌کننده به کنترل‌شونده: فرمان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32482AE-20B3-44CB-BAC0-1A526C9E1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855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4FBB34E-41DB-4026-9FD9-9FB786D11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222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2783CC7-8CCA-40B6-BB9C-D71EBB7A0713}"/>
              </a:ext>
            </a:extLst>
          </p:cNvPr>
          <p:cNvSpPr/>
          <p:nvPr/>
        </p:nvSpPr>
        <p:spPr>
          <a:xfrm flipH="1">
            <a:off x="3863016" y="3449469"/>
            <a:ext cx="1335205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BA64F8-5F6A-4B2B-9530-93890B8C8F9B}"/>
              </a:ext>
            </a:extLst>
          </p:cNvPr>
          <p:cNvSpPr txBox="1"/>
          <p:nvPr/>
        </p:nvSpPr>
        <p:spPr>
          <a:xfrm>
            <a:off x="4125746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solidFill>
                  <a:srgbClr val="C00000"/>
                </a:solidFill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solidFill>
                  <a:srgbClr val="C00000"/>
                </a:solidFill>
                <a:cs typeface="Q Khoramshahr" panose="00000400000000000000" pitchFamily="50" charset="-78"/>
              </a:rPr>
              <a:t>فرمان</a:t>
            </a:r>
            <a:endParaRPr lang="en-US" sz="2000" b="1" dirty="0">
              <a:solidFill>
                <a:srgbClr val="C00000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2357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A2F65-F034-450D-9227-3966B1FF8F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8A8B10-13F1-48F7-B9F3-C44DCE1C5B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جریان اطلاعات از کنترل‌شونده به کنترل‌کننده: فیدبک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32482AE-20B3-44CB-BAC0-1A526C9E1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855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4FBB34E-41DB-4026-9FD9-9FB786D11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222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2783CC7-8CCA-40B6-BB9C-D71EBB7A0713}"/>
              </a:ext>
            </a:extLst>
          </p:cNvPr>
          <p:cNvSpPr/>
          <p:nvPr/>
        </p:nvSpPr>
        <p:spPr>
          <a:xfrm flipH="1">
            <a:off x="3863016" y="3449469"/>
            <a:ext cx="1335205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BA64F8-5F6A-4B2B-9530-93890B8C8F9B}"/>
              </a:ext>
            </a:extLst>
          </p:cNvPr>
          <p:cNvSpPr txBox="1"/>
          <p:nvPr/>
        </p:nvSpPr>
        <p:spPr>
          <a:xfrm>
            <a:off x="4090231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فرمان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9285097-540B-4156-A9B7-B34671A81D90}"/>
              </a:ext>
            </a:extLst>
          </p:cNvPr>
          <p:cNvSpPr/>
          <p:nvPr/>
        </p:nvSpPr>
        <p:spPr>
          <a:xfrm flipH="1">
            <a:off x="7541066" y="3449469"/>
            <a:ext cx="1083388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93156-8B8C-4BFF-860F-1DB5DA2DC340}"/>
              </a:ext>
            </a:extLst>
          </p:cNvPr>
          <p:cNvSpPr txBox="1"/>
          <p:nvPr/>
        </p:nvSpPr>
        <p:spPr>
          <a:xfrm>
            <a:off x="7421594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کنش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3B4B1578-564C-431C-95FA-3108B8B16334}"/>
              </a:ext>
            </a:extLst>
          </p:cNvPr>
          <p:cNvSpPr/>
          <p:nvPr/>
        </p:nvSpPr>
        <p:spPr>
          <a:xfrm rot="16200000">
            <a:off x="7821368" y="3909942"/>
            <a:ext cx="966666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282B9A66-AB78-4479-8D50-E42DEEC60981}"/>
              </a:ext>
            </a:extLst>
          </p:cNvPr>
          <p:cNvSpPr/>
          <p:nvPr/>
        </p:nvSpPr>
        <p:spPr>
          <a:xfrm flipV="1">
            <a:off x="884289" y="4224304"/>
            <a:ext cx="7381551" cy="18977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C9AAF253-FD2C-4FA0-B599-9D04273C4235}"/>
              </a:ext>
            </a:extLst>
          </p:cNvPr>
          <p:cNvSpPr/>
          <p:nvPr/>
        </p:nvSpPr>
        <p:spPr>
          <a:xfrm flipH="1">
            <a:off x="884289" y="3634178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D5D85503-A70E-4E72-9532-1E3909A6ABF1}"/>
              </a:ext>
            </a:extLst>
          </p:cNvPr>
          <p:cNvSpPr/>
          <p:nvPr/>
        </p:nvSpPr>
        <p:spPr>
          <a:xfrm rot="16200000">
            <a:off x="499309" y="4003157"/>
            <a:ext cx="783678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C8257F-01E2-4950-B30B-6607385AF78B}"/>
              </a:ext>
            </a:extLst>
          </p:cNvPr>
          <p:cNvSpPr/>
          <p:nvPr/>
        </p:nvSpPr>
        <p:spPr>
          <a:xfrm>
            <a:off x="8239974" y="3405524"/>
            <a:ext cx="87889" cy="878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E7D52B-BD43-4A7F-B136-49347E8000C0}"/>
              </a:ext>
            </a:extLst>
          </p:cNvPr>
          <p:cNvSpPr txBox="1"/>
          <p:nvPr/>
        </p:nvSpPr>
        <p:spPr>
          <a:xfrm>
            <a:off x="4090231" y="4073831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solidFill>
                  <a:srgbClr val="C00000"/>
                </a:solidFill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solidFill>
                  <a:srgbClr val="C00000"/>
                </a:solidFill>
                <a:cs typeface="Q Khoramshahr" panose="00000400000000000000" pitchFamily="50" charset="-78"/>
              </a:rPr>
              <a:t>فیدبک</a:t>
            </a:r>
            <a:endParaRPr lang="en-US" sz="2000" b="1" dirty="0">
              <a:solidFill>
                <a:srgbClr val="C00000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0328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A2F65-F034-450D-9227-3966B1FF8F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8A8B10-13F1-48F7-B9F3-C44DCE1C5B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تشکیل مدار اطلاعاتی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32482AE-20B3-44CB-BAC0-1A526C9E1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855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4FBB34E-41DB-4026-9FD9-9FB786D11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222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8E0995A-521C-484E-AAE8-E9E2E823BFFB}"/>
              </a:ext>
            </a:extLst>
          </p:cNvPr>
          <p:cNvSpPr/>
          <p:nvPr/>
        </p:nvSpPr>
        <p:spPr>
          <a:xfrm flipH="1">
            <a:off x="884289" y="3449469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CBF43-A9C6-43E6-9D8C-CF90C5ED6093}"/>
              </a:ext>
            </a:extLst>
          </p:cNvPr>
          <p:cNvSpPr txBox="1"/>
          <p:nvPr/>
        </p:nvSpPr>
        <p:spPr>
          <a:xfrm>
            <a:off x="645346" y="3065538"/>
            <a:ext cx="892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2783CC7-8CCA-40B6-BB9C-D71EBB7A0713}"/>
              </a:ext>
            </a:extLst>
          </p:cNvPr>
          <p:cNvSpPr/>
          <p:nvPr/>
        </p:nvSpPr>
        <p:spPr>
          <a:xfrm flipH="1">
            <a:off x="3863016" y="3449469"/>
            <a:ext cx="1335205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BA64F8-5F6A-4B2B-9530-93890B8C8F9B}"/>
              </a:ext>
            </a:extLst>
          </p:cNvPr>
          <p:cNvSpPr txBox="1"/>
          <p:nvPr/>
        </p:nvSpPr>
        <p:spPr>
          <a:xfrm>
            <a:off x="4090231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فرمان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9285097-540B-4156-A9B7-B34671A81D90}"/>
              </a:ext>
            </a:extLst>
          </p:cNvPr>
          <p:cNvSpPr/>
          <p:nvPr/>
        </p:nvSpPr>
        <p:spPr>
          <a:xfrm flipH="1">
            <a:off x="7541066" y="3449469"/>
            <a:ext cx="1083388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93156-8B8C-4BFF-860F-1DB5DA2DC340}"/>
              </a:ext>
            </a:extLst>
          </p:cNvPr>
          <p:cNvSpPr txBox="1"/>
          <p:nvPr/>
        </p:nvSpPr>
        <p:spPr>
          <a:xfrm>
            <a:off x="7421594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کنش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3B4B1578-564C-431C-95FA-3108B8B16334}"/>
              </a:ext>
            </a:extLst>
          </p:cNvPr>
          <p:cNvSpPr/>
          <p:nvPr/>
        </p:nvSpPr>
        <p:spPr>
          <a:xfrm rot="16200000">
            <a:off x="7821368" y="3909942"/>
            <a:ext cx="966666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282B9A66-AB78-4479-8D50-E42DEEC60981}"/>
              </a:ext>
            </a:extLst>
          </p:cNvPr>
          <p:cNvSpPr/>
          <p:nvPr/>
        </p:nvSpPr>
        <p:spPr>
          <a:xfrm flipV="1">
            <a:off x="884289" y="4224304"/>
            <a:ext cx="7381551" cy="18977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C9AAF253-FD2C-4FA0-B599-9D04273C4235}"/>
              </a:ext>
            </a:extLst>
          </p:cNvPr>
          <p:cNvSpPr/>
          <p:nvPr/>
        </p:nvSpPr>
        <p:spPr>
          <a:xfrm flipH="1">
            <a:off x="884289" y="3634178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D5D85503-A70E-4E72-9532-1E3909A6ABF1}"/>
              </a:ext>
            </a:extLst>
          </p:cNvPr>
          <p:cNvSpPr/>
          <p:nvPr/>
        </p:nvSpPr>
        <p:spPr>
          <a:xfrm rot="16200000">
            <a:off x="499309" y="4003157"/>
            <a:ext cx="783678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C8257F-01E2-4950-B30B-6607385AF78B}"/>
              </a:ext>
            </a:extLst>
          </p:cNvPr>
          <p:cNvSpPr/>
          <p:nvPr/>
        </p:nvSpPr>
        <p:spPr>
          <a:xfrm>
            <a:off x="8239974" y="3405524"/>
            <a:ext cx="87889" cy="878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E7D52B-BD43-4A7F-B136-49347E8000C0}"/>
              </a:ext>
            </a:extLst>
          </p:cNvPr>
          <p:cNvSpPr txBox="1"/>
          <p:nvPr/>
        </p:nvSpPr>
        <p:spPr>
          <a:xfrm>
            <a:off x="4090231" y="4073831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فیدبک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620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628650" y="5350949"/>
            <a:ext cx="6655176" cy="845561"/>
          </a:xfrm>
          <a:prstGeom prst="rect">
            <a:avLst/>
          </a:prstGeom>
          <a:solidFill>
            <a:srgbClr val="F82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28650" y="1295881"/>
            <a:ext cx="6655176" cy="38787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فرآیند کنترل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1932709" y="1385083"/>
            <a:ext cx="5278582" cy="661925"/>
          </a:xfrm>
          <a:prstGeom prst="bevel">
            <a:avLst>
              <a:gd name="adj" fmla="val 4142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Monitoring</a:t>
            </a: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        </a:t>
            </a:r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نظارت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مشاهده‌ی</a:t>
            </a:r>
            <a:r>
              <a:rPr lang="fa-IR" sz="16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حالت/خروجی سیستم </a:t>
            </a:r>
            <a:r>
              <a:rPr lang="fa-IR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کنترل‌شونده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932709" y="2399929"/>
            <a:ext cx="5278582" cy="661925"/>
          </a:xfrm>
          <a:prstGeom prst="bevel">
            <a:avLst>
              <a:gd name="adj" fmla="val 4142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Evaluation</a:t>
            </a: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        </a:t>
            </a:r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ارزیابی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ارزیابی حالت/خروجی سیستم </a:t>
            </a:r>
            <a:r>
              <a:rPr lang="fa-IR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کنترل‌شونده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1932709" y="3414775"/>
            <a:ext cx="5278582" cy="661925"/>
          </a:xfrm>
          <a:prstGeom prst="bevel">
            <a:avLst>
              <a:gd name="adj" fmla="val 4142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                  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Command Selection</a:t>
            </a: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        </a:t>
            </a:r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انتخاب فرمان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انتخاب فرمان مناسب برای تغییر حالت/خروجی سیستم </a:t>
            </a:r>
            <a:r>
              <a:rPr lang="fa-IR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کنترل‌شونده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932709" y="4429621"/>
            <a:ext cx="5278582" cy="661925"/>
          </a:xfrm>
          <a:prstGeom prst="bevel">
            <a:avLst>
              <a:gd name="adj" fmla="val 4142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    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Command</a:t>
            </a: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        </a:t>
            </a:r>
            <a:r>
              <a:rPr lang="fa-IR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فرمان‌دهی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اعمال فرمان به ورودی سیستم </a:t>
            </a:r>
            <a:r>
              <a:rPr lang="fa-IR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کنترل‌شونده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1932709" y="5444467"/>
            <a:ext cx="5278582" cy="661925"/>
          </a:xfrm>
          <a:prstGeom prst="bevel">
            <a:avLst>
              <a:gd name="adj" fmla="val 4142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            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Running</a:t>
            </a: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        </a:t>
            </a:r>
            <a:r>
              <a:rPr lang="fa-IR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اجرای فرمان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اجرای فرمان توسط سیستم </a:t>
            </a:r>
            <a:r>
              <a:rPr lang="fa-IR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کنترل‌شونده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567459" y="2051771"/>
            <a:ext cx="4541" cy="335011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575579" y="3075001"/>
            <a:ext cx="4541" cy="335011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569729" y="4084219"/>
            <a:ext cx="4541" cy="335011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576540" y="5100501"/>
            <a:ext cx="4541" cy="335011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562918" y="6113911"/>
            <a:ext cx="4541" cy="335011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558377" y="1048232"/>
            <a:ext cx="4541" cy="335011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535796" y="1059379"/>
            <a:ext cx="8120" cy="5393931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562918" y="6448922"/>
            <a:ext cx="2993659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572000" y="1064142"/>
            <a:ext cx="2963796" cy="314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53316" y="3024535"/>
            <a:ext cx="1454727" cy="435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بخش</a:t>
            </a:r>
          </a:p>
          <a:p>
            <a:pPr algn="ctr" rtl="1"/>
            <a:r>
              <a:rPr lang="fa-IR" sz="2000" b="1" dirty="0" err="1">
                <a:solidFill>
                  <a:schemeClr val="tx1"/>
                </a:solidFill>
                <a:cs typeface="Z Mitra" panose="00000400000000000000" pitchFamily="2" charset="-78"/>
              </a:rPr>
              <a:t>کنترل‌کننده</a:t>
            </a:r>
            <a:endParaRPr lang="en-US" b="1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53315" y="5555758"/>
            <a:ext cx="1454727" cy="435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بخش</a:t>
            </a:r>
          </a:p>
          <a:p>
            <a:pPr algn="ctr" rtl="1"/>
            <a:r>
              <a:rPr lang="fa-IR" sz="2000" b="1" dirty="0" err="1">
                <a:solidFill>
                  <a:schemeClr val="tx1"/>
                </a:solidFill>
                <a:cs typeface="Z Mitra" panose="00000400000000000000" pitchFamily="2" charset="-78"/>
              </a:rPr>
              <a:t>کنترل‌شونده</a:t>
            </a:r>
            <a:endParaRPr lang="en-US" b="1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47" name="Rectangle 46"/>
          <p:cNvSpPr/>
          <p:nvPr/>
        </p:nvSpPr>
        <p:spPr>
          <a:xfrm rot="5400000">
            <a:off x="5921111" y="3548137"/>
            <a:ext cx="3692558" cy="435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b="1" dirty="0" err="1">
                <a:solidFill>
                  <a:schemeClr val="tx1"/>
                </a:solidFill>
                <a:cs typeface="Z Mitra" panose="00000400000000000000" pitchFamily="2" charset="-78"/>
              </a:rPr>
              <a:t>فـی</a:t>
            </a:r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ـــ</a:t>
            </a:r>
            <a:r>
              <a:rPr lang="fa-IR" sz="2000" b="1" dirty="0" err="1">
                <a:solidFill>
                  <a:schemeClr val="tx1"/>
                </a:solidFill>
                <a:cs typeface="Z Mitra" panose="00000400000000000000" pitchFamily="2" charset="-78"/>
              </a:rPr>
              <a:t>دبـک</a:t>
            </a:r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     </a:t>
            </a:r>
            <a:r>
              <a:rPr lang="fa-IR" sz="2000" dirty="0">
                <a:solidFill>
                  <a:schemeClr val="tx1"/>
                </a:solidFill>
                <a:cs typeface="Z Mitra" panose="00000400000000000000" pitchFamily="2" charset="-78"/>
              </a:rPr>
              <a:t>(در کنترل </a:t>
            </a:r>
            <a:r>
              <a:rPr lang="fa-IR" sz="2000" dirty="0" err="1">
                <a:solidFill>
                  <a:schemeClr val="tx1"/>
                </a:solidFill>
                <a:cs typeface="Z Mitra" panose="00000400000000000000" pitchFamily="2" charset="-78"/>
              </a:rPr>
              <a:t>حلقه‌بسته</a:t>
            </a:r>
            <a:r>
              <a:rPr lang="fa-IR" sz="2000" dirty="0">
                <a:solidFill>
                  <a:schemeClr val="tx1"/>
                </a:solidFill>
                <a:cs typeface="Z Mitra" panose="00000400000000000000" pitchFamily="2" charset="-78"/>
              </a:rPr>
              <a:t>)</a:t>
            </a:r>
            <a:endParaRPr lang="en-US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60701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نقش کنترل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3" name="Group 2"/>
          <p:cNvGrpSpPr/>
          <p:nvPr/>
        </p:nvGrpSpPr>
        <p:grpSpPr>
          <a:xfrm>
            <a:off x="1735282" y="1489603"/>
            <a:ext cx="5642264" cy="4485169"/>
            <a:chOff x="1901536" y="1520776"/>
            <a:chExt cx="5642264" cy="4485169"/>
          </a:xfrm>
        </p:grpSpPr>
        <p:sp>
          <p:nvSpPr>
            <p:cNvPr id="21" name="Rectangle 20"/>
            <p:cNvSpPr/>
            <p:nvPr/>
          </p:nvSpPr>
          <p:spPr>
            <a:xfrm>
              <a:off x="1901536" y="1520776"/>
              <a:ext cx="5642264" cy="44851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4084537" y="2254827"/>
              <a:ext cx="484632" cy="322118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utoShape 3"/>
            <p:cNvSpPr>
              <a:spLocks noChangeArrowheads="1"/>
            </p:cNvSpPr>
            <p:nvPr/>
          </p:nvSpPr>
          <p:spPr bwMode="auto">
            <a:xfrm rot="16200000">
              <a:off x="4914110" y="3401191"/>
              <a:ext cx="4135581" cy="720634"/>
            </a:xfrm>
            <a:prstGeom prst="bevel">
              <a:avLst>
                <a:gd name="adj" fmla="val 410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32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کنترل</a:t>
              </a:r>
            </a:p>
          </p:txBody>
        </p:sp>
        <p:sp>
          <p:nvSpPr>
            <p:cNvPr id="12" name="AutoShape 3"/>
            <p:cNvSpPr>
              <a:spLocks noChangeArrowheads="1"/>
            </p:cNvSpPr>
            <p:nvPr/>
          </p:nvSpPr>
          <p:spPr bwMode="auto">
            <a:xfrm>
              <a:off x="2073688" y="1693718"/>
              <a:ext cx="4506330" cy="561109"/>
            </a:xfrm>
            <a:prstGeom prst="bevel">
              <a:avLst>
                <a:gd name="adj" fmla="val 554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تغذیه‌ی</a:t>
              </a:r>
              <a:r>
                <a:rPr lang="fa-IR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</a:t>
              </a:r>
              <a:r>
                <a:rPr lang="fa-IR" sz="1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جهت‌مند</a:t>
              </a:r>
              <a:r>
                <a:rPr lang="fa-IR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و </a:t>
              </a:r>
              <a:r>
                <a:rPr lang="fa-IR" sz="1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هدف‌مند</a:t>
              </a:r>
              <a:r>
                <a:rPr lang="fa-IR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اطلاعات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به سیستم </a:t>
              </a:r>
              <a:r>
                <a:rPr lang="fa-IR" sz="1600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کنترل‌شونده</a:t>
              </a:r>
              <a:endPara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13" name="AutoShape 3"/>
            <p:cNvSpPr>
              <a:spLocks noChangeArrowheads="1"/>
            </p:cNvSpPr>
            <p:nvPr/>
          </p:nvSpPr>
          <p:spPr bwMode="auto">
            <a:xfrm>
              <a:off x="2073688" y="2576945"/>
              <a:ext cx="4506330" cy="561109"/>
            </a:xfrm>
            <a:prstGeom prst="bevel">
              <a:avLst>
                <a:gd name="adj" fmla="val 554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تزریق </a:t>
              </a:r>
              <a:r>
                <a:rPr lang="fa-IR" sz="1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آنتروپی</a:t>
              </a:r>
              <a:r>
                <a:rPr lang="fa-IR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منفی (اطلاعات)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به سیستم </a:t>
              </a:r>
              <a:r>
                <a:rPr lang="fa-IR" sz="1600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کنترل‌شونده</a:t>
              </a:r>
              <a:endPara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073688" y="3475758"/>
              <a:ext cx="4506330" cy="561109"/>
            </a:xfrm>
            <a:prstGeom prst="bevel">
              <a:avLst>
                <a:gd name="adj" fmla="val 554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کاهش </a:t>
              </a:r>
              <a:r>
                <a:rPr lang="fa-IR" sz="1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آنتروپی</a:t>
              </a:r>
              <a:r>
                <a:rPr lang="fa-IR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مثبت (</a:t>
              </a:r>
              <a:r>
                <a:rPr lang="fa-IR" sz="1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بی‌نظمی</a:t>
              </a:r>
              <a:r>
                <a:rPr lang="fa-IR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)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در سیستم </a:t>
              </a:r>
              <a:r>
                <a:rPr lang="fa-IR" sz="1600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کنترل‌شونده</a:t>
              </a:r>
              <a:endPara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4091784" y="3138054"/>
              <a:ext cx="484632" cy="322118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utoShape 3"/>
            <p:cNvSpPr>
              <a:spLocks noChangeArrowheads="1"/>
            </p:cNvSpPr>
            <p:nvPr/>
          </p:nvSpPr>
          <p:spPr bwMode="auto">
            <a:xfrm>
              <a:off x="2066441" y="4374571"/>
              <a:ext cx="4506330" cy="561109"/>
            </a:xfrm>
            <a:prstGeom prst="bevel">
              <a:avLst>
                <a:gd name="adj" fmla="val 554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افزایش نظم مطلوب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در سیستم </a:t>
              </a:r>
              <a:r>
                <a:rPr lang="fa-IR" sz="1600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کنترل‌شونده</a:t>
              </a:r>
              <a:endPara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4084537" y="4047258"/>
              <a:ext cx="484632" cy="322118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utoShape 3"/>
            <p:cNvSpPr>
              <a:spLocks noChangeArrowheads="1"/>
            </p:cNvSpPr>
            <p:nvPr/>
          </p:nvSpPr>
          <p:spPr bwMode="auto">
            <a:xfrm>
              <a:off x="2066441" y="5268188"/>
              <a:ext cx="4506330" cy="561109"/>
            </a:xfrm>
            <a:prstGeom prst="bevel">
              <a:avLst>
                <a:gd name="adj" fmla="val 554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بهبود حالت و رفتار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1600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در سیستم </a:t>
              </a:r>
              <a:r>
                <a:rPr lang="fa-IR" sz="1600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کنترل‌شونده</a:t>
              </a:r>
              <a:endPara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4084537" y="4940875"/>
              <a:ext cx="484632" cy="322118"/>
            </a:xfrm>
            <a:prstGeom prst="downArrow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30069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909954" y="1614546"/>
            <a:ext cx="1605395" cy="38787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شرایط لازم برای کنترل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628650" y="2193076"/>
            <a:ext cx="7107382" cy="583031"/>
          </a:xfrm>
          <a:prstGeom prst="bevel">
            <a:avLst>
              <a:gd name="adj" fmla="val 627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انتخاب حالتی از سیستم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به عنوان حالت هدف</a:t>
            </a: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628650" y="3262427"/>
            <a:ext cx="7107382" cy="583031"/>
          </a:xfrm>
          <a:prstGeom prst="bevel">
            <a:avLst>
              <a:gd name="adj" fmla="val 627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امکان رسیدن به حالت هدف در سیستم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  <a:endParaRPr lang="fa-IR" sz="2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628650" y="4331778"/>
            <a:ext cx="7107382" cy="583031"/>
          </a:xfrm>
          <a:prstGeom prst="bevel">
            <a:avLst>
              <a:gd name="adj" fmla="val 627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امکان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تأثیرگذاری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بر روی حالت سیستم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از طریق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ورودی‌های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آن</a:t>
            </a:r>
          </a:p>
        </p:txBody>
      </p:sp>
      <p:sp>
        <p:nvSpPr>
          <p:cNvPr id="15" name="Rectangle 14"/>
          <p:cNvSpPr/>
          <p:nvPr/>
        </p:nvSpPr>
        <p:spPr>
          <a:xfrm rot="16200000">
            <a:off x="6191363" y="3335971"/>
            <a:ext cx="3878791" cy="435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کنترل برای رسیدن به هدف</a:t>
            </a:r>
            <a:endParaRPr lang="en-US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257931" y="1945427"/>
            <a:ext cx="374274" cy="374274"/>
          </a:xfrm>
          <a:prstGeom prst="ellipse">
            <a:avLst/>
          </a:prstGeom>
          <a:solidFill>
            <a:srgbClr val="B80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Q Khoramshahr" panose="00000400000000000000" pitchFamily="50" charset="-78"/>
              </a:rPr>
              <a:t>1</a:t>
            </a:r>
            <a:endParaRPr lang="en-US" b="1" dirty="0">
              <a:cs typeface="Q Khoramshahr" panose="00000400000000000000" pitchFamily="50" charset="-7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257931" y="3001145"/>
            <a:ext cx="374274" cy="374274"/>
          </a:xfrm>
          <a:prstGeom prst="ellipse">
            <a:avLst/>
          </a:prstGeom>
          <a:solidFill>
            <a:srgbClr val="B80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Q Khoramshahr" panose="00000400000000000000" pitchFamily="50" charset="-78"/>
              </a:rPr>
              <a:t>2</a:t>
            </a:r>
            <a:endParaRPr lang="en-US" b="1" dirty="0">
              <a:cs typeface="Q Khoramshahr" panose="00000400000000000000" pitchFamily="50" charset="-7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257931" y="4064775"/>
            <a:ext cx="374274" cy="374274"/>
          </a:xfrm>
          <a:prstGeom prst="ellipse">
            <a:avLst/>
          </a:prstGeom>
          <a:solidFill>
            <a:srgbClr val="B80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cs typeface="Q Khoramshahr" panose="00000400000000000000" pitchFamily="50" charset="-78"/>
              </a:rPr>
              <a:t>3</a:t>
            </a:r>
            <a:endParaRPr lang="en-US" b="1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89642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ویژگی‌های</a:t>
            </a:r>
            <a:r>
              <a:rPr lang="fa-IR" dirty="0"/>
              <a:t> کنترل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914400" y="2107645"/>
            <a:ext cx="7160173" cy="3453378"/>
          </a:xfrm>
          <a:prstGeom prst="bevel">
            <a:avLst>
              <a:gd name="adj" fmla="val 827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144000" bIns="36576" numCol="1" anchor="ctr" anchorCtr="0" compatLnSpc="1">
            <a:prstTxWarp prst="textNoShape">
              <a:avLst/>
            </a:prstTxWarp>
          </a:bodyPr>
          <a:lstStyle/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2000" b="1" dirty="0">
                <a:solidFill>
                  <a:prstClr val="black"/>
                </a:solidFill>
                <a:cs typeface="Q Khoramshahr" panose="00000400000000000000" pitchFamily="50" charset="-78"/>
              </a:rPr>
              <a:t>کنترل، </a:t>
            </a:r>
            <a:r>
              <a:rPr lang="fa-IR" sz="2000" dirty="0">
                <a:solidFill>
                  <a:prstClr val="black"/>
                </a:solidFill>
                <a:cs typeface="Q Khoramshahr" panose="00000400000000000000" pitchFamily="50" charset="-78"/>
              </a:rPr>
              <a:t>از اطلاعات مربوط به </a:t>
            </a:r>
            <a:r>
              <a:rPr lang="fa-IR" sz="2000" dirty="0" err="1">
                <a:solidFill>
                  <a:srgbClr val="FF0000"/>
                </a:solidFill>
                <a:cs typeface="Q Khoramshahr" panose="00000400000000000000" pitchFamily="50" charset="-78"/>
              </a:rPr>
              <a:t>کنش‌های</a:t>
            </a:r>
            <a:r>
              <a:rPr lang="fa-IR" sz="2000" dirty="0">
                <a:solidFill>
                  <a:srgbClr val="FF0000"/>
                </a:solidFill>
                <a:cs typeface="Q Khoramshahr" panose="00000400000000000000" pitchFamily="50" charset="-78"/>
              </a:rPr>
              <a:t> کنترلی</a:t>
            </a:r>
            <a:r>
              <a:rPr lang="fa-IR" sz="2000" dirty="0">
                <a:solidFill>
                  <a:prstClr val="black"/>
                </a:solidFill>
                <a:cs typeface="Q Khoramshahr" panose="00000400000000000000" pitchFamily="50" charset="-78"/>
              </a:rPr>
              <a:t> (</a:t>
            </a:r>
            <a:r>
              <a:rPr lang="fa-IR" sz="2000" dirty="0" err="1">
                <a:solidFill>
                  <a:prstClr val="black"/>
                </a:solidFill>
                <a:cs typeface="Q Khoramshahr" panose="00000400000000000000" pitchFamily="50" charset="-78"/>
              </a:rPr>
              <a:t>فرمان‌ها</a:t>
            </a:r>
            <a:r>
              <a:rPr lang="fa-IR" sz="2000" dirty="0">
                <a:solidFill>
                  <a:prstClr val="black"/>
                </a:solidFill>
                <a:cs typeface="Q Khoramshahr" panose="00000400000000000000" pitchFamily="50" charset="-78"/>
              </a:rPr>
              <a:t>) نتیجه </a:t>
            </a:r>
            <a:r>
              <a:rPr lang="fa-IR" sz="2000" dirty="0" err="1">
                <a:solidFill>
                  <a:prstClr val="black"/>
                </a:solidFill>
                <a:cs typeface="Q Khoramshahr" panose="00000400000000000000" pitchFamily="50" charset="-78"/>
              </a:rPr>
              <a:t>می‌شود</a:t>
            </a:r>
            <a:r>
              <a:rPr lang="fa-IR" sz="2000" dirty="0">
                <a:solidFill>
                  <a:prstClr val="black"/>
                </a:solidFill>
                <a:cs typeface="Q Khoramshahr" panose="00000400000000000000" pitchFamily="50" charset="-78"/>
              </a:rPr>
              <a:t>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fa-IR" sz="2000" b="1" dirty="0">
              <a:solidFill>
                <a:prstClr val="black"/>
              </a:solidFill>
              <a:cs typeface="Q Khoramshahr" panose="00000400000000000000" pitchFamily="50" charset="-78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2000" b="1" dirty="0" err="1">
                <a:solidFill>
                  <a:prstClr val="black"/>
                </a:solidFill>
                <a:cs typeface="Q Khoramshahr" panose="00000400000000000000" pitchFamily="50" charset="-78"/>
              </a:rPr>
              <a:t>کنش‌های</a:t>
            </a:r>
            <a:r>
              <a:rPr lang="fa-IR" sz="2000" b="1" dirty="0">
                <a:solidFill>
                  <a:prstClr val="black"/>
                </a:solidFill>
                <a:cs typeface="Q Khoramshahr" panose="00000400000000000000" pitchFamily="50" charset="-78"/>
              </a:rPr>
              <a:t> کنترل، </a:t>
            </a:r>
            <a:r>
              <a:rPr lang="fa-IR" sz="2000" dirty="0">
                <a:solidFill>
                  <a:prstClr val="black"/>
                </a:solidFill>
                <a:cs typeface="Q Khoramshahr" panose="00000400000000000000" pitchFamily="50" charset="-78"/>
              </a:rPr>
              <a:t>مبتنی بر اطلاعات نهفته در </a:t>
            </a:r>
            <a:r>
              <a:rPr lang="fa-IR" sz="2000" dirty="0" err="1">
                <a:solidFill>
                  <a:srgbClr val="FF0000"/>
                </a:solidFill>
                <a:cs typeface="Q Khoramshahr" panose="00000400000000000000" pitchFamily="50" charset="-78"/>
              </a:rPr>
              <a:t>فرمان</a:t>
            </a:r>
            <a:r>
              <a:rPr lang="fa-IR" sz="2000" dirty="0" err="1">
                <a:solidFill>
                  <a:prstClr val="black"/>
                </a:solidFill>
                <a:cs typeface="Q Khoramshahr" panose="00000400000000000000" pitchFamily="50" charset="-78"/>
              </a:rPr>
              <a:t>‌های</a:t>
            </a:r>
            <a:r>
              <a:rPr lang="fa-IR" sz="2000" dirty="0">
                <a:solidFill>
                  <a:prstClr val="black"/>
                </a:solidFill>
                <a:cs typeface="Q Khoramshahr" panose="00000400000000000000" pitchFamily="50" charset="-78"/>
              </a:rPr>
              <a:t> کنترلی است.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fa-IR" sz="2000" b="1" dirty="0">
              <a:solidFill>
                <a:prstClr val="black"/>
              </a:solidFill>
              <a:cs typeface="Q Khoramshahr" panose="00000400000000000000" pitchFamily="50" charset="-78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2000" b="1" dirty="0">
                <a:solidFill>
                  <a:prstClr val="black"/>
                </a:solidFill>
                <a:cs typeface="Q Khoramshahr" panose="00000400000000000000" pitchFamily="50" charset="-78"/>
              </a:rPr>
              <a:t>کنترل</a:t>
            </a:r>
            <a:r>
              <a:rPr lang="fa-IR" sz="2000" dirty="0">
                <a:solidFill>
                  <a:prstClr val="black"/>
                </a:solidFill>
                <a:cs typeface="Q Khoramshahr" panose="00000400000000000000" pitchFamily="50" charset="-78"/>
              </a:rPr>
              <a:t> زمانی امکان دارد که </a:t>
            </a:r>
            <a:r>
              <a:rPr lang="fa-IR" sz="2000" b="1" dirty="0">
                <a:solidFill>
                  <a:prstClr val="black"/>
                </a:solidFill>
                <a:cs typeface="Q Khoramshahr" panose="00000400000000000000" pitchFamily="50" charset="-78"/>
              </a:rPr>
              <a:t>چند گزینه </a:t>
            </a:r>
            <a:r>
              <a:rPr lang="fa-IR" sz="2000" dirty="0">
                <a:solidFill>
                  <a:prstClr val="black"/>
                </a:solidFill>
                <a:cs typeface="Q Khoramshahr" panose="00000400000000000000" pitchFamily="50" charset="-78"/>
              </a:rPr>
              <a:t>و </a:t>
            </a:r>
            <a:r>
              <a:rPr lang="fa-IR" sz="2000" b="1" dirty="0">
                <a:solidFill>
                  <a:prstClr val="black"/>
                </a:solidFill>
                <a:cs typeface="Q Khoramshahr" panose="00000400000000000000" pitchFamily="50" charset="-78"/>
              </a:rPr>
              <a:t>انتخاب</a:t>
            </a:r>
            <a:r>
              <a:rPr lang="fa-IR" sz="2000" dirty="0">
                <a:solidFill>
                  <a:prstClr val="black"/>
                </a:solidFill>
                <a:cs typeface="Q Khoramshahr" panose="00000400000000000000" pitchFamily="50" charset="-78"/>
              </a:rPr>
              <a:t> وجود داشته باشد.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fa-IR" sz="2000" b="1" dirty="0">
              <a:solidFill>
                <a:prstClr val="black"/>
              </a:solidFill>
              <a:cs typeface="Q Khoramshahr" panose="00000400000000000000" pitchFamily="50" charset="-78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fa-IR" sz="2000" b="1" dirty="0">
                <a:solidFill>
                  <a:prstClr val="black"/>
                </a:solidFill>
                <a:cs typeface="Q Khoramshahr" panose="00000400000000000000" pitchFamily="50" charset="-78"/>
              </a:rPr>
              <a:t>کنترل، </a:t>
            </a:r>
            <a:r>
              <a:rPr lang="fa-IR" sz="2000" dirty="0">
                <a:solidFill>
                  <a:prstClr val="black"/>
                </a:solidFill>
                <a:cs typeface="Q Khoramshahr" panose="00000400000000000000" pitchFamily="50" charset="-78"/>
              </a:rPr>
              <a:t>ساختار سیستم کنترل‌شونده را تغییر نمی‌دهد، </a:t>
            </a:r>
            <a:br>
              <a:rPr lang="fa-IR" sz="2000" dirty="0">
                <a:solidFill>
                  <a:prstClr val="black"/>
                </a:solidFill>
                <a:cs typeface="Q Khoramshahr" panose="00000400000000000000" pitchFamily="50" charset="-78"/>
              </a:rPr>
            </a:br>
            <a:r>
              <a:rPr lang="fa-IR" sz="2000" dirty="0">
                <a:solidFill>
                  <a:prstClr val="black"/>
                </a:solidFill>
                <a:cs typeface="Q Khoramshahr" panose="00000400000000000000" pitchFamily="50" charset="-78"/>
              </a:rPr>
              <a:t>بلکه از طریق تأثیر روی متغیر کنترل، </a:t>
            </a:r>
            <a:br>
              <a:rPr lang="fa-IR" sz="2000" dirty="0">
                <a:solidFill>
                  <a:prstClr val="black"/>
                </a:solidFill>
                <a:cs typeface="Q Khoramshahr" panose="00000400000000000000" pitchFamily="50" charset="-78"/>
              </a:rPr>
            </a:br>
            <a:r>
              <a:rPr lang="fa-IR" sz="2000" dirty="0">
                <a:solidFill>
                  <a:prstClr val="black"/>
                </a:solidFill>
                <a:cs typeface="Q Khoramshahr" panose="00000400000000000000" pitchFamily="50" charset="-78"/>
              </a:rPr>
              <a:t>با دستکاری ورودی سیستم، خروجی و رفتار سیستم را تغییر می‌دهد.</a:t>
            </a:r>
          </a:p>
        </p:txBody>
      </p:sp>
    </p:spTree>
    <p:extLst>
      <p:ext uri="{BB962C8B-B14F-4D97-AF65-F5344CB8AC3E}">
        <p14:creationId xmlns:p14="http://schemas.microsoft.com/office/powerpoint/2010/main" val="4136279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متغیر کنترل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Control Variable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66354" y="1563831"/>
            <a:ext cx="7200902" cy="11793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sz="4000" b="1" dirty="0">
                <a:solidFill>
                  <a:schemeClr val="tx1"/>
                </a:solidFill>
                <a:cs typeface="Z Mitra" panose="00000400000000000000" pitchFamily="2" charset="-78"/>
              </a:rPr>
              <a:t>متغیر کنترل</a:t>
            </a:r>
          </a:p>
          <a:p>
            <a:pPr algn="ctr" rtl="1"/>
            <a:r>
              <a:rPr lang="fa-IR" sz="2800" dirty="0" err="1">
                <a:solidFill>
                  <a:schemeClr val="tx1"/>
                </a:solidFill>
                <a:cs typeface="Q Khoramshahr" panose="00000400000000000000" pitchFamily="50" charset="-78"/>
              </a:rPr>
              <a:t>گزینه‌ای</a:t>
            </a:r>
            <a:r>
              <a:rPr lang="fa-IR" sz="2800" dirty="0">
                <a:solidFill>
                  <a:schemeClr val="tx1"/>
                </a:solidFill>
                <a:cs typeface="Q Khoramshahr" panose="00000400000000000000" pitchFamily="50" charset="-78"/>
              </a:rPr>
              <a:t> از یک سیستم که </a:t>
            </a:r>
            <a:r>
              <a:rPr lang="fa-IR" sz="2800" dirty="0" err="1">
                <a:solidFill>
                  <a:schemeClr val="tx1"/>
                </a:solidFill>
                <a:cs typeface="Q Khoramshahr" panose="00000400000000000000" pitchFamily="50" charset="-78"/>
              </a:rPr>
              <a:t>می‌توان</a:t>
            </a:r>
            <a:r>
              <a:rPr lang="fa-IR" sz="2800" dirty="0">
                <a:solidFill>
                  <a:schemeClr val="tx1"/>
                </a:solidFill>
                <a:cs typeface="Q Khoramshahr" panose="00000400000000000000" pitchFamily="50" charset="-78"/>
              </a:rPr>
              <a:t> رفتار را با آن تغییر داد.</a:t>
            </a:r>
            <a:endParaRPr lang="en-US" sz="2400" dirty="0">
              <a:solidFill>
                <a:schemeClr val="tx1"/>
              </a:solidFill>
              <a:cs typeface="Q Khoramshahr" panose="00000400000000000000" pitchFamily="50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6354" y="3244512"/>
            <a:ext cx="7200902" cy="6780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Z Mitra" panose="00000400000000000000" pitchFamily="2" charset="-78"/>
              </a:rPr>
              <a:t>برای کنترل کردن هر سیستم، باید متغیرهای کنترل آن تغییر داد:</a:t>
            </a:r>
          </a:p>
          <a:p>
            <a:pPr algn="ctr" rtl="1"/>
            <a:r>
              <a:rPr lang="fa-IR" b="1" dirty="0">
                <a:solidFill>
                  <a:schemeClr val="tx1"/>
                </a:solidFill>
                <a:cs typeface="Z Mitra" panose="00000400000000000000" pitchFamily="2" charset="-78"/>
              </a:rPr>
              <a:t>از طریق اعمال ورودی به سیستم</a:t>
            </a:r>
            <a:endParaRPr lang="en-US" dirty="0">
              <a:solidFill>
                <a:schemeClr val="tx1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044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جلسه ۱۱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36DFC2-C08A-4D8B-8B5C-22701CA5CE07}"/>
              </a:ext>
            </a:extLst>
          </p:cNvPr>
          <p:cNvSpPr txBox="1">
            <a:spLocks/>
          </p:cNvSpPr>
          <p:nvPr/>
        </p:nvSpPr>
        <p:spPr>
          <a:xfrm>
            <a:off x="728133" y="3051728"/>
            <a:ext cx="7772400" cy="1520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baseline="0">
                <a:solidFill>
                  <a:srgbClr val="C00000"/>
                </a:solidFill>
                <a:latin typeface="+mj-lt"/>
                <a:ea typeface="+mj-ea"/>
                <a:cs typeface="Q Khoramshahr" panose="00000400000000000000" pitchFamily="50" charset="-78"/>
              </a:defRPr>
            </a:lvl1pPr>
          </a:lstStyle>
          <a:p>
            <a:r>
              <a:rPr lang="fa-IR" sz="3200" dirty="0"/>
              <a:t>کنترل (1)</a:t>
            </a:r>
            <a:br>
              <a:rPr lang="fa-IR" dirty="0"/>
            </a:br>
            <a:r>
              <a:rPr lang="fa-IR" sz="6000" dirty="0"/>
              <a:t>مبانی و فلسفه‌ی کنترل</a:t>
            </a:r>
            <a:endParaRPr lang="fa-IR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F1BCB94-5D81-4C2B-88D0-0925AEDC8718}"/>
              </a:ext>
            </a:extLst>
          </p:cNvPr>
          <p:cNvSpPr txBox="1">
            <a:spLocks/>
          </p:cNvSpPr>
          <p:nvPr/>
        </p:nvSpPr>
        <p:spPr>
          <a:xfrm>
            <a:off x="1143000" y="4572000"/>
            <a:ext cx="6858000" cy="375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baseline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Control (1): Foundations and Philosophy of Control</a:t>
            </a:r>
            <a:endParaRPr lang="fa-IR" sz="2000" dirty="0"/>
          </a:p>
        </p:txBody>
      </p:sp>
    </p:spTree>
    <p:extLst>
      <p:ext uri="{BB962C8B-B14F-4D97-AF65-F5344CB8AC3E}">
        <p14:creationId xmlns:p14="http://schemas.microsoft.com/office/powerpoint/2010/main" val="2131873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3">
            <a:extLst>
              <a:ext uri="{FF2B5EF4-FFF2-40B4-BE49-F238E27FC236}">
                <a16:creationId xmlns:a16="http://schemas.microsoft.com/office/drawing/2014/main" id="{1690E959-4B7E-4238-8043-29998251A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1" y="1445785"/>
            <a:ext cx="3413414" cy="4695242"/>
          </a:xfrm>
          <a:prstGeom prst="bevel">
            <a:avLst>
              <a:gd name="adj" fmla="val 93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3" name="AutoShape 3">
            <a:extLst>
              <a:ext uri="{FF2B5EF4-FFF2-40B4-BE49-F238E27FC236}">
                <a16:creationId xmlns:a16="http://schemas.microsoft.com/office/drawing/2014/main" id="{334ACED1-756B-44F8-8A3B-3822DF3F3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550" y="1445785"/>
            <a:ext cx="3412800" cy="4695242"/>
          </a:xfrm>
          <a:prstGeom prst="bevel">
            <a:avLst>
              <a:gd name="adj" fmla="val 1097"/>
            </a:avLst>
          </a:prstGeom>
          <a:solidFill>
            <a:srgbClr val="FF99CC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سلسله‌مراتب در کنترل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مثال</a:t>
            </a:r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 flipH="1" flipV="1">
            <a:off x="4053606" y="2797810"/>
            <a:ext cx="1048943" cy="71690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85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 flipV="1">
            <a:off x="4053606" y="4694928"/>
            <a:ext cx="1048943" cy="71690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85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utoShape 3"/>
          <p:cNvSpPr>
            <a:spLocks noChangeArrowheads="1"/>
          </p:cNvSpPr>
          <p:nvPr/>
        </p:nvSpPr>
        <p:spPr bwMode="auto">
          <a:xfrm>
            <a:off x="823095" y="3448050"/>
            <a:ext cx="1321016" cy="2310218"/>
          </a:xfrm>
          <a:prstGeom prst="bevel">
            <a:avLst>
              <a:gd name="adj" fmla="val 933"/>
            </a:avLst>
          </a:prstGeom>
          <a:solidFill>
            <a:srgbClr val="FFC000"/>
          </a:solidFill>
          <a:ln>
            <a:solidFill>
              <a:schemeClr val="tx1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ک.ک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.</a:t>
            </a:r>
            <a:endParaRPr lang="fa-IR" sz="1400" b="1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0" name="AutoShape 3"/>
          <p:cNvSpPr>
            <a:spLocks noChangeArrowheads="1"/>
          </p:cNvSpPr>
          <p:nvPr/>
        </p:nvSpPr>
        <p:spPr bwMode="auto">
          <a:xfrm>
            <a:off x="2544088" y="3448050"/>
            <a:ext cx="1321016" cy="2310218"/>
          </a:xfrm>
          <a:prstGeom prst="bevel">
            <a:avLst>
              <a:gd name="adj" fmla="val 933"/>
            </a:avLst>
          </a:prstGeom>
          <a:solidFill>
            <a:srgbClr val="F828DA"/>
          </a:solidFill>
          <a:ln>
            <a:solidFill>
              <a:schemeClr val="tx1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ک.ش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.</a:t>
            </a:r>
            <a:endParaRPr lang="fa-IR" sz="1400" b="1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1" name="Freeform 40"/>
          <p:cNvSpPr/>
          <p:nvPr/>
        </p:nvSpPr>
        <p:spPr>
          <a:xfrm flipH="1" flipV="1">
            <a:off x="2144111" y="3968312"/>
            <a:ext cx="398946" cy="87280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85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 flipV="1">
            <a:off x="2145142" y="5077152"/>
            <a:ext cx="398946" cy="87280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85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32785" y="4033463"/>
            <a:ext cx="1501638" cy="115142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85" y="4755643"/>
            <a:ext cx="731326" cy="5607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894" y="3437755"/>
            <a:ext cx="3026320" cy="232051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225958" y="4033463"/>
            <a:ext cx="1501638" cy="115142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923012" y="4054483"/>
            <a:ext cx="1501638" cy="115142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50121" y="4054483"/>
            <a:ext cx="1501638" cy="115142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335" y="3919302"/>
            <a:ext cx="731326" cy="56076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197" y="4777436"/>
            <a:ext cx="731326" cy="56076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70810" y="4976065"/>
            <a:ext cx="318493" cy="244213"/>
          </a:xfrm>
          <a:prstGeom prst="rect">
            <a:avLst/>
          </a:prstGeom>
        </p:spPr>
      </p:pic>
      <p:sp>
        <p:nvSpPr>
          <p:cNvPr id="24" name="AutoShape 3">
            <a:extLst>
              <a:ext uri="{FF2B5EF4-FFF2-40B4-BE49-F238E27FC236}">
                <a16:creationId xmlns:a16="http://schemas.microsoft.com/office/drawing/2014/main" id="{458237FE-22B6-4453-84C2-F858AEFA2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192" y="1846739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9757A285-9334-4DD2-8CA8-63BC7D2C0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175" y="1830045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6401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rtl="1"/>
            <a:r>
              <a:rPr lang="fa-IR" dirty="0"/>
              <a:t>کنترل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rtl="1"/>
            <a:r>
              <a:rPr lang="fa-IR" dirty="0"/>
              <a:t>2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1"/>
            <a:r>
              <a:rPr lang="fa-IR" dirty="0"/>
              <a:t>فلسفه‌ی کنترل</a:t>
            </a:r>
          </a:p>
        </p:txBody>
      </p:sp>
    </p:spTree>
    <p:extLst>
      <p:ext uri="{BB962C8B-B14F-4D97-AF65-F5344CB8AC3E}">
        <p14:creationId xmlns:p14="http://schemas.microsoft.com/office/powerpoint/2010/main" val="1620128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5F6AD-267B-4AD8-9D80-E9696ED1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فلسفه و کنترل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91436-B5DB-4349-AA90-D8B1305F5F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163EB-FFEA-4719-A056-8CB24946B6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D0B258-26E8-4643-8880-8E1877798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929" y="1317632"/>
            <a:ext cx="6192142" cy="4809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F2BD5-1E26-4A47-9650-DE47CD379903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D.A. Novikov, Cybernetics: From Past to Future, Springer, 2016 (pg. 22)</a:t>
            </a:r>
          </a:p>
        </p:txBody>
      </p:sp>
    </p:spTree>
    <p:extLst>
      <p:ext uri="{BB962C8B-B14F-4D97-AF65-F5344CB8AC3E}">
        <p14:creationId xmlns:p14="http://schemas.microsoft.com/office/powerpoint/2010/main" val="1261091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5F6AD-267B-4AD8-9D80-E9696ED1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فلسفه‌ی کنترل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91436-B5DB-4349-AA90-D8B1305F5F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163EB-FFEA-4719-A056-8CB24946B6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دانش سایبرنتیک و فلسفه‌ی مدیریت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F2BD5-1E26-4A47-9650-DE47CD379903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D.A. Novikov, Cybernetics: From Past to Future, Springer, 2016 (pg. 24)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32F52-7B92-46C9-B845-46D93C12E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24" y="1580889"/>
            <a:ext cx="7975753" cy="450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03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چاره‌ی</a:t>
            </a:r>
            <a:r>
              <a:rPr lang="fa-IR" dirty="0"/>
              <a:t> «کنترل»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628651" y="1613686"/>
            <a:ext cx="7367269" cy="547626"/>
          </a:xfrm>
          <a:prstGeom prst="bevel">
            <a:avLst>
              <a:gd name="adj" fmla="val 793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</a:t>
            </a:r>
            <a:endParaRPr lang="fa-IR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6476845" y="2161312"/>
            <a:ext cx="1519074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چیست؟</a:t>
            </a: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6476845" y="2708938"/>
            <a:ext cx="1519074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چرا؟</a:t>
            </a: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6476845" y="3253361"/>
            <a:ext cx="1519074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چگونه؟</a:t>
            </a: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6476845" y="3797784"/>
            <a:ext cx="1519074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چه‌گاه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؟</a:t>
            </a: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6476845" y="4339004"/>
            <a:ext cx="1519074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چه‌جا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؟</a:t>
            </a: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6476845" y="4883427"/>
            <a:ext cx="1519074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چه‌کس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؟</a:t>
            </a: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628651" y="2161312"/>
            <a:ext cx="5848194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تغذیه‌ی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</a:t>
            </a:r>
            <a:r>
              <a:rPr lang="fa-IR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جهت‌مند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و </a:t>
            </a:r>
            <a:r>
              <a:rPr lang="fa-IR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هدف‌مند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اطلاعات</a:t>
            </a: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628651" y="2708938"/>
            <a:ext cx="5848194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برای </a:t>
            </a:r>
            <a:r>
              <a:rPr kumimoji="0" lang="fa-IR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جلوگیری از انحراف سیستم </a:t>
            </a:r>
            <a:r>
              <a:rPr kumimoji="0" lang="fa-I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(سلبی) و/یا </a:t>
            </a:r>
            <a:r>
              <a:rPr kumimoji="0" lang="fa-IR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بهتر شدن سیستم </a:t>
            </a:r>
            <a:r>
              <a:rPr kumimoji="0" lang="fa-I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(ایجابی)</a:t>
            </a:r>
          </a:p>
        </p:txBody>
      </p:sp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628651" y="3253361"/>
            <a:ext cx="5848194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تأثیر بر </a:t>
            </a: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متغیر کنترل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از طریق </a:t>
            </a:r>
            <a:r>
              <a:rPr lang="fa-IR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فرمان</a:t>
            </a:r>
            <a:r>
              <a:rPr lang="fa-IR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‌های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کنترلی</a:t>
            </a:r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628651" y="3797784"/>
            <a:ext cx="5848194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در طول زندگی سیستم: </a:t>
            </a: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همیشه</a:t>
            </a: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628651" y="4339004"/>
            <a:ext cx="5848194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در </a:t>
            </a: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سیستم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و </a:t>
            </a: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محیط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سیستم</a:t>
            </a: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auto">
          <a:xfrm>
            <a:off x="628651" y="4883427"/>
            <a:ext cx="5848194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توسط </a:t>
            </a:r>
            <a:r>
              <a:rPr lang="fa-IR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برای </a:t>
            </a:r>
            <a:r>
              <a:rPr lang="fa-IR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  <a:endParaRPr lang="fa-IR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0329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دکترین «کنترل»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628651" y="1613686"/>
            <a:ext cx="7367269" cy="547626"/>
          </a:xfrm>
          <a:prstGeom prst="bevel">
            <a:avLst>
              <a:gd name="adj" fmla="val 793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</a:t>
            </a:r>
            <a:endParaRPr lang="fa-IR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6476845" y="2161312"/>
            <a:ext cx="1519074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چیست؟</a:t>
            </a: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6476845" y="2708938"/>
            <a:ext cx="1519074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چرا؟</a:t>
            </a: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6476845" y="3253361"/>
            <a:ext cx="1519074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چگونه؟</a:t>
            </a: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6476845" y="3797784"/>
            <a:ext cx="1519074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چه‌گاه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؟</a:t>
            </a: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6476845" y="4339004"/>
            <a:ext cx="1519074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چه‌جا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؟</a:t>
            </a: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6476845" y="4883427"/>
            <a:ext cx="1519074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چه‌کس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؟</a:t>
            </a: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628651" y="2161312"/>
            <a:ext cx="5848194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تغذیه‌ی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</a:t>
            </a:r>
            <a:r>
              <a:rPr lang="fa-IR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جهت‌مند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و </a:t>
            </a:r>
            <a:r>
              <a:rPr lang="fa-IR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هدف‌مند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اطلاعات</a:t>
            </a:r>
          </a:p>
        </p:txBody>
      </p:sp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628651" y="2708938"/>
            <a:ext cx="5848194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برای </a:t>
            </a: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جلوگیری از انحراف سیستم 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(سلبی) و/یا </a:t>
            </a: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بهتر شدن سیستم 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(ایجابی)</a:t>
            </a:r>
          </a:p>
        </p:txBody>
      </p:sp>
      <p:sp>
        <p:nvSpPr>
          <p:cNvPr id="23" name="AutoShape 3"/>
          <p:cNvSpPr>
            <a:spLocks noChangeArrowheads="1"/>
          </p:cNvSpPr>
          <p:nvPr/>
        </p:nvSpPr>
        <p:spPr bwMode="auto">
          <a:xfrm>
            <a:off x="628651" y="3253361"/>
            <a:ext cx="5848194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تأثیر بر </a:t>
            </a: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متغیر کنترل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از طریق </a:t>
            </a:r>
            <a:r>
              <a:rPr lang="fa-IR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فرمان</a:t>
            </a:r>
            <a:r>
              <a:rPr lang="fa-IR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‌های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کنترلی</a:t>
            </a:r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628651" y="3797784"/>
            <a:ext cx="5848194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در طول زندگی سیستم: </a:t>
            </a: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همیشه</a:t>
            </a:r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628651" y="4339004"/>
            <a:ext cx="5848194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در </a:t>
            </a: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سیستم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و </a:t>
            </a: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محیط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سیستم</a:t>
            </a: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auto">
          <a:xfrm>
            <a:off x="628651" y="4883427"/>
            <a:ext cx="5848194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توسط </a:t>
            </a:r>
            <a:r>
              <a:rPr lang="fa-IR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برای </a:t>
            </a:r>
            <a:r>
              <a:rPr lang="fa-IR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  <a:endParaRPr lang="fa-IR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6331378F-801D-4609-978C-74BE373ED1F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61656" y="2705735"/>
            <a:ext cx="1636472" cy="547626"/>
          </a:xfrm>
          <a:prstGeom prst="bevel">
            <a:avLst>
              <a:gd name="adj" fmla="val 7937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Z Mitra" panose="00000400000000000000" pitchFamily="2" charset="-78"/>
              </a:rPr>
              <a:t>دکترین</a:t>
            </a:r>
          </a:p>
        </p:txBody>
      </p:sp>
    </p:spTree>
    <p:extLst>
      <p:ext uri="{BB962C8B-B14F-4D97-AF65-F5344CB8AC3E}">
        <p14:creationId xmlns:p14="http://schemas.microsoft.com/office/powerpoint/2010/main" val="2305535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rtl="1"/>
            <a:r>
              <a:rPr lang="fa-IR" dirty="0"/>
              <a:t>کنترل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rtl="1"/>
            <a:r>
              <a:rPr lang="fa-IR" dirty="0"/>
              <a:t>3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300480" y="3453414"/>
            <a:ext cx="2570480" cy="2432480"/>
          </a:xfrm>
        </p:spPr>
        <p:txBody>
          <a:bodyPr/>
          <a:lstStyle/>
          <a:p>
            <a:pPr rtl="1"/>
            <a:r>
              <a:rPr lang="fa-IR" dirty="0"/>
              <a:t>روش‌شناسی کنترل</a:t>
            </a:r>
          </a:p>
        </p:txBody>
      </p:sp>
    </p:spTree>
    <p:extLst>
      <p:ext uri="{BB962C8B-B14F-4D97-AF65-F5344CB8AC3E}">
        <p14:creationId xmlns:p14="http://schemas.microsoft.com/office/powerpoint/2010/main" val="1503631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5F6AD-267B-4AD8-9D80-E9696ED1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متدولوژی کنترل و تئوری کنترل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91436-B5DB-4349-AA90-D8B1305F5F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163EB-FFEA-4719-A056-8CB24946B6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F2BD5-1E26-4A47-9650-DE47CD379903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D.A. Novikov, Cybernetics: From Past to Future, Springer, 2016 (pg. 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CE3A0-1B07-4253-BC1D-24B0DFD86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069" y="1702308"/>
            <a:ext cx="5977863" cy="404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95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5F6AD-267B-4AD8-9D80-E9696ED1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مؤلفه‌های ساختاری فعالیت کنترلی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91436-B5DB-4349-AA90-D8B1305F5F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163EB-FFEA-4719-A056-8CB24946B6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F2BD5-1E26-4A47-9650-DE47CD379903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D.A. Novikov, Cybernetics: From Past to Future, Springer, 2016 (pg. 25)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7DDE95-7D0C-4E1C-8329-9BE31151B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532" y="1377682"/>
            <a:ext cx="6526936" cy="498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28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5F6AD-267B-4AD8-9D80-E9696ED1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مؤلفه‌های تئوری کنترل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91436-B5DB-4349-AA90-D8B1305F5F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163EB-FFEA-4719-A056-8CB24946B6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F2BD5-1E26-4A47-9650-DE47CD379903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D.A. Novikov, Cybernetics: From Past to Future, Springer, 2016 (pg. 26)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675965-F236-4655-99A2-850C416DE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678" y="1676456"/>
            <a:ext cx="6506645" cy="433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88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ارکان 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1DC1-61DB-42A1-89C5-00204478C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3111-792B-46C5-9048-488F682F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02" y="1338663"/>
            <a:ext cx="5346596" cy="48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97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rtl="1"/>
            <a:r>
              <a:rPr lang="fa-IR" dirty="0"/>
              <a:t>کنترل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rtl="1"/>
            <a:r>
              <a:rPr lang="fa-IR" dirty="0"/>
              <a:t>4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1"/>
            <a:r>
              <a:rPr lang="fa-IR" dirty="0"/>
              <a:t>قانون‌های کنترل</a:t>
            </a:r>
          </a:p>
        </p:txBody>
      </p:sp>
    </p:spTree>
    <p:extLst>
      <p:ext uri="{BB962C8B-B14F-4D97-AF65-F5344CB8AC3E}">
        <p14:creationId xmlns:p14="http://schemas.microsoft.com/office/powerpoint/2010/main" val="2803924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5F6AD-267B-4AD8-9D80-E9696ED1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سلسله‌مراتب قوانین، رگولاریته‌ها و اصول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91436-B5DB-4349-AA90-D8B1305F5F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163EB-FFEA-4719-A056-8CB24946B6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F2BD5-1E26-4A47-9650-DE47CD379903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D.A. Novikov, Cybernetics: From Past to Future, Springer, 2016 (pg. 28)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C7483-D427-474F-8090-96A25EE51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644" y="1485846"/>
            <a:ext cx="5796713" cy="478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58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5F6AD-267B-4AD8-9D80-E9696ED1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اصول کنترل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91436-B5DB-4349-AA90-D8B1305F5F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163EB-FFEA-4719-A056-8CB24946B6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یک طبقه‌بندی بر اساس روابط میان اشیا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F2BD5-1E26-4A47-9650-DE47CD379903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D.A. Novikov, Cybernetics: From Past to Future, Springer, 2016 (pg. 37)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E6C37A-47AC-4283-B703-0EE8E5F8D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49" y="1448810"/>
            <a:ext cx="7515303" cy="476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4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5F6AD-267B-4AD8-9D80-E9696ED1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اصول کنترل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91436-B5DB-4349-AA90-D8B1305F5F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163EB-FFEA-4719-A056-8CB24946B6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یک طبقه‌بندی بر اساس روابط زمانی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F2BD5-1E26-4A47-9650-DE47CD379903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D.A. Novikov, Cybernetics: From Past to Future, Springer, 2016 (pg. 38)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80FD13-8DB3-4B16-9567-E3F51A4DC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78" y="2169150"/>
            <a:ext cx="7437445" cy="317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581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5F6AD-267B-4AD8-9D80-E9696ED1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ابژه‌های کنترل‌شده، روش‌ها و وسیله‌های کنترل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91436-B5DB-4349-AA90-D8B1305F5F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163EB-FFEA-4719-A056-8CB24946B6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F2BD5-1E26-4A47-9650-DE47CD379903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D.A. Novikov, Cybernetics: From Past to Future, Springer, 2016 (pg. 50)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614B6B-7685-419F-9BC5-BB96DAD54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592" y="1985804"/>
            <a:ext cx="5308816" cy="375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90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5F6AD-267B-4AD8-9D80-E9696ED1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چرخه‌ی زندگی تئوری کنترل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91436-B5DB-4349-AA90-D8B1305F5F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163EB-FFEA-4719-A056-8CB24946B6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برای یک طبقه‌ی خاص از ابژه‌های کنترل‌شده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F2BD5-1E26-4A47-9650-DE47CD379903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D.A. Novikov, Cybernetics: From Past to Future, Springer, 2016 (pg. 50)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EFA05-5869-4346-BCAC-D0102F22E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559" y="1626610"/>
            <a:ext cx="5462882" cy="454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42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5F6AD-267B-4AD8-9D80-E9696ED1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تئوری کنترل: گذشته، حال و آینده‌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91436-B5DB-4349-AA90-D8B1305F5F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163EB-FFEA-4719-A056-8CB24946B6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F2BD5-1E26-4A47-9650-DE47CD379903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D.A. Novikov, Cybernetics: From Past to Future, Springer, 2016 (pg. 52)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4D7A5E-BB5F-4CC4-A596-8D0EDCFD2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2" r="7655"/>
          <a:stretch/>
        </p:blipFill>
        <p:spPr>
          <a:xfrm rot="5400000">
            <a:off x="2096456" y="-246963"/>
            <a:ext cx="4951088" cy="818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98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5F6AD-267B-4AD8-9D80-E9696ED1E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سیستم‌های طبیعت بین‌رشته‌ای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91436-B5DB-4349-AA90-D8B1305F5F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163EB-FFEA-4719-A056-8CB24946B6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یک طبقه‌بندی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F2BD5-1E26-4A47-9650-DE47CD379903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D.A. Novikov, Cybernetics: From Past to Future, Springer, 2016 (pg. 52)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EE971A-C1A0-4292-930B-A99EFE870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557" y="1377682"/>
            <a:ext cx="4722887" cy="473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14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جلسه 12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36DFC2-C08A-4D8B-8B5C-22701CA5CE07}"/>
              </a:ext>
            </a:extLst>
          </p:cNvPr>
          <p:cNvSpPr txBox="1">
            <a:spLocks/>
          </p:cNvSpPr>
          <p:nvPr/>
        </p:nvSpPr>
        <p:spPr>
          <a:xfrm>
            <a:off x="728133" y="3051728"/>
            <a:ext cx="7772400" cy="1520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baseline="0">
                <a:solidFill>
                  <a:srgbClr val="C00000"/>
                </a:solidFill>
                <a:latin typeface="+mj-lt"/>
                <a:ea typeface="+mj-ea"/>
                <a:cs typeface="Q Khoramshahr" panose="00000400000000000000" pitchFamily="50" charset="-78"/>
              </a:defRPr>
            </a:lvl1pPr>
          </a:lstStyle>
          <a:p>
            <a:r>
              <a:rPr lang="fa-IR" sz="3200" dirty="0"/>
              <a:t>کنترل (2)</a:t>
            </a:r>
            <a:br>
              <a:rPr lang="fa-IR" dirty="0"/>
            </a:br>
            <a:r>
              <a:rPr lang="fa-IR" sz="6000" dirty="0"/>
              <a:t>نظریه‌ی کنترل</a:t>
            </a:r>
            <a:endParaRPr lang="fa-IR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F1BCB94-5D81-4C2B-88D0-0925AEDC8718}"/>
              </a:ext>
            </a:extLst>
          </p:cNvPr>
          <p:cNvSpPr txBox="1">
            <a:spLocks/>
          </p:cNvSpPr>
          <p:nvPr/>
        </p:nvSpPr>
        <p:spPr>
          <a:xfrm>
            <a:off x="1143000" y="4572000"/>
            <a:ext cx="6858000" cy="375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baseline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Control (2): Control Theory</a:t>
            </a:r>
            <a:endParaRPr lang="fa-IR" sz="2000" dirty="0"/>
          </a:p>
        </p:txBody>
      </p:sp>
    </p:spTree>
    <p:extLst>
      <p:ext uri="{BB962C8B-B14F-4D97-AF65-F5344CB8AC3E}">
        <p14:creationId xmlns:p14="http://schemas.microsoft.com/office/powerpoint/2010/main" val="11390748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کنترل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5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a-IR" dirty="0"/>
              <a:t>نظریه‌ی کنترل</a:t>
            </a:r>
          </a:p>
        </p:txBody>
      </p:sp>
    </p:spTree>
    <p:extLst>
      <p:ext uri="{BB962C8B-B14F-4D97-AF65-F5344CB8AC3E}">
        <p14:creationId xmlns:p14="http://schemas.microsoft.com/office/powerpoint/2010/main" val="2600296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ارکان 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1DC1-61DB-42A1-89C5-00204478C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ارکان پایه، اصلی، فرعی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3111-792B-46C5-9048-488F682F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02" y="1338663"/>
            <a:ext cx="5346596" cy="4803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5133A4-07D7-4D87-82C9-B23102F0A17E}"/>
              </a:ext>
            </a:extLst>
          </p:cNvPr>
          <p:cNvSpPr txBox="1"/>
          <p:nvPr/>
        </p:nvSpPr>
        <p:spPr>
          <a:xfrm>
            <a:off x="4095016" y="4702206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پایه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1827C4-EBBF-4C7F-9A1F-A13848AF8C3C}"/>
              </a:ext>
            </a:extLst>
          </p:cNvPr>
          <p:cNvSpPr txBox="1"/>
          <p:nvPr/>
        </p:nvSpPr>
        <p:spPr>
          <a:xfrm>
            <a:off x="4095016" y="2438421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اصلی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B5B2E-9D79-480C-BF13-82BCCA781A90}"/>
              </a:ext>
            </a:extLst>
          </p:cNvPr>
          <p:cNvSpPr txBox="1"/>
          <p:nvPr/>
        </p:nvSpPr>
        <p:spPr>
          <a:xfrm>
            <a:off x="6067590" y="5818941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فرعی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2C672-B72E-4133-95C3-3F78894F70DF}"/>
              </a:ext>
            </a:extLst>
          </p:cNvPr>
          <p:cNvSpPr txBox="1"/>
          <p:nvPr/>
        </p:nvSpPr>
        <p:spPr>
          <a:xfrm>
            <a:off x="2131069" y="5814186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فرعی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64E43D-05B3-4304-8670-ED0D47B656C3}"/>
              </a:ext>
            </a:extLst>
          </p:cNvPr>
          <p:cNvSpPr txBox="1"/>
          <p:nvPr/>
        </p:nvSpPr>
        <p:spPr>
          <a:xfrm>
            <a:off x="4095016" y="2816379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Master Pillar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582B78-6449-4A00-92B3-2CAD5C3FA606}"/>
              </a:ext>
            </a:extLst>
          </p:cNvPr>
          <p:cNvSpPr txBox="1"/>
          <p:nvPr/>
        </p:nvSpPr>
        <p:spPr>
          <a:xfrm>
            <a:off x="4091840" y="5081292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Base Pillar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C7E826-32D9-48E7-8006-81406F0DC283}"/>
              </a:ext>
            </a:extLst>
          </p:cNvPr>
          <p:cNvSpPr txBox="1"/>
          <p:nvPr/>
        </p:nvSpPr>
        <p:spPr>
          <a:xfrm>
            <a:off x="6067590" y="6197275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Slave Pillar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6CA0F-561B-4558-8067-DD79C00C73DD}"/>
              </a:ext>
            </a:extLst>
          </p:cNvPr>
          <p:cNvSpPr txBox="1"/>
          <p:nvPr/>
        </p:nvSpPr>
        <p:spPr>
          <a:xfrm>
            <a:off x="2131969" y="6194100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Slave Pillar</a:t>
            </a:r>
          </a:p>
        </p:txBody>
      </p:sp>
    </p:spTree>
    <p:extLst>
      <p:ext uri="{BB962C8B-B14F-4D97-AF65-F5344CB8AC3E}">
        <p14:creationId xmlns:p14="http://schemas.microsoft.com/office/powerpoint/2010/main" val="28651831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نظریه‌ی</a:t>
            </a:r>
            <a:r>
              <a:rPr lang="fa-IR" dirty="0"/>
              <a:t> کنترل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auto">
          <a:xfrm>
            <a:off x="5081150" y="3132399"/>
            <a:ext cx="3236009" cy="341355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مهندسی و ریاضیات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826836" y="1673276"/>
            <a:ext cx="7490323" cy="682709"/>
          </a:xfrm>
          <a:prstGeom prst="bevel">
            <a:avLst>
              <a:gd name="adj" fmla="val 4142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نظریه‌ی</a:t>
            </a:r>
            <a:r>
              <a:rPr lang="fa-IR" sz="36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کنترل</a:t>
            </a:r>
            <a:endParaRPr lang="fa-IR" sz="32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826836" y="2404851"/>
            <a:ext cx="3236009" cy="682709"/>
          </a:xfrm>
          <a:prstGeom prst="bevel">
            <a:avLst>
              <a:gd name="adj" fmla="val 4142"/>
            </a:avLst>
          </a:prstGeom>
          <a:solidFill>
            <a:srgbClr val="B808A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نظریه‌ی</a:t>
            </a: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کنترل اجتماعی</a:t>
            </a:r>
            <a:endParaRPr lang="fa-IR" sz="24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5081150" y="2400824"/>
            <a:ext cx="3236009" cy="682709"/>
          </a:xfrm>
          <a:prstGeom prst="bevel">
            <a:avLst>
              <a:gd name="adj" fmla="val 4142"/>
            </a:avLst>
          </a:prstGeom>
          <a:solidFill>
            <a:srgbClr val="B808A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نظریه‌ی کنترل مهندسی</a:t>
            </a:r>
            <a:endParaRPr lang="fa-IR" sz="24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826835" y="3132398"/>
            <a:ext cx="3236009" cy="341355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علوم اجتماعی (</a:t>
            </a:r>
            <a:r>
              <a:rPr lang="fa-IR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جرم‌شناسی</a:t>
            </a: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)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6387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نظریه‌ی</a:t>
            </a:r>
            <a:r>
              <a:rPr lang="fa-IR" dirty="0"/>
              <a:t> کنترل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نظریه‌ی کنترل اجتماعی</a:t>
            </a:r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auto">
          <a:xfrm>
            <a:off x="5081150" y="3132399"/>
            <a:ext cx="3236009" cy="341355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مهندسی و ریاضیات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826836" y="1673276"/>
            <a:ext cx="7490323" cy="682709"/>
          </a:xfrm>
          <a:prstGeom prst="bevel">
            <a:avLst>
              <a:gd name="adj" fmla="val 4142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نظریه‌ی</a:t>
            </a:r>
            <a:r>
              <a:rPr lang="fa-IR" sz="36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کنترل</a:t>
            </a:r>
            <a:endParaRPr lang="fa-IR" sz="32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826836" y="2404851"/>
            <a:ext cx="3236009" cy="682709"/>
          </a:xfrm>
          <a:prstGeom prst="bevel">
            <a:avLst>
              <a:gd name="adj" fmla="val 4142"/>
            </a:avLst>
          </a:prstGeom>
          <a:solidFill>
            <a:srgbClr val="B808A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نظریه‌ی</a:t>
            </a: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کنترل اجتماعی</a:t>
            </a:r>
            <a:endParaRPr lang="fa-IR" sz="24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5081150" y="2400824"/>
            <a:ext cx="3236009" cy="682709"/>
          </a:xfrm>
          <a:prstGeom prst="bevel">
            <a:avLst>
              <a:gd name="adj" fmla="val 4142"/>
            </a:avLst>
          </a:prstGeom>
          <a:solidFill>
            <a:srgbClr val="B808A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نظریه‌ی کنترل مهندسی</a:t>
            </a:r>
            <a:endParaRPr lang="fa-IR" sz="24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826835" y="3132398"/>
            <a:ext cx="3236009" cy="341355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علوم اجتماعی (</a:t>
            </a:r>
            <a:r>
              <a:rPr lang="fa-IR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جرم‌شناسی</a:t>
            </a: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)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81150" y="2366145"/>
            <a:ext cx="3236009" cy="111776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566753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نظریه‌های فرآیند اجتماعی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Social Process Theories</a:t>
            </a:r>
            <a:endParaRPr lang="fa-I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1" descr="screenshot_38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97000"/>
            <a:ext cx="595312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172A63-7C8C-40A3-AA3E-F39C3B2F2F5B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Larry J. Siegel, Criminology: The Core, 4th Edition, Wadsworth, Cengage Learning, 2011</a:t>
            </a:r>
          </a:p>
        </p:txBody>
      </p:sp>
    </p:spTree>
    <p:extLst>
      <p:ext uri="{BB962C8B-B14F-4D97-AF65-F5344CB8AC3E}">
        <p14:creationId xmlns:p14="http://schemas.microsoft.com/office/powerpoint/2010/main" val="26523819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نظریه‌ی کنترل اجتماعی «هیرشی»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Hirschi’s</a:t>
            </a:r>
            <a:r>
              <a:rPr lang="en-US" dirty="0"/>
              <a:t> Social Control Theory (Social Bond </a:t>
            </a:r>
            <a:r>
              <a:rPr lang="en-US" dirty="0" err="1"/>
              <a:t>Tehory</a:t>
            </a:r>
            <a:r>
              <a:rPr lang="en-US" dirty="0"/>
              <a:t>)</a:t>
            </a:r>
            <a:endParaRPr lang="fa-I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1969</a:t>
            </a:r>
          </a:p>
        </p:txBody>
      </p:sp>
      <p:pic>
        <p:nvPicPr>
          <p:cNvPr id="6" name="Picture 5" descr="screenshot_38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91" y="1503685"/>
            <a:ext cx="6693218" cy="481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B0CFB2-7EC2-48FD-83EA-B0A93ED06E9F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Larry J. Siegel, Criminology: The Core, 4th Edition, Wadsworth, Cengage Learning, 2011</a:t>
            </a:r>
          </a:p>
        </p:txBody>
      </p:sp>
    </p:spTree>
    <p:extLst>
      <p:ext uri="{BB962C8B-B14F-4D97-AF65-F5344CB8AC3E}">
        <p14:creationId xmlns:p14="http://schemas.microsoft.com/office/powerpoint/2010/main" val="15332782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338137"/>
            <a:ext cx="9001125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15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نظریه‌ی</a:t>
            </a:r>
            <a:r>
              <a:rPr lang="fa-IR" dirty="0"/>
              <a:t> کنترل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نظریه‌ی کنترل اجتماعی</a:t>
            </a:r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auto">
          <a:xfrm>
            <a:off x="5081150" y="3132399"/>
            <a:ext cx="3236009" cy="341355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مهندسی و ریاضیات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826836" y="1673276"/>
            <a:ext cx="7490323" cy="682709"/>
          </a:xfrm>
          <a:prstGeom prst="bevel">
            <a:avLst>
              <a:gd name="adj" fmla="val 4142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نظریه‌ی</a:t>
            </a:r>
            <a:r>
              <a:rPr lang="fa-IR" sz="36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کنترل</a:t>
            </a:r>
            <a:endParaRPr lang="fa-IR" sz="32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826836" y="2404851"/>
            <a:ext cx="3236009" cy="682709"/>
          </a:xfrm>
          <a:prstGeom prst="bevel">
            <a:avLst>
              <a:gd name="adj" fmla="val 4142"/>
            </a:avLst>
          </a:prstGeom>
          <a:solidFill>
            <a:srgbClr val="B808A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نظریه‌ی</a:t>
            </a: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کنترل اجتماعی</a:t>
            </a:r>
            <a:endParaRPr lang="fa-IR" sz="24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5081150" y="2400824"/>
            <a:ext cx="3236009" cy="682709"/>
          </a:xfrm>
          <a:prstGeom prst="bevel">
            <a:avLst>
              <a:gd name="adj" fmla="val 4142"/>
            </a:avLst>
          </a:prstGeom>
          <a:solidFill>
            <a:srgbClr val="B808A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نظریه‌ی کنترل مهندسی</a:t>
            </a:r>
            <a:endParaRPr lang="fa-IR" sz="24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826835" y="3132398"/>
            <a:ext cx="3236009" cy="341355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علوم اجتماعی (</a:t>
            </a:r>
            <a:r>
              <a:rPr lang="fa-IR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جرم‌شناسی</a:t>
            </a: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)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6835" y="2400824"/>
            <a:ext cx="3236009" cy="111776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74267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338137"/>
            <a:ext cx="9001125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55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338137"/>
            <a:ext cx="9001125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388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سیگنال کنترل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Control Signal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 err="1"/>
              <a:t>دکترین</a:t>
            </a:r>
            <a:r>
              <a:rPr lang="fa-IR" dirty="0"/>
              <a:t> جامع فضای سایبر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66354" y="1563831"/>
            <a:ext cx="7200902" cy="11793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sz="4000" b="1" dirty="0">
                <a:solidFill>
                  <a:schemeClr val="tx1"/>
                </a:solidFill>
                <a:cs typeface="Z Mitra" panose="00000400000000000000" pitchFamily="2" charset="-78"/>
              </a:rPr>
              <a:t>سیگنال کنترل</a:t>
            </a:r>
          </a:p>
          <a:p>
            <a:pPr algn="ctr" rtl="1"/>
            <a:r>
              <a:rPr lang="fa-IR" sz="2400" dirty="0" err="1">
                <a:solidFill>
                  <a:schemeClr val="tx1"/>
                </a:solidFill>
                <a:cs typeface="Q Khoramshahr" panose="00000400000000000000" pitchFamily="50" charset="-78"/>
              </a:rPr>
              <a:t>سیگنالی</a:t>
            </a:r>
            <a:r>
              <a:rPr lang="fa-IR" sz="2400" dirty="0">
                <a:solidFill>
                  <a:schemeClr val="tx1"/>
                </a:solidFill>
                <a:cs typeface="Q Khoramshahr" panose="00000400000000000000" pitchFamily="50" charset="-78"/>
              </a:rPr>
              <a:t> که حاوی پیام مربوط به مقادیر مطلوب متغیرهای کنترل است.</a:t>
            </a:r>
            <a:endParaRPr lang="en-US" sz="2000" dirty="0">
              <a:solidFill>
                <a:schemeClr val="tx1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31791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دستگاه کنترل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Control Device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 err="1"/>
              <a:t>دکترین</a:t>
            </a:r>
            <a:r>
              <a:rPr lang="fa-IR" dirty="0"/>
              <a:t> جامع فضای سایبر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66354" y="1563831"/>
            <a:ext cx="7200902" cy="11793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sz="4000" b="1" dirty="0">
                <a:solidFill>
                  <a:schemeClr val="tx1"/>
                </a:solidFill>
                <a:cs typeface="Z Mitra" panose="00000400000000000000" pitchFamily="2" charset="-78"/>
              </a:rPr>
              <a:t>دستگاه کنترل (</a:t>
            </a:r>
            <a:r>
              <a:rPr lang="fa-IR" sz="4000" b="1" dirty="0" err="1">
                <a:solidFill>
                  <a:schemeClr val="tx1"/>
                </a:solidFill>
                <a:cs typeface="Z Mitra" panose="00000400000000000000" pitchFamily="2" charset="-78"/>
              </a:rPr>
              <a:t>کنترل‌کننده</a:t>
            </a:r>
            <a:r>
              <a:rPr lang="fa-IR" sz="4000" b="1" dirty="0">
                <a:solidFill>
                  <a:schemeClr val="tx1"/>
                </a:solidFill>
                <a:cs typeface="Z Mitra" panose="00000400000000000000" pitchFamily="2" charset="-78"/>
              </a:rPr>
              <a:t>)</a:t>
            </a:r>
          </a:p>
          <a:p>
            <a:pPr algn="ctr" rtl="1"/>
            <a:r>
              <a:rPr lang="fa-IR" sz="2400" dirty="0">
                <a:solidFill>
                  <a:schemeClr val="tx1"/>
                </a:solidFill>
                <a:cs typeface="Q Khoramshahr" panose="00000400000000000000" pitchFamily="50" charset="-78"/>
              </a:rPr>
              <a:t>مجموعه عناصری از یک سیستم که </a:t>
            </a:r>
            <a:r>
              <a:rPr lang="fa-IR" sz="2400" dirty="0" err="1">
                <a:solidFill>
                  <a:schemeClr val="tx1"/>
                </a:solidFill>
                <a:cs typeface="Q Khoramshahr" panose="00000400000000000000" pitchFamily="50" charset="-78"/>
              </a:rPr>
              <a:t>سیگنال‌های</a:t>
            </a:r>
            <a:r>
              <a:rPr lang="fa-IR" sz="2400" dirty="0">
                <a:solidFill>
                  <a:schemeClr val="tx1"/>
                </a:solidFill>
                <a:cs typeface="Q Khoramshahr" panose="00000400000000000000" pitchFamily="50" charset="-78"/>
              </a:rPr>
              <a:t> کنترل را تولید </a:t>
            </a:r>
            <a:r>
              <a:rPr lang="fa-IR" sz="2400" dirty="0" err="1">
                <a:solidFill>
                  <a:schemeClr val="tx1"/>
                </a:solidFill>
                <a:cs typeface="Q Khoramshahr" panose="00000400000000000000" pitchFamily="50" charset="-78"/>
              </a:rPr>
              <a:t>می‌کند</a:t>
            </a:r>
            <a:r>
              <a:rPr lang="fa-IR" sz="2400" dirty="0">
                <a:solidFill>
                  <a:schemeClr val="tx1"/>
                </a:solidFill>
                <a:cs typeface="Q Khoramshahr" panose="00000400000000000000" pitchFamily="50" charset="-78"/>
              </a:rPr>
              <a:t>.</a:t>
            </a:r>
            <a:endParaRPr lang="en-US" sz="2000" dirty="0">
              <a:solidFill>
                <a:schemeClr val="tx1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6053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C998756-8990-446D-A8F9-0ED3479EF3ED}"/>
              </a:ext>
            </a:extLst>
          </p:cNvPr>
          <p:cNvSpPr/>
          <p:nvPr/>
        </p:nvSpPr>
        <p:spPr>
          <a:xfrm>
            <a:off x="3326619" y="1118692"/>
            <a:ext cx="2467155" cy="246715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ارکان 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1DC1-61DB-42A1-89C5-00204478C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کنترل: رکن اصلی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3111-792B-46C5-9048-488F682F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02" y="1338663"/>
            <a:ext cx="5346596" cy="48034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A94B93-1149-40C0-B148-852E80657187}"/>
              </a:ext>
            </a:extLst>
          </p:cNvPr>
          <p:cNvSpPr txBox="1"/>
          <p:nvPr/>
        </p:nvSpPr>
        <p:spPr>
          <a:xfrm>
            <a:off x="4095016" y="2438421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اصلی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F4B48E-6DF7-4675-95C6-2DAFE3C244E3}"/>
              </a:ext>
            </a:extLst>
          </p:cNvPr>
          <p:cNvSpPr txBox="1"/>
          <p:nvPr/>
        </p:nvSpPr>
        <p:spPr>
          <a:xfrm>
            <a:off x="4095016" y="2816379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Master Pillar</a:t>
            </a:r>
          </a:p>
        </p:txBody>
      </p:sp>
    </p:spTree>
    <p:extLst>
      <p:ext uri="{BB962C8B-B14F-4D97-AF65-F5344CB8AC3E}">
        <p14:creationId xmlns:p14="http://schemas.microsoft.com/office/powerpoint/2010/main" val="26807719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برنامه‌ی</a:t>
            </a:r>
            <a:r>
              <a:rPr lang="fa-IR" dirty="0"/>
              <a:t> کنترل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Control Program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 err="1"/>
              <a:t>دکترین</a:t>
            </a:r>
            <a:r>
              <a:rPr lang="fa-IR" dirty="0"/>
              <a:t> جامع فضای سایبر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66354" y="1563831"/>
            <a:ext cx="7200902" cy="11793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sz="4000" b="1" dirty="0" err="1">
                <a:solidFill>
                  <a:schemeClr val="tx1"/>
                </a:solidFill>
                <a:cs typeface="Z Mitra" panose="00000400000000000000" pitchFamily="2" charset="-78"/>
              </a:rPr>
              <a:t>برنامه‌ی</a:t>
            </a:r>
            <a:r>
              <a:rPr lang="fa-IR" sz="4000" b="1" dirty="0">
                <a:solidFill>
                  <a:schemeClr val="tx1"/>
                </a:solidFill>
                <a:cs typeface="Z Mitra" panose="00000400000000000000" pitchFamily="2" charset="-78"/>
              </a:rPr>
              <a:t> کنترل</a:t>
            </a:r>
          </a:p>
          <a:p>
            <a:pPr algn="ctr" rtl="1"/>
            <a:r>
              <a:rPr lang="fa-IR" sz="2800" dirty="0" err="1">
                <a:solidFill>
                  <a:schemeClr val="tx1"/>
                </a:solidFill>
                <a:cs typeface="Q Khoramshahr" panose="00000400000000000000" pitchFamily="50" charset="-78"/>
              </a:rPr>
              <a:t>دنباله‌ی</a:t>
            </a:r>
            <a:r>
              <a:rPr lang="fa-IR" sz="2800" dirty="0">
                <a:solidFill>
                  <a:schemeClr val="tx1"/>
                </a:solidFill>
                <a:cs typeface="Q Khoramshahr" panose="00000400000000000000" pitchFamily="50" charset="-78"/>
              </a:rPr>
              <a:t> </a:t>
            </a:r>
            <a:r>
              <a:rPr lang="fa-IR" sz="2800" dirty="0" err="1">
                <a:solidFill>
                  <a:schemeClr val="tx1"/>
                </a:solidFill>
                <a:cs typeface="Q Khoramshahr" panose="00000400000000000000" pitchFamily="50" charset="-78"/>
              </a:rPr>
              <a:t>فرمان‌های</a:t>
            </a:r>
            <a:r>
              <a:rPr lang="fa-IR" sz="2800" dirty="0">
                <a:solidFill>
                  <a:schemeClr val="tx1"/>
                </a:solidFill>
                <a:cs typeface="Q Khoramshahr" panose="00000400000000000000" pitchFamily="50" charset="-78"/>
              </a:rPr>
              <a:t> کنترل</a:t>
            </a:r>
            <a:endParaRPr lang="en-US" sz="2400" dirty="0">
              <a:solidFill>
                <a:schemeClr val="tx1"/>
              </a:solidFill>
              <a:cs typeface="Q Khoramshahr" panose="00000400000000000000" pitchFamily="50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6354" y="3244512"/>
            <a:ext cx="7200902" cy="6780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b="1" dirty="0" err="1">
                <a:solidFill>
                  <a:schemeClr val="tx1"/>
                </a:solidFill>
                <a:cs typeface="Z Mitra" panose="00000400000000000000" pitchFamily="2" charset="-78"/>
              </a:rPr>
              <a:t>برنامه‌ی</a:t>
            </a:r>
            <a:r>
              <a:rPr lang="fa-IR" b="1" dirty="0">
                <a:solidFill>
                  <a:schemeClr val="tx1"/>
                </a:solidFill>
                <a:cs typeface="Z Mitra" panose="00000400000000000000" pitchFamily="2" charset="-78"/>
              </a:rPr>
              <a:t> کنترل در دستگاه کنترل قرار </a:t>
            </a:r>
            <a:r>
              <a:rPr lang="fa-IR" b="1" dirty="0" err="1">
                <a:solidFill>
                  <a:schemeClr val="tx1"/>
                </a:solidFill>
                <a:cs typeface="Z Mitra" panose="00000400000000000000" pitchFamily="2" charset="-78"/>
              </a:rPr>
              <a:t>می‌گیرد</a:t>
            </a:r>
            <a:r>
              <a:rPr lang="fa-IR" b="1" dirty="0">
                <a:solidFill>
                  <a:schemeClr val="tx1"/>
                </a:solidFill>
                <a:cs typeface="Z Mitra" panose="00000400000000000000" pitchFamily="2" charset="-78"/>
              </a:rPr>
              <a:t>، و بر اساس آن:</a:t>
            </a:r>
          </a:p>
          <a:p>
            <a:pPr algn="ctr" rtl="1"/>
            <a:r>
              <a:rPr lang="fa-IR" b="1" dirty="0" err="1">
                <a:solidFill>
                  <a:schemeClr val="tx1"/>
                </a:solidFill>
                <a:cs typeface="Z Mitra" panose="00000400000000000000" pitchFamily="2" charset="-78"/>
              </a:rPr>
              <a:t>سیگنال‌های</a:t>
            </a:r>
            <a:r>
              <a:rPr lang="fa-IR" b="1" dirty="0">
                <a:solidFill>
                  <a:schemeClr val="tx1"/>
                </a:solidFill>
                <a:cs typeface="Z Mitra" panose="00000400000000000000" pitchFamily="2" charset="-78"/>
              </a:rPr>
              <a:t> کنترل (</a:t>
            </a:r>
            <a:r>
              <a:rPr lang="fa-IR" b="1" dirty="0" err="1">
                <a:solidFill>
                  <a:schemeClr val="tx1"/>
                </a:solidFill>
                <a:cs typeface="Z Mitra" panose="00000400000000000000" pitchFamily="2" charset="-78"/>
              </a:rPr>
              <a:t>فرمان‌های</a:t>
            </a:r>
            <a:r>
              <a:rPr lang="fa-IR" b="1" dirty="0">
                <a:solidFill>
                  <a:schemeClr val="tx1"/>
                </a:solidFill>
                <a:cs typeface="Z Mitra" panose="00000400000000000000" pitchFamily="2" charset="-78"/>
              </a:rPr>
              <a:t> فیزیکی) توسط دستگاه کنترل به ترتیب تولید </a:t>
            </a:r>
            <a:r>
              <a:rPr lang="fa-IR" b="1" dirty="0" err="1">
                <a:solidFill>
                  <a:schemeClr val="tx1"/>
                </a:solidFill>
                <a:cs typeface="Z Mitra" panose="00000400000000000000" pitchFamily="2" charset="-78"/>
              </a:rPr>
              <a:t>می‌شوند</a:t>
            </a:r>
            <a:r>
              <a:rPr lang="fa-IR" b="1" dirty="0">
                <a:solidFill>
                  <a:schemeClr val="tx1"/>
                </a:solidFill>
                <a:cs typeface="Z Mitra" panose="00000400000000000000" pitchFamily="2" charset="-78"/>
              </a:rPr>
              <a:t>.</a:t>
            </a:r>
            <a:endParaRPr lang="en-US" dirty="0">
              <a:solidFill>
                <a:schemeClr val="tx1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117059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الگوریتم</a:t>
            </a:r>
            <a:r>
              <a:rPr lang="fa-IR" dirty="0"/>
              <a:t> کنترل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Control Algorithm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 err="1"/>
              <a:t>دکترین</a:t>
            </a:r>
            <a:r>
              <a:rPr lang="fa-IR" dirty="0"/>
              <a:t> جامع فضای سایبر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66354" y="1563831"/>
            <a:ext cx="7200902" cy="11793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sz="4000" b="1" dirty="0" err="1">
                <a:solidFill>
                  <a:schemeClr val="tx1"/>
                </a:solidFill>
                <a:cs typeface="Z Mitra" panose="00000400000000000000" pitchFamily="2" charset="-78"/>
              </a:rPr>
              <a:t>الگوریتم</a:t>
            </a:r>
            <a:r>
              <a:rPr lang="fa-IR" sz="4000" b="1" dirty="0">
                <a:solidFill>
                  <a:schemeClr val="tx1"/>
                </a:solidFill>
                <a:cs typeface="Z Mitra" panose="00000400000000000000" pitchFamily="2" charset="-78"/>
              </a:rPr>
              <a:t> کنترل</a:t>
            </a:r>
          </a:p>
          <a:p>
            <a:pPr algn="ctr" rtl="1"/>
            <a:r>
              <a:rPr lang="fa-IR" sz="2800" dirty="0">
                <a:solidFill>
                  <a:schemeClr val="tx1"/>
                </a:solidFill>
                <a:cs typeface="Q Khoramshahr" panose="00000400000000000000" pitchFamily="50" charset="-78"/>
              </a:rPr>
              <a:t>مجموعه قواعد چگونگی گردش اطلاعات در سیستم </a:t>
            </a:r>
            <a:r>
              <a:rPr lang="fa-IR" sz="2800" dirty="0" err="1">
                <a:solidFill>
                  <a:schemeClr val="tx1"/>
                </a:solidFill>
                <a:cs typeface="Q Khoramshahr" panose="00000400000000000000" pitchFamily="50" charset="-78"/>
              </a:rPr>
              <a:t>کنترل‌کننده</a:t>
            </a:r>
            <a:endParaRPr lang="en-US" sz="2400" dirty="0">
              <a:solidFill>
                <a:schemeClr val="tx1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650491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مقاصد کنترل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3660578" y="1613684"/>
            <a:ext cx="1822843" cy="682709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Stabilization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پایدارسازی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9" name="AutoShape 3"/>
          <p:cNvSpPr>
            <a:spLocks noChangeArrowheads="1"/>
          </p:cNvSpPr>
          <p:nvPr/>
        </p:nvSpPr>
        <p:spPr bwMode="auto">
          <a:xfrm>
            <a:off x="4571999" y="2296393"/>
            <a:ext cx="1822843" cy="682709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Protection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حفاظت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0" name="AutoShape 3"/>
          <p:cNvSpPr>
            <a:spLocks noChangeArrowheads="1"/>
          </p:cNvSpPr>
          <p:nvPr/>
        </p:nvSpPr>
        <p:spPr bwMode="auto">
          <a:xfrm>
            <a:off x="2749156" y="2296393"/>
            <a:ext cx="1822843" cy="682709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Compensation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جبران‌سازی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1" name="AutoShape 3"/>
          <p:cNvSpPr>
            <a:spLocks noChangeArrowheads="1"/>
          </p:cNvSpPr>
          <p:nvPr/>
        </p:nvSpPr>
        <p:spPr bwMode="auto">
          <a:xfrm>
            <a:off x="926313" y="3661811"/>
            <a:ext cx="1822843" cy="682709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Tracking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ردگیری</a:t>
            </a:r>
            <a:r>
              <a:rPr lang="fa-IR" sz="16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، پیگرد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auto">
          <a:xfrm>
            <a:off x="6394842" y="3655631"/>
            <a:ext cx="1822843" cy="682709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Program Running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اجرای برنامه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3" name="AutoShape 3"/>
          <p:cNvSpPr>
            <a:spLocks noChangeArrowheads="1"/>
          </p:cNvSpPr>
          <p:nvPr/>
        </p:nvSpPr>
        <p:spPr bwMode="auto">
          <a:xfrm>
            <a:off x="3660577" y="5014869"/>
            <a:ext cx="1822843" cy="682709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Optimization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بهینه‌سازی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" name="Quad Arrow 1"/>
          <p:cNvSpPr/>
          <p:nvPr/>
        </p:nvSpPr>
        <p:spPr>
          <a:xfrm>
            <a:off x="2826322" y="3047554"/>
            <a:ext cx="3491352" cy="1898861"/>
          </a:xfrm>
          <a:prstGeom prst="quadArrow">
            <a:avLst/>
          </a:prstGeom>
          <a:solidFill>
            <a:srgbClr val="379D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3460174" y="3645240"/>
            <a:ext cx="2234044" cy="682709"/>
          </a:xfrm>
          <a:prstGeom prst="bevel">
            <a:avLst>
              <a:gd name="adj" fmla="val 4142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36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کنترل</a:t>
            </a:r>
            <a:endParaRPr lang="fa-IR" sz="32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5" name="AutoShape 3"/>
          <p:cNvSpPr>
            <a:spLocks noChangeArrowheads="1"/>
          </p:cNvSpPr>
          <p:nvPr/>
        </p:nvSpPr>
        <p:spPr bwMode="auto">
          <a:xfrm>
            <a:off x="926312" y="2296393"/>
            <a:ext cx="1822843" cy="682709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Regulation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تنظیم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6" name="AutoShape 3"/>
          <p:cNvSpPr>
            <a:spLocks noChangeArrowheads="1"/>
          </p:cNvSpPr>
          <p:nvPr/>
        </p:nvSpPr>
        <p:spPr bwMode="auto">
          <a:xfrm>
            <a:off x="6394842" y="2296393"/>
            <a:ext cx="1822843" cy="682709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Guidance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هدایت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28588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intechopen.com/source/html/22198/media/image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94" y="2254395"/>
            <a:ext cx="7627215" cy="33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2264927" y="491014"/>
            <a:ext cx="4551510" cy="547626"/>
          </a:xfrm>
          <a:prstGeom prst="bevel">
            <a:avLst>
              <a:gd name="adj" fmla="val 793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 برای </a:t>
            </a: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پایدارسازی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8334" y="2254395"/>
            <a:ext cx="1454727" cy="435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پایدار</a:t>
            </a:r>
            <a:endParaRPr lang="en-US" b="1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56534" y="5451332"/>
            <a:ext cx="1454727" cy="435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b="1" dirty="0" err="1">
                <a:solidFill>
                  <a:schemeClr val="tx1"/>
                </a:solidFill>
                <a:cs typeface="Z Mitra" panose="00000400000000000000" pitchFamily="2" charset="-78"/>
              </a:rPr>
              <a:t>نقطه‌ی</a:t>
            </a:r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 تعادل</a:t>
            </a:r>
            <a:endParaRPr lang="en-US" b="1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30190" y="2472365"/>
            <a:ext cx="1454727" cy="435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تعادل </a:t>
            </a:r>
            <a:r>
              <a:rPr lang="fa-IR" sz="2000" b="1" dirty="0" err="1">
                <a:solidFill>
                  <a:schemeClr val="tx1"/>
                </a:solidFill>
                <a:cs typeface="Z Mitra" panose="00000400000000000000" pitchFamily="2" charset="-78"/>
              </a:rPr>
              <a:t>خنثـی</a:t>
            </a:r>
            <a:endParaRPr lang="en-US" b="1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30637" y="4838029"/>
            <a:ext cx="1454727" cy="435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b="1" dirty="0">
                <a:solidFill>
                  <a:schemeClr val="tx1"/>
                </a:solidFill>
                <a:cs typeface="Z Mitra" panose="00000400000000000000" pitchFamily="2" charset="-78"/>
              </a:rPr>
              <a:t>ناپایدار</a:t>
            </a:r>
            <a:endParaRPr lang="en-US" b="1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750338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کنترل برای حفاظت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r>
              <a:rPr lang="en-US" dirty="0"/>
              <a:t>Control for Protection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80501" y="2059132"/>
            <a:ext cx="8064736" cy="36974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cs typeface="Q Khoramshahr" panose="00000400000000000000" pitchFamily="50" charset="-78"/>
              </a:rPr>
              <a:t>حفاظت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0501" y="2488715"/>
            <a:ext cx="3991499" cy="369743"/>
          </a:xfrm>
          <a:prstGeom prst="rect">
            <a:avLst/>
          </a:prstGeom>
          <a:solidFill>
            <a:srgbClr val="B80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cs typeface="Z Mitra" panose="00000400000000000000" pitchFamily="2" charset="-78"/>
              </a:rPr>
              <a:t>حفاظت غیرفعال</a:t>
            </a:r>
            <a:endParaRPr lang="en-US" sz="2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53738" y="2488714"/>
            <a:ext cx="3991499" cy="3697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cs typeface="Z Mitra" panose="00000400000000000000" pitchFamily="2" charset="-78"/>
              </a:rPr>
              <a:t>حفاظت فعال</a:t>
            </a:r>
            <a:endParaRPr lang="en-US" sz="2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53738" y="2923014"/>
            <a:ext cx="3991499" cy="7501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پایدارسازی</a:t>
            </a: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 حالت سیستم </a:t>
            </a:r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کنترل‌شونده</a:t>
            </a: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 در برابر اغتشاشات توسط سیستم </a:t>
            </a:r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کنترل‌کننده</a:t>
            </a:r>
            <a:endParaRPr lang="en-US" sz="1600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0501" y="2923014"/>
            <a:ext cx="3991499" cy="750123"/>
          </a:xfrm>
          <a:prstGeom prst="rect">
            <a:avLst/>
          </a:prstGeom>
          <a:solidFill>
            <a:srgbClr val="DDC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پایدارسازی</a:t>
            </a: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 حالت سیستم </a:t>
            </a:r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کنترل‌شونده</a:t>
            </a: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 در برابر اغتشاشات با تغییر </a:t>
            </a:r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ویژگی‌های</a:t>
            </a:r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 درونی سیستم </a:t>
            </a:r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کنترل‌شونده</a:t>
            </a:r>
            <a:endParaRPr lang="en-US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53738" y="3872776"/>
            <a:ext cx="3991499" cy="9797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Z Mitra" panose="00000400000000000000" pitchFamily="2" charset="-78"/>
              </a:rPr>
              <a:t>مثال: </a:t>
            </a:r>
          </a:p>
          <a:p>
            <a:pPr algn="r" rtl="1"/>
            <a:r>
              <a:rPr lang="fa-IR" sz="1600" dirty="0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- حفظ دمای مطلوب یک جسم با کنترل جریان گرما از منبع خارجی</a:t>
            </a:r>
            <a:endParaRPr lang="fa-IR" sz="1600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/>
            <a:r>
              <a:rPr lang="fa-IR" sz="1600" dirty="0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- </a:t>
            </a:r>
            <a:r>
              <a:rPr lang="fa-IR" sz="1600" dirty="0" err="1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رقابت‌پذیر</a:t>
            </a:r>
            <a:r>
              <a:rPr lang="fa-IR" sz="1600" dirty="0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 کردن صنعت کشور با افزایش قدرت تولید و رفع موانع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0501" y="3872776"/>
            <a:ext cx="3991499" cy="979779"/>
          </a:xfrm>
          <a:prstGeom prst="rect">
            <a:avLst/>
          </a:prstGeom>
          <a:solidFill>
            <a:srgbClr val="DDC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b="1" dirty="0">
                <a:solidFill>
                  <a:schemeClr val="tx1"/>
                </a:solidFill>
                <a:cs typeface="Z Mitra" panose="00000400000000000000" pitchFamily="2" charset="-78"/>
              </a:rPr>
              <a:t>مثال:</a:t>
            </a:r>
          </a:p>
          <a:p>
            <a:pPr algn="r" rtl="1"/>
            <a:r>
              <a:rPr lang="fa-IR" sz="1600" dirty="0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- ایزوله کردن جسم برای حداقل کردن تبادل گرما با محیط خارجی</a:t>
            </a:r>
          </a:p>
          <a:p>
            <a:pPr algn="r" rtl="1"/>
            <a:r>
              <a:rPr lang="fa-IR" sz="1600" dirty="0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- رقابت پذیر کردن صنعت کشور با </a:t>
            </a:r>
            <a:r>
              <a:rPr lang="fa-IR" sz="1600" dirty="0" err="1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قرارد</a:t>
            </a:r>
            <a:r>
              <a:rPr lang="fa-IR" sz="1600" dirty="0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 دادن عوارض گمرکی بالا</a:t>
            </a:r>
          </a:p>
        </p:txBody>
      </p:sp>
    </p:spTree>
    <p:extLst>
      <p:ext uri="{BB962C8B-B14F-4D97-AF65-F5344CB8AC3E}">
        <p14:creationId xmlns:p14="http://schemas.microsoft.com/office/powerpoint/2010/main" val="26752219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کنترل </a:t>
            </a:r>
            <a:r>
              <a:rPr lang="fa-IR" dirty="0" err="1"/>
              <a:t>حلقه‌باز</a:t>
            </a:r>
            <a:r>
              <a:rPr lang="fa-IR" dirty="0"/>
              <a:t> / کنترل </a:t>
            </a:r>
            <a:r>
              <a:rPr lang="fa-IR" dirty="0" err="1"/>
              <a:t>حلقه‌بسته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Open-loop Control / Closed-loop Control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66354" y="1872094"/>
            <a:ext cx="7200901" cy="369743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 err="1">
                <a:cs typeface="Z Mitra" panose="00000400000000000000" pitchFamily="2" charset="-78"/>
              </a:rPr>
              <a:t>کـنـتـرل</a:t>
            </a:r>
            <a:endParaRPr lang="en-US" sz="2000" dirty="0">
              <a:cs typeface="Z Mitra" panose="000004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6354" y="2290808"/>
            <a:ext cx="3420000" cy="3697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cs typeface="Z Mitra" panose="00000400000000000000" pitchFamily="2" charset="-78"/>
              </a:rPr>
              <a:t>حلقه بسته</a:t>
            </a:r>
            <a:endParaRPr lang="en-US" sz="2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47256" y="2290807"/>
            <a:ext cx="3420000" cy="3697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cs typeface="Z Mitra" panose="00000400000000000000" pitchFamily="2" charset="-78"/>
              </a:rPr>
              <a:t>حلقه باز</a:t>
            </a:r>
            <a:endParaRPr lang="en-US" sz="2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47255" y="2660549"/>
            <a:ext cx="3420000" cy="24993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sz="1700" dirty="0">
                <a:solidFill>
                  <a:schemeClr val="tx1"/>
                </a:solidFill>
                <a:cs typeface="Z Mitra" panose="00000400000000000000" pitchFamily="2" charset="-78"/>
              </a:rPr>
              <a:t>پس از اعمال ورودی، خروجی به حال خود رها </a:t>
            </a:r>
            <a:r>
              <a:rPr lang="fa-IR" sz="1700" dirty="0" err="1">
                <a:solidFill>
                  <a:schemeClr val="tx1"/>
                </a:solidFill>
                <a:cs typeface="Z Mitra" panose="00000400000000000000" pitchFamily="2" charset="-78"/>
              </a:rPr>
              <a:t>می‌شود</a:t>
            </a:r>
            <a:r>
              <a:rPr lang="fa-IR" sz="1700" dirty="0">
                <a:solidFill>
                  <a:schemeClr val="tx1"/>
                </a:solidFill>
                <a:cs typeface="Z Mitra" panose="00000400000000000000" pitchFamily="2" charset="-78"/>
              </a:rPr>
              <a:t>.</a:t>
            </a:r>
          </a:p>
          <a:p>
            <a:pPr algn="ctr" rtl="1"/>
            <a:endParaRPr lang="fa-IR" sz="1700" dirty="0">
              <a:solidFill>
                <a:schemeClr val="tx1"/>
              </a:solidFill>
              <a:latin typeface="Adobe Arabic" panose="02040503050201020203" pitchFamily="18" charset="-78"/>
              <a:cs typeface="Z Mitra" panose="00000400000000000000" pitchFamily="2" charset="-78"/>
            </a:endParaRPr>
          </a:p>
          <a:p>
            <a:pPr algn="ctr" rtl="1"/>
            <a:r>
              <a:rPr lang="fa-IR" sz="1700" dirty="0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نیاز به شناخت دقیق از سیستم </a:t>
            </a:r>
            <a:r>
              <a:rPr lang="fa-IR" sz="1700" dirty="0" err="1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کنترل‌شونده</a:t>
            </a:r>
            <a:r>
              <a:rPr lang="fa-IR" sz="1700" dirty="0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 دارد.</a:t>
            </a:r>
            <a:endParaRPr lang="en-US" sz="1700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6354" y="2660548"/>
            <a:ext cx="3420000" cy="24993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 rtl="1"/>
            <a:r>
              <a:rPr lang="fa-IR" sz="1700" dirty="0">
                <a:solidFill>
                  <a:prstClr val="black"/>
                </a:solidFill>
                <a:cs typeface="Z Mitra" panose="00000400000000000000" pitchFamily="2" charset="-78"/>
              </a:rPr>
              <a:t>پس از اعمال ورودی، خروجی بازبینی </a:t>
            </a:r>
            <a:r>
              <a:rPr lang="fa-IR" sz="1700" dirty="0" err="1">
                <a:solidFill>
                  <a:prstClr val="black"/>
                </a:solidFill>
                <a:cs typeface="Z Mitra" panose="00000400000000000000" pitchFamily="2" charset="-78"/>
              </a:rPr>
              <a:t>می‌شود</a:t>
            </a:r>
            <a:r>
              <a:rPr lang="fa-IR" sz="1700" dirty="0">
                <a:solidFill>
                  <a:prstClr val="black"/>
                </a:solidFill>
                <a:cs typeface="Z Mitra" panose="00000400000000000000" pitchFamily="2" charset="-78"/>
              </a:rPr>
              <a:t>.</a:t>
            </a:r>
          </a:p>
          <a:p>
            <a:pPr lvl="0" algn="ctr" rtl="1"/>
            <a:endParaRPr lang="fa-IR" sz="1700" dirty="0">
              <a:solidFill>
                <a:prstClr val="black"/>
              </a:solidFill>
              <a:latin typeface="Adobe Arabic" panose="02040503050201020203" pitchFamily="18" charset="-78"/>
              <a:cs typeface="Z Mitra" panose="00000400000000000000" pitchFamily="2" charset="-78"/>
            </a:endParaRPr>
          </a:p>
          <a:p>
            <a:pPr algn="ctr" rtl="1"/>
            <a:r>
              <a:rPr lang="fa-IR" sz="1700" dirty="0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نیاز به شناخت نسبی از سیستم </a:t>
            </a:r>
            <a:r>
              <a:rPr lang="fa-IR" sz="1700" dirty="0" err="1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کنترل‌شونده</a:t>
            </a:r>
            <a:r>
              <a:rPr lang="fa-IR" sz="1700" dirty="0">
                <a:solidFill>
                  <a:schemeClr val="tx1"/>
                </a:solidFill>
                <a:latin typeface="Adobe Arabic" panose="02040503050201020203" pitchFamily="18" charset="-78"/>
                <a:cs typeface="Z Mitra" panose="00000400000000000000" pitchFamily="2" charset="-78"/>
              </a:rPr>
              <a:t> دارد.</a:t>
            </a:r>
            <a:endParaRPr lang="en-US" sz="1700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1861919" y="3930404"/>
            <a:ext cx="1626177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سیستم</a:t>
            </a:r>
          </a:p>
        </p:txBody>
      </p:sp>
      <p:sp>
        <p:nvSpPr>
          <p:cNvPr id="25" name="Freeform 24"/>
          <p:cNvSpPr/>
          <p:nvPr/>
        </p:nvSpPr>
        <p:spPr>
          <a:xfrm flipH="1">
            <a:off x="1134554" y="4238425"/>
            <a:ext cx="727364" cy="10820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1264" y="3871953"/>
            <a:ext cx="95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>
                <a:cs typeface="Q Khoramshahr" panose="00000400000000000000" pitchFamily="50" charset="-78"/>
              </a:rPr>
              <a:t>ورودی</a:t>
            </a:r>
            <a:endParaRPr lang="en-US" sz="1600" dirty="0">
              <a:cs typeface="Q Khoramshahr" panose="00000400000000000000" pitchFamily="50" charset="-78"/>
            </a:endParaRPr>
          </a:p>
        </p:txBody>
      </p:sp>
      <p:sp>
        <p:nvSpPr>
          <p:cNvPr id="27" name="Freeform 26"/>
          <p:cNvSpPr/>
          <p:nvPr/>
        </p:nvSpPr>
        <p:spPr>
          <a:xfrm flipH="1">
            <a:off x="3488095" y="4235942"/>
            <a:ext cx="846859" cy="5196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488096" y="3866199"/>
            <a:ext cx="95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>
                <a:cs typeface="Q Khoramshahr" panose="00000400000000000000" pitchFamily="50" charset="-78"/>
              </a:rPr>
              <a:t>خروجی</a:t>
            </a:r>
            <a:endParaRPr lang="en-US" sz="1600" dirty="0">
              <a:cs typeface="Q Khoramshahr" panose="00000400000000000000" pitchFamily="50" charset="-78"/>
            </a:endParaRPr>
          </a:p>
        </p:txBody>
      </p:sp>
      <p:sp>
        <p:nvSpPr>
          <p:cNvPr id="29" name="Freeform 28"/>
          <p:cNvSpPr/>
          <p:nvPr/>
        </p:nvSpPr>
        <p:spPr>
          <a:xfrm rot="16200000">
            <a:off x="3783350" y="4494220"/>
            <a:ext cx="608603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321592" y="4821381"/>
            <a:ext cx="2743199" cy="6868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025914" y="4191996"/>
            <a:ext cx="87889" cy="878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16200000" flipH="1">
            <a:off x="1082876" y="4473617"/>
            <a:ext cx="576694" cy="101342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224286" y="4821381"/>
            <a:ext cx="95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 err="1">
                <a:cs typeface="Q Khoramshahr" panose="00000400000000000000" pitchFamily="50" charset="-78"/>
              </a:rPr>
              <a:t>فیدبک</a:t>
            </a:r>
            <a:endParaRPr lang="en-US" sz="1600" dirty="0">
              <a:cs typeface="Q Khoramshahr" panose="00000400000000000000" pitchFamily="50" charset="-78"/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5590865" y="3930404"/>
            <a:ext cx="1626177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سیستم</a:t>
            </a:r>
          </a:p>
        </p:txBody>
      </p:sp>
      <p:sp>
        <p:nvSpPr>
          <p:cNvPr id="23" name="Freeform 22"/>
          <p:cNvSpPr/>
          <p:nvPr/>
        </p:nvSpPr>
        <p:spPr>
          <a:xfrm flipH="1">
            <a:off x="4863500" y="4238425"/>
            <a:ext cx="727364" cy="10820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510210" y="3871953"/>
            <a:ext cx="95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>
                <a:cs typeface="Q Khoramshahr" panose="00000400000000000000" pitchFamily="50" charset="-78"/>
              </a:rPr>
              <a:t>ورودی</a:t>
            </a:r>
            <a:endParaRPr lang="en-US" sz="1600" dirty="0">
              <a:cs typeface="Q Khoramshahr" panose="00000400000000000000" pitchFamily="50" charset="-78"/>
            </a:endParaRPr>
          </a:p>
        </p:txBody>
      </p:sp>
      <p:sp>
        <p:nvSpPr>
          <p:cNvPr id="35" name="Freeform 34"/>
          <p:cNvSpPr/>
          <p:nvPr/>
        </p:nvSpPr>
        <p:spPr>
          <a:xfrm flipH="1">
            <a:off x="7217041" y="4235942"/>
            <a:ext cx="846859" cy="5196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217042" y="3866199"/>
            <a:ext cx="95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>
                <a:cs typeface="Q Khoramshahr" panose="00000400000000000000" pitchFamily="50" charset="-78"/>
              </a:rPr>
              <a:t>خروجی</a:t>
            </a:r>
            <a:endParaRPr lang="en-US" sz="1600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5693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فیدبک</a:t>
            </a:r>
            <a:r>
              <a:rPr lang="fa-IR" dirty="0"/>
              <a:t> (</a:t>
            </a:r>
            <a:r>
              <a:rPr lang="fa-IR" dirty="0" err="1"/>
              <a:t>پسخور</a:t>
            </a:r>
            <a:r>
              <a:rPr lang="fa-IR" dirty="0"/>
              <a:t>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Feedback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966354" y="2059132"/>
            <a:ext cx="7200901" cy="369743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 err="1">
                <a:cs typeface="Z Mitra" panose="00000400000000000000" pitchFamily="2" charset="-78"/>
              </a:rPr>
              <a:t>فـیـدبـَک</a:t>
            </a:r>
            <a:endParaRPr lang="en-US" sz="2000" dirty="0">
              <a:cs typeface="Z Mitra" panose="000004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6354" y="2477846"/>
            <a:ext cx="3420000" cy="3697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cs typeface="Z Mitra" panose="00000400000000000000" pitchFamily="2" charset="-78"/>
              </a:rPr>
              <a:t>منفی </a:t>
            </a:r>
            <a:r>
              <a:rPr lang="en-US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(negative)</a:t>
            </a:r>
            <a:endParaRPr lang="en-US" sz="2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47256" y="2477845"/>
            <a:ext cx="3420000" cy="3697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>
                <a:cs typeface="Z Mitra" panose="00000400000000000000" pitchFamily="2" charset="-78"/>
              </a:rPr>
              <a:t>مثبت </a:t>
            </a:r>
            <a:r>
              <a:rPr lang="en-US" sz="2400" b="1" dirty="0">
                <a:latin typeface="Adobe Arabic" panose="02040503050201020203" pitchFamily="18" charset="-78"/>
                <a:cs typeface="Adobe Arabic" panose="02040503050201020203" pitchFamily="18" charset="-78"/>
              </a:rPr>
              <a:t>(positive)</a:t>
            </a:r>
            <a:endParaRPr lang="en-US" sz="20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47255" y="2847587"/>
            <a:ext cx="3420000" cy="369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اثر ورودی بر خروجی یک سیستم را افزایش </a:t>
            </a:r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می‌دهد</a:t>
            </a:r>
            <a:endParaRPr lang="en-US" sz="1600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66354" y="2847586"/>
            <a:ext cx="3420000" cy="369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dirty="0">
                <a:solidFill>
                  <a:schemeClr val="tx1"/>
                </a:solidFill>
                <a:cs typeface="Z Mitra" panose="00000400000000000000" pitchFamily="2" charset="-78"/>
              </a:rPr>
              <a:t>اثر ورودی بر خروجی یک سیستم را کاهش </a:t>
            </a:r>
            <a:r>
              <a:rPr lang="fa-IR" dirty="0" err="1">
                <a:solidFill>
                  <a:schemeClr val="tx1"/>
                </a:solidFill>
                <a:cs typeface="Z Mitra" panose="00000400000000000000" pitchFamily="2" charset="-78"/>
              </a:rPr>
              <a:t>می‌دهد</a:t>
            </a:r>
            <a:endParaRPr lang="en-US" sz="1600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3657600" y="4262914"/>
            <a:ext cx="1626177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سیستم</a:t>
            </a:r>
          </a:p>
        </p:txBody>
      </p:sp>
      <p:sp>
        <p:nvSpPr>
          <p:cNvPr id="25" name="Freeform 24"/>
          <p:cNvSpPr/>
          <p:nvPr/>
        </p:nvSpPr>
        <p:spPr>
          <a:xfrm flipH="1">
            <a:off x="2504209" y="4570935"/>
            <a:ext cx="1153391" cy="110693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576945" y="4204463"/>
            <a:ext cx="95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>
                <a:cs typeface="Q Khoramshahr" panose="00000400000000000000" pitchFamily="50" charset="-78"/>
              </a:rPr>
              <a:t>ورودی</a:t>
            </a:r>
            <a:endParaRPr lang="en-US" sz="1600" dirty="0">
              <a:cs typeface="Q Khoramshahr" panose="00000400000000000000" pitchFamily="50" charset="-78"/>
            </a:endParaRPr>
          </a:p>
        </p:txBody>
      </p:sp>
      <p:sp>
        <p:nvSpPr>
          <p:cNvPr id="27" name="Freeform 26"/>
          <p:cNvSpPr/>
          <p:nvPr/>
        </p:nvSpPr>
        <p:spPr>
          <a:xfrm flipH="1">
            <a:off x="5283777" y="4568451"/>
            <a:ext cx="1153391" cy="110693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283777" y="4198709"/>
            <a:ext cx="95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>
                <a:cs typeface="Q Khoramshahr" panose="00000400000000000000" pitchFamily="50" charset="-78"/>
              </a:rPr>
              <a:t>خروجی</a:t>
            </a:r>
            <a:endParaRPr lang="en-US" sz="1600" dirty="0">
              <a:cs typeface="Q Khoramshahr" panose="00000400000000000000" pitchFamily="50" charset="-78"/>
            </a:endParaRPr>
          </a:p>
        </p:txBody>
      </p:sp>
      <p:sp>
        <p:nvSpPr>
          <p:cNvPr id="29" name="Freeform 28"/>
          <p:cNvSpPr/>
          <p:nvPr/>
        </p:nvSpPr>
        <p:spPr>
          <a:xfrm rot="16200000">
            <a:off x="5579031" y="4826730"/>
            <a:ext cx="608603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3117273" y="5153891"/>
            <a:ext cx="2743199" cy="6868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821595" y="4524506"/>
            <a:ext cx="87889" cy="878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 rot="16200000" flipH="1">
            <a:off x="2878557" y="4806127"/>
            <a:ext cx="576694" cy="101342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019967" y="5153891"/>
            <a:ext cx="95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 err="1">
                <a:cs typeface="Q Khoramshahr" panose="00000400000000000000" pitchFamily="50" charset="-78"/>
              </a:rPr>
              <a:t>فیدبک</a:t>
            </a:r>
            <a:endParaRPr lang="en-US" sz="1600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20850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مثالی از </a:t>
            </a:r>
            <a:r>
              <a:rPr lang="fa-IR" dirty="0" err="1"/>
              <a:t>فیدبک</a:t>
            </a:r>
            <a:r>
              <a:rPr lang="fa-IR" dirty="0"/>
              <a:t> مثبت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System Dynamics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پویایی‌شناسی سیستم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757291" y="1912402"/>
            <a:ext cx="3629419" cy="3619019"/>
            <a:chOff x="2861197" y="2026703"/>
            <a:chExt cx="3629419" cy="3619019"/>
          </a:xfrm>
        </p:grpSpPr>
        <p:sp>
          <p:nvSpPr>
            <p:cNvPr id="15" name="Rectangle 14"/>
            <p:cNvSpPr/>
            <p:nvPr/>
          </p:nvSpPr>
          <p:spPr>
            <a:xfrm>
              <a:off x="3948542" y="2026703"/>
              <a:ext cx="1454727" cy="43594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2000" dirty="0" err="1">
                  <a:solidFill>
                    <a:schemeClr val="tx1"/>
                  </a:solidFill>
                  <a:cs typeface="Z Mitra" panose="00000400000000000000" pitchFamily="2" charset="-78"/>
                </a:rPr>
                <a:t>هزینه‌ی</a:t>
              </a:r>
              <a:r>
                <a:rPr lang="fa-IR" sz="2000" dirty="0">
                  <a:solidFill>
                    <a:schemeClr val="tx1"/>
                  </a:solidFill>
                  <a:cs typeface="Z Mitra" panose="00000400000000000000" pitchFamily="2" charset="-78"/>
                </a:rPr>
                <a:t> زندگی</a:t>
              </a:r>
              <a:endParaRPr lang="en-US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5545282" y="3613045"/>
              <a:ext cx="1454727" cy="43594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2000" dirty="0" err="1">
                  <a:solidFill>
                    <a:schemeClr val="tx1"/>
                  </a:solidFill>
                  <a:cs typeface="Z Mitra" panose="00000400000000000000" pitchFamily="2" charset="-78"/>
                </a:rPr>
                <a:t>دستمزدها</a:t>
              </a:r>
              <a:endParaRPr lang="en-US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endParaRPr>
            </a:p>
          </p:txBody>
        </p:sp>
        <p:sp>
          <p:nvSpPr>
            <p:cNvPr id="2" name="Arc 1"/>
            <p:cNvSpPr/>
            <p:nvPr/>
          </p:nvSpPr>
          <p:spPr>
            <a:xfrm>
              <a:off x="3449779" y="2604889"/>
              <a:ext cx="2452255" cy="2452255"/>
            </a:xfrm>
            <a:prstGeom prst="arc">
              <a:avLst>
                <a:gd name="adj1" fmla="val 16200000"/>
                <a:gd name="adj2" fmla="val 20948995"/>
              </a:avLst>
            </a:prstGeom>
            <a:ln w="1905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948542" y="5209781"/>
              <a:ext cx="1454727" cy="43594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2000" dirty="0" err="1">
                  <a:solidFill>
                    <a:schemeClr val="tx1"/>
                  </a:solidFill>
                  <a:cs typeface="Z Mitra" panose="00000400000000000000" pitchFamily="2" charset="-78"/>
                </a:rPr>
                <a:t>هزینه‌ی</a:t>
              </a:r>
              <a:r>
                <a:rPr lang="fa-IR" sz="2000" dirty="0">
                  <a:solidFill>
                    <a:schemeClr val="tx1"/>
                  </a:solidFill>
                  <a:cs typeface="Z Mitra" panose="00000400000000000000" pitchFamily="2" charset="-78"/>
                </a:rPr>
                <a:t> تولید</a:t>
              </a:r>
              <a:endParaRPr lang="en-US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rot="5400000">
              <a:off x="2351804" y="3613045"/>
              <a:ext cx="1454727" cy="43594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2000" dirty="0">
                  <a:solidFill>
                    <a:schemeClr val="tx1"/>
                  </a:solidFill>
                  <a:cs typeface="Z Mitra" panose="00000400000000000000" pitchFamily="2" charset="-78"/>
                </a:rPr>
                <a:t>قیمت کالاها</a:t>
              </a:r>
              <a:endParaRPr lang="en-US" dirty="0">
                <a:solidFill>
                  <a:schemeClr val="tx1"/>
                </a:solidFill>
                <a:latin typeface="Adobe Arabic" panose="02040503050201020203" pitchFamily="18" charset="-78"/>
                <a:cs typeface="Adobe Arabic" panose="02040503050201020203" pitchFamily="18" charset="-78"/>
              </a:endParaRPr>
            </a:p>
          </p:txBody>
        </p:sp>
        <p:sp>
          <p:nvSpPr>
            <p:cNvPr id="21" name="Arc 20"/>
            <p:cNvSpPr/>
            <p:nvPr/>
          </p:nvSpPr>
          <p:spPr>
            <a:xfrm rot="5400000">
              <a:off x="3449779" y="2615280"/>
              <a:ext cx="2452255" cy="2452255"/>
            </a:xfrm>
            <a:prstGeom prst="arc">
              <a:avLst>
                <a:gd name="adj1" fmla="val 16200000"/>
                <a:gd name="adj2" fmla="val 20948995"/>
              </a:avLst>
            </a:prstGeom>
            <a:ln w="1905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10800000">
              <a:off x="3449779" y="2625671"/>
              <a:ext cx="2452255" cy="2452255"/>
            </a:xfrm>
            <a:prstGeom prst="arc">
              <a:avLst>
                <a:gd name="adj1" fmla="val 16200000"/>
                <a:gd name="adj2" fmla="val 20948995"/>
              </a:avLst>
            </a:prstGeom>
            <a:ln w="1905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16383920">
              <a:off x="3449777" y="2615279"/>
              <a:ext cx="2452255" cy="2452255"/>
            </a:xfrm>
            <a:prstGeom prst="arc">
              <a:avLst>
                <a:gd name="adj1" fmla="val 15930146"/>
                <a:gd name="adj2" fmla="val 20948995"/>
              </a:avLst>
            </a:prstGeom>
            <a:ln w="1905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Cross 2"/>
            <p:cNvSpPr/>
            <p:nvPr/>
          </p:nvSpPr>
          <p:spPr>
            <a:xfrm>
              <a:off x="5486399" y="2681330"/>
              <a:ext cx="207819" cy="207819"/>
            </a:xfrm>
            <a:prstGeom prst="plus">
              <a:avLst>
                <a:gd name="adj" fmla="val 47727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ross 23"/>
            <p:cNvSpPr/>
            <p:nvPr/>
          </p:nvSpPr>
          <p:spPr>
            <a:xfrm>
              <a:off x="5602167" y="4641748"/>
              <a:ext cx="207819" cy="207819"/>
            </a:xfrm>
            <a:prstGeom prst="plus">
              <a:avLst>
                <a:gd name="adj" fmla="val 47727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ross 24"/>
            <p:cNvSpPr/>
            <p:nvPr/>
          </p:nvSpPr>
          <p:spPr>
            <a:xfrm>
              <a:off x="3608581" y="4745657"/>
              <a:ext cx="207819" cy="207819"/>
            </a:xfrm>
            <a:prstGeom prst="plus">
              <a:avLst>
                <a:gd name="adj" fmla="val 47727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ross 25"/>
            <p:cNvSpPr/>
            <p:nvPr/>
          </p:nvSpPr>
          <p:spPr>
            <a:xfrm>
              <a:off x="3608580" y="2727037"/>
              <a:ext cx="207819" cy="207819"/>
            </a:xfrm>
            <a:prstGeom prst="plus">
              <a:avLst>
                <a:gd name="adj" fmla="val 47727"/>
              </a:avLst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61116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ock Management Gam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2379518"/>
            <a:ext cx="447675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7674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e/ea/Adoption_CLD.svg/528px-Adoption_CLD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78746"/>
            <a:ext cx="50292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534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کنترل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a-IR" dirty="0"/>
              <a:t>مبانی</a:t>
            </a:r>
            <a:br>
              <a:rPr lang="fa-IR" dirty="0"/>
            </a:br>
            <a:r>
              <a:rPr lang="fa-IR" dirty="0"/>
              <a:t>کنترل</a:t>
            </a:r>
          </a:p>
        </p:txBody>
      </p:sp>
    </p:spTree>
    <p:extLst>
      <p:ext uri="{BB962C8B-B14F-4D97-AF65-F5344CB8AC3E}">
        <p14:creationId xmlns:p14="http://schemas.microsoft.com/office/powerpoint/2010/main" val="12579604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2171700"/>
            <a:ext cx="5143500" cy="2514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8552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933450"/>
            <a:ext cx="58674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141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37" y="1385887"/>
            <a:ext cx="701992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655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1"/>
            <a:r>
              <a:rPr lang="fa-IR" sz="1300" dirty="0"/>
              <a:t>کنترل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6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1"/>
            <a:r>
              <a:rPr lang="fa-IR" dirty="0"/>
              <a:t>منابع</a:t>
            </a:r>
            <a:br>
              <a:rPr lang="fa-IR" dirty="0"/>
            </a:br>
            <a:r>
              <a:rPr lang="fa-IR" dirty="0"/>
              <a:t>و</a:t>
            </a:r>
            <a:br>
              <a:rPr lang="fa-IR" dirty="0"/>
            </a:br>
            <a:r>
              <a:rPr lang="fa-IR" dirty="0"/>
              <a:t>مراجع</a:t>
            </a:r>
          </a:p>
        </p:txBody>
      </p:sp>
    </p:spTree>
    <p:extLst>
      <p:ext uri="{BB962C8B-B14F-4D97-AF65-F5344CB8AC3E}">
        <p14:creationId xmlns:p14="http://schemas.microsoft.com/office/powerpoint/2010/main" val="19723364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0C8298-3BC8-4D44-A209-B0E981913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095" y="1311116"/>
            <a:ext cx="3377810" cy="508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444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8F3BA-1237-4739-B851-C67FAEB7E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375" y="1580890"/>
            <a:ext cx="3075251" cy="46128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13546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8F3BA-1237-4739-B851-C67FAEB7E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25" y="3706354"/>
            <a:ext cx="1747175" cy="26207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10B7C4-6D55-475E-B39D-A72C2278C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83" y="1465018"/>
            <a:ext cx="3494634" cy="48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045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88D905-D6A0-4460-B8B2-C476F181D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693" y="1317631"/>
            <a:ext cx="3332614" cy="50701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07377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5D254-EC93-4B4F-A9B1-5C9EE2297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281" y="1377682"/>
            <a:ext cx="3349438" cy="496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088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2" descr="COVER46976.JPG">
            <a:extLst>
              <a:ext uri="{FF2B5EF4-FFF2-40B4-BE49-F238E27FC236}">
                <a16:creationId xmlns:a16="http://schemas.microsoft.com/office/drawing/2014/main" id="{8917C064-5BF0-4ADE-9523-A13391B00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536" y="1320726"/>
            <a:ext cx="3360928" cy="502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94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مؤلفه‌های زیرساختی فضای سایبر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965CE-BA9A-42B8-99D8-801E5C934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E2EAEC-2205-4003-B9C0-78F94EC804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مبتنی بر ارکان سیستم‌های سایبرنتیکی</a:t>
            </a: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A93F5A03-9B62-47F4-BB33-664FA1854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6C43B567-1524-40EA-8AE2-2F928E97A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CE8585E1-A8A4-4A2F-9BE4-9703C7C50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9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F62D4D5A-0ED1-44B3-93A7-28DCE2144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286BF11F-153D-4BC0-8AE3-9DECB161D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9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E4371C24-63E4-43E0-89F0-4E7B654A5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63C8933B-F915-42DE-B060-3210A3BAD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1B600E6F-0B83-4AFC-81FE-0EA5914C6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85AB40C2-17C8-4C89-8AD4-054A1DE51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47383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35F8EF2-CFEA-4D43-A56A-E596D1D86E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859846"/>
              </p:ext>
            </p:extLst>
          </p:nvPr>
        </p:nvGraphicFramePr>
        <p:xfrm>
          <a:off x="3048317" y="1424214"/>
          <a:ext cx="3047365" cy="4584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4324182" imgH="6505386" progId="AcroExch.Document.DC">
                  <p:embed/>
                </p:oleObj>
              </mc:Choice>
              <mc:Fallback>
                <p:oleObj name="Acrobat Document" r:id="rId3" imgW="4324182" imgH="650538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317" y="1424214"/>
                        <a:ext cx="3047365" cy="4584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09436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13671-B6B3-4C08-A79F-F4BC857FF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1223962"/>
            <a:ext cx="291465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441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084DA4-662B-4BE7-B1B9-F3F08CCE1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228" y="1377682"/>
            <a:ext cx="3211545" cy="483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090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198759-AF6F-41D2-881F-2305B0910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328" y="1317632"/>
            <a:ext cx="3335345" cy="50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581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1D86F7-ED81-4D8C-A5B9-F7EDF343A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37" y="1377682"/>
            <a:ext cx="32099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082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9F88A7-AC1C-4769-93F0-98C16C46C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479232"/>
            <a:ext cx="32004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719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935638-FDC3-4165-A414-26DD79CA0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0" y="1317632"/>
            <a:ext cx="30099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190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C7D704-C3AB-4B69-A6D2-6DAC1109E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56" y="1718945"/>
            <a:ext cx="2706688" cy="41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065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A3D95C-7751-4D17-B6B4-4D7F03782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1233487"/>
            <a:ext cx="29146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173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8A47AF-9CBD-4434-9C0F-2B0591893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80" y="1377682"/>
            <a:ext cx="3164840" cy="483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18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مؤلفه‌های زیرساختی فضای سایبر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965CE-BA9A-42B8-99D8-801E5C934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E2EAEC-2205-4003-B9C0-78F94EC804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مبتنی بر ارکان سیستم‌های سایبرنتیکی</a:t>
            </a: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A93F5A03-9B62-47F4-BB33-664FA1854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6C43B567-1524-40EA-8AE2-2F928E97A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CE8585E1-A8A4-4A2F-9BE4-9703C7C50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9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F62D4D5A-0ED1-44B3-93A7-28DCE2144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286BF11F-153D-4BC0-8AE3-9DECB161D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9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E4371C24-63E4-43E0-89F0-4E7B654A5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63C8933B-F915-42DE-B060-3210A3BAD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1B600E6F-0B83-4AFC-81FE-0EA5914C6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85AB40C2-17C8-4C89-8AD4-054A1DE51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21AE4B-BF00-4612-BFD1-3132AAD5F44F}"/>
              </a:ext>
            </a:extLst>
          </p:cNvPr>
          <p:cNvSpPr/>
          <p:nvPr/>
        </p:nvSpPr>
        <p:spPr>
          <a:xfrm>
            <a:off x="1243217" y="2461782"/>
            <a:ext cx="3328781" cy="113005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F6DA04-F363-49E6-8AD4-2180C07FC35E}"/>
              </a:ext>
            </a:extLst>
          </p:cNvPr>
          <p:cNvSpPr/>
          <p:nvPr/>
        </p:nvSpPr>
        <p:spPr>
          <a:xfrm>
            <a:off x="6236388" y="2461782"/>
            <a:ext cx="1664391" cy="113005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640081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A422B8-C331-4F40-B16E-857D459D3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88" y="1317632"/>
            <a:ext cx="33242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9097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C3B529-9E6F-4B3B-96C0-4990FEC81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7" y="1317632"/>
            <a:ext cx="3171825" cy="47625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770135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9BC674-75B2-41F4-96F7-BFDEBC98D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377682"/>
            <a:ext cx="31242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11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4137C-D330-4CB2-A466-8DC04778B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1317632"/>
            <a:ext cx="3143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198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7B0160-7DF0-4C59-9A4B-164C265923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" t="5528" r="7816" b="3933"/>
          <a:stretch/>
        </p:blipFill>
        <p:spPr>
          <a:xfrm>
            <a:off x="2956560" y="1317632"/>
            <a:ext cx="3230881" cy="495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378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D71BEB-7F36-41B5-AE05-C7FDDCE36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0" y="1317632"/>
            <a:ext cx="3111500" cy="46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612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375B53-F110-4794-8CF3-E5E9093DC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26" y="1377682"/>
            <a:ext cx="2962148" cy="467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439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30F8B8-4276-4AB3-81EB-2C7483867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20" y="1317632"/>
            <a:ext cx="3362960" cy="488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557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363143-DCF4-4E87-87B6-40CF22DF9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253" y="1317632"/>
            <a:ext cx="3287494" cy="494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4372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5EE472-DA6C-4FF0-A30E-ACA4EFE2B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513" y="1317632"/>
            <a:ext cx="3472974" cy="490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1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کنترل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692000" y="1689416"/>
            <a:ext cx="5760000" cy="990166"/>
          </a:xfrm>
          <a:prstGeom prst="bevel">
            <a:avLst>
              <a:gd name="adj" fmla="val 5104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4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(۲) کنترل</a:t>
            </a:r>
            <a:endParaRPr lang="fa-IR" sz="4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692000" y="2679582"/>
            <a:ext cx="5760000" cy="539868"/>
          </a:xfrm>
          <a:prstGeom prst="bevel">
            <a:avLst>
              <a:gd name="adj" fmla="val 891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فرماندهی و کنترل (قلب سایبر)</a:t>
            </a: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C9D92492-5C74-4B68-8251-5F76C19CF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000" y="3219450"/>
            <a:ext cx="5760000" cy="975864"/>
          </a:xfrm>
          <a:prstGeom prst="bevel">
            <a:avLst>
              <a:gd name="adj" fmla="val 486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800" b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تغذیه‌ی هدف‌مند و جهت‌مند </a:t>
            </a:r>
            <a:r>
              <a:rPr lang="fa-IR" sz="18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اطلاعات</a:t>
            </a:r>
          </a:p>
        </p:txBody>
      </p:sp>
    </p:spTree>
    <p:extLst>
      <p:ext uri="{BB962C8B-B14F-4D97-AF65-F5344CB8AC3E}">
        <p14:creationId xmlns:p14="http://schemas.microsoft.com/office/powerpoint/2010/main" val="6581018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92AFC-444A-4532-9E43-EC2501208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770" y="1317632"/>
            <a:ext cx="3680460" cy="471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022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2D6619-1E23-4BC0-A568-577E8E7B0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90" y="1377682"/>
            <a:ext cx="3639820" cy="485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656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4F763C-A18E-4DB3-85C8-52A69CD48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5" y="1433562"/>
            <a:ext cx="3143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0204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جلسه 13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36DFC2-C08A-4D8B-8B5C-22701CA5CE07}"/>
              </a:ext>
            </a:extLst>
          </p:cNvPr>
          <p:cNvSpPr txBox="1">
            <a:spLocks/>
          </p:cNvSpPr>
          <p:nvPr/>
        </p:nvSpPr>
        <p:spPr>
          <a:xfrm>
            <a:off x="728133" y="3051728"/>
            <a:ext cx="7772400" cy="1520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baseline="0">
                <a:solidFill>
                  <a:srgbClr val="C00000"/>
                </a:solidFill>
                <a:latin typeface="+mj-lt"/>
                <a:ea typeface="+mj-ea"/>
                <a:cs typeface="Q Khoramshahr" panose="00000400000000000000" pitchFamily="50" charset="-78"/>
              </a:defRPr>
            </a:lvl1pPr>
          </a:lstStyle>
          <a:p>
            <a:r>
              <a:rPr lang="fa-IR" sz="3200" dirty="0"/>
              <a:t>کنترل (3)</a:t>
            </a:r>
            <a:br>
              <a:rPr lang="fa-IR" dirty="0"/>
            </a:br>
            <a:r>
              <a:rPr lang="fa-IR" sz="6000" dirty="0"/>
              <a:t>کنترل انسان و جامعه</a:t>
            </a:r>
            <a:endParaRPr lang="fa-IR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F1BCB94-5D81-4C2B-88D0-0925AEDC8718}"/>
              </a:ext>
            </a:extLst>
          </p:cNvPr>
          <p:cNvSpPr txBox="1">
            <a:spLocks/>
          </p:cNvSpPr>
          <p:nvPr/>
        </p:nvSpPr>
        <p:spPr>
          <a:xfrm>
            <a:off x="1143000" y="4572000"/>
            <a:ext cx="6858000" cy="375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baseline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Control (3): Control of Human and Society</a:t>
            </a:r>
            <a:endParaRPr lang="fa-IR" sz="2000" dirty="0"/>
          </a:p>
        </p:txBody>
      </p:sp>
    </p:spTree>
    <p:extLst>
      <p:ext uri="{BB962C8B-B14F-4D97-AF65-F5344CB8AC3E}">
        <p14:creationId xmlns:p14="http://schemas.microsoft.com/office/powerpoint/2010/main" val="30210768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کنترل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7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1"/>
            <a:r>
              <a:rPr lang="fa-IR" dirty="0"/>
              <a:t>کنترل</a:t>
            </a:r>
            <a:br>
              <a:rPr lang="fa-IR" dirty="0"/>
            </a:br>
            <a:r>
              <a:rPr lang="fa-IR" dirty="0"/>
              <a:t>انسان</a:t>
            </a:r>
            <a:br>
              <a:rPr lang="fa-IR" dirty="0"/>
            </a:br>
            <a:r>
              <a:rPr lang="fa-IR" dirty="0"/>
              <a:t>و</a:t>
            </a:r>
            <a:br>
              <a:rPr lang="fa-IR" dirty="0"/>
            </a:br>
            <a:r>
              <a:rPr lang="fa-IR" dirty="0"/>
              <a:t>جامعه</a:t>
            </a:r>
          </a:p>
        </p:txBody>
      </p:sp>
    </p:spTree>
    <p:extLst>
      <p:ext uri="{BB962C8B-B14F-4D97-AF65-F5344CB8AC3E}">
        <p14:creationId xmlns:p14="http://schemas.microsoft.com/office/powerpoint/2010/main" val="28704896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3">
            <a:extLst>
              <a:ext uri="{FF2B5EF4-FFF2-40B4-BE49-F238E27FC236}">
                <a16:creationId xmlns:a16="http://schemas.microsoft.com/office/drawing/2014/main" id="{0AEAF85C-F2B5-4DB9-B4DD-E4EA2E645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1" y="1445785"/>
            <a:ext cx="3413414" cy="4695242"/>
          </a:xfrm>
          <a:prstGeom prst="bevel">
            <a:avLst>
              <a:gd name="adj" fmla="val 93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9" name="AutoShape 3">
            <a:extLst>
              <a:ext uri="{FF2B5EF4-FFF2-40B4-BE49-F238E27FC236}">
                <a16:creationId xmlns:a16="http://schemas.microsoft.com/office/drawing/2014/main" id="{D19BABCD-ABAF-49A4-8076-47DEDE557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550" y="1445785"/>
            <a:ext cx="3412800" cy="4695242"/>
          </a:xfrm>
          <a:prstGeom prst="bevel">
            <a:avLst>
              <a:gd name="adj" fmla="val 1097"/>
            </a:avLst>
          </a:prstGeom>
          <a:solidFill>
            <a:srgbClr val="FF99CC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54" name="AutoShape 3">
            <a:extLst>
              <a:ext uri="{FF2B5EF4-FFF2-40B4-BE49-F238E27FC236}">
                <a16:creationId xmlns:a16="http://schemas.microsoft.com/office/drawing/2014/main" id="{EF17C68C-9C68-445A-9B10-18E50E754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192" y="1988979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55" name="AutoShape 3">
            <a:extLst>
              <a:ext uri="{FF2B5EF4-FFF2-40B4-BE49-F238E27FC236}">
                <a16:creationId xmlns:a16="http://schemas.microsoft.com/office/drawing/2014/main" id="{6F1B8B1C-68C9-4C45-B27A-A9729A4A1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175" y="1972285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کنترل انسان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7" name="Bevel 26"/>
          <p:cNvSpPr/>
          <p:nvPr/>
        </p:nvSpPr>
        <p:spPr>
          <a:xfrm>
            <a:off x="2379518" y="3470612"/>
            <a:ext cx="1475080" cy="2391854"/>
          </a:xfrm>
          <a:prstGeom prst="bevel">
            <a:avLst>
              <a:gd name="adj" fmla="val 2813"/>
            </a:avLst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 rot="16200000">
            <a:off x="2411093" y="4360311"/>
            <a:ext cx="1773685" cy="7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b="1" dirty="0" err="1">
                <a:solidFill>
                  <a:schemeClr val="tx1"/>
                </a:solidFill>
                <a:cs typeface="Q Khoramshahr" panose="00000400000000000000" pitchFamily="50" charset="-78"/>
              </a:rPr>
              <a:t>کـاربـرد</a:t>
            </a:r>
            <a:endParaRPr lang="fa-IR" sz="2800" b="1" dirty="0">
              <a:solidFill>
                <a:schemeClr val="tx1"/>
              </a:solidFill>
              <a:cs typeface="Q Khoramshahr" panose="00000400000000000000" pitchFamily="50" charset="-78"/>
            </a:endParaRPr>
          </a:p>
          <a:p>
            <a:pPr algn="ctr" rtl="1"/>
            <a:r>
              <a:rPr lang="en-US" sz="2000" b="1" i="1" dirty="0">
                <a:solidFill>
                  <a:schemeClr val="tx1"/>
                </a:solidFill>
                <a:latin typeface="Times CE" panose="02040603030405090304" pitchFamily="18" charset="0"/>
                <a:cs typeface="Z Mitra" panose="00000400000000000000" pitchFamily="2" charset="-78"/>
              </a:rPr>
              <a:t>Application</a:t>
            </a:r>
            <a:endParaRPr lang="en-US" b="1" i="1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5337729" y="3470612"/>
            <a:ext cx="2964607" cy="2391854"/>
          </a:xfrm>
          <a:prstGeom prst="bevel">
            <a:avLst>
              <a:gd name="adj" fmla="val 1944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 rot="16200000">
            <a:off x="7015426" y="4420810"/>
            <a:ext cx="1773685" cy="456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b="1" dirty="0" err="1">
                <a:solidFill>
                  <a:schemeClr val="tx1"/>
                </a:solidFill>
                <a:cs typeface="Q Khoramshahr" panose="00000400000000000000" pitchFamily="50" charset="-78"/>
              </a:rPr>
              <a:t>انـسـان</a:t>
            </a:r>
            <a:endParaRPr lang="fa-IR" sz="2800" b="1" dirty="0">
              <a:solidFill>
                <a:schemeClr val="tx1"/>
              </a:solidFill>
              <a:cs typeface="Q Khoramshahr" panose="00000400000000000000" pitchFamily="50" charset="-78"/>
            </a:endParaRPr>
          </a:p>
        </p:txBody>
      </p:sp>
      <p:sp>
        <p:nvSpPr>
          <p:cNvPr id="5" name="Oval 4"/>
          <p:cNvSpPr/>
          <p:nvPr/>
        </p:nvSpPr>
        <p:spPr>
          <a:xfrm>
            <a:off x="5605681" y="3628318"/>
            <a:ext cx="914400" cy="95898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fa-IR" sz="2400" b="1" dirty="0">
                <a:solidFill>
                  <a:schemeClr val="tx1"/>
                </a:solidFill>
                <a:cs typeface="Q Khoramshahr" panose="00000400000000000000" pitchFamily="50" charset="-78"/>
              </a:rPr>
              <a:t>ذهن</a:t>
            </a:r>
            <a:endParaRPr lang="en-US" sz="2400" b="1" dirty="0">
              <a:solidFill>
                <a:schemeClr val="tx1"/>
              </a:solidFill>
              <a:cs typeface="Q Khoramshahr" panose="00000400000000000000" pitchFamily="50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19413" y="3500416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grpSp>
        <p:nvGrpSpPr>
          <p:cNvPr id="29" name="Group 28"/>
          <p:cNvGrpSpPr/>
          <p:nvPr/>
        </p:nvGrpSpPr>
        <p:grpSpPr>
          <a:xfrm flipH="1">
            <a:off x="3382757" y="3826648"/>
            <a:ext cx="2760885" cy="149472"/>
            <a:chOff x="2891494" y="3472139"/>
            <a:chExt cx="2760885" cy="149472"/>
          </a:xfrm>
        </p:grpSpPr>
        <p:sp>
          <p:nvSpPr>
            <p:cNvPr id="30" name="Freeform 29"/>
            <p:cNvSpPr/>
            <p:nvPr/>
          </p:nvSpPr>
          <p:spPr>
            <a:xfrm flipV="1">
              <a:off x="3029725" y="3502014"/>
              <a:ext cx="2542399" cy="45719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504623" y="3473855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891494" y="3472139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761867" y="5084031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03539" y="5391362"/>
            <a:ext cx="2760885" cy="149472"/>
            <a:chOff x="2891494" y="3472139"/>
            <a:chExt cx="2760885" cy="149472"/>
          </a:xfrm>
        </p:grpSpPr>
        <p:sp>
          <p:nvSpPr>
            <p:cNvPr id="19" name="Freeform 18"/>
            <p:cNvSpPr/>
            <p:nvPr/>
          </p:nvSpPr>
          <p:spPr>
            <a:xfrm flipV="1">
              <a:off x="3029725" y="3502014"/>
              <a:ext cx="2542399" cy="45719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5504623" y="3473855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891494" y="3472139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Bevel 1">
            <a:extLst>
              <a:ext uri="{FF2B5EF4-FFF2-40B4-BE49-F238E27FC236}">
                <a16:creationId xmlns:a16="http://schemas.microsoft.com/office/drawing/2014/main" id="{8352AAD9-818D-4B71-BF93-F2186FEC4A98}"/>
              </a:ext>
            </a:extLst>
          </p:cNvPr>
          <p:cNvSpPr/>
          <p:nvPr/>
        </p:nvSpPr>
        <p:spPr>
          <a:xfrm>
            <a:off x="893566" y="3762457"/>
            <a:ext cx="1932985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اطلاعات</a:t>
            </a:r>
            <a:endParaRPr lang="en-US" sz="2400" dirty="0"/>
          </a:p>
        </p:txBody>
      </p:sp>
      <p:sp>
        <p:nvSpPr>
          <p:cNvPr id="57" name="Bevel 13">
            <a:extLst>
              <a:ext uri="{FF2B5EF4-FFF2-40B4-BE49-F238E27FC236}">
                <a16:creationId xmlns:a16="http://schemas.microsoft.com/office/drawing/2014/main" id="{416CC497-24F3-433C-863A-EC4F0C0767B0}"/>
              </a:ext>
            </a:extLst>
          </p:cNvPr>
          <p:cNvSpPr/>
          <p:nvPr/>
        </p:nvSpPr>
        <p:spPr>
          <a:xfrm>
            <a:off x="893618" y="4646688"/>
            <a:ext cx="1932985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ارتباطات</a:t>
            </a:r>
            <a:endParaRPr lang="en-US" sz="2400" dirty="0"/>
          </a:p>
        </p:txBody>
      </p:sp>
      <p:sp>
        <p:nvSpPr>
          <p:cNvPr id="58" name="Bevel 14">
            <a:extLst>
              <a:ext uri="{FF2B5EF4-FFF2-40B4-BE49-F238E27FC236}">
                <a16:creationId xmlns:a16="http://schemas.microsoft.com/office/drawing/2014/main" id="{836B8E8C-F359-4710-931D-2B93D8FEC9F3}"/>
              </a:ext>
            </a:extLst>
          </p:cNvPr>
          <p:cNvSpPr/>
          <p:nvPr/>
        </p:nvSpPr>
        <p:spPr>
          <a:xfrm>
            <a:off x="893618" y="4205102"/>
            <a:ext cx="1932985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</a:t>
            </a:r>
            <a:endParaRPr lang="en-US" sz="2400" dirty="0"/>
          </a:p>
        </p:txBody>
      </p:sp>
      <p:sp>
        <p:nvSpPr>
          <p:cNvPr id="59" name="Bevel 15">
            <a:extLst>
              <a:ext uri="{FF2B5EF4-FFF2-40B4-BE49-F238E27FC236}">
                <a16:creationId xmlns:a16="http://schemas.microsoft.com/office/drawing/2014/main" id="{FE965110-F56F-4429-9E93-C122D1BAF5E1}"/>
              </a:ext>
            </a:extLst>
          </p:cNvPr>
          <p:cNvSpPr/>
          <p:nvPr/>
        </p:nvSpPr>
        <p:spPr>
          <a:xfrm>
            <a:off x="896387" y="5089333"/>
            <a:ext cx="1932985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46909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3">
            <a:extLst>
              <a:ext uri="{FF2B5EF4-FFF2-40B4-BE49-F238E27FC236}">
                <a16:creationId xmlns:a16="http://schemas.microsoft.com/office/drawing/2014/main" id="{0AEAF85C-F2B5-4DB9-B4DD-E4EA2E645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1" y="1445785"/>
            <a:ext cx="3413414" cy="4695242"/>
          </a:xfrm>
          <a:prstGeom prst="bevel">
            <a:avLst>
              <a:gd name="adj" fmla="val 93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9" name="AutoShape 3">
            <a:extLst>
              <a:ext uri="{FF2B5EF4-FFF2-40B4-BE49-F238E27FC236}">
                <a16:creationId xmlns:a16="http://schemas.microsoft.com/office/drawing/2014/main" id="{D19BABCD-ABAF-49A4-8076-47DEDE557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550" y="1445785"/>
            <a:ext cx="3412800" cy="4695242"/>
          </a:xfrm>
          <a:prstGeom prst="bevel">
            <a:avLst>
              <a:gd name="adj" fmla="val 1097"/>
            </a:avLst>
          </a:prstGeom>
          <a:solidFill>
            <a:srgbClr val="FF99CC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54" name="AutoShape 3">
            <a:extLst>
              <a:ext uri="{FF2B5EF4-FFF2-40B4-BE49-F238E27FC236}">
                <a16:creationId xmlns:a16="http://schemas.microsoft.com/office/drawing/2014/main" id="{EF17C68C-9C68-445A-9B10-18E50E754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192" y="1988979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55" name="AutoShape 3">
            <a:extLst>
              <a:ext uri="{FF2B5EF4-FFF2-40B4-BE49-F238E27FC236}">
                <a16:creationId xmlns:a16="http://schemas.microsoft.com/office/drawing/2014/main" id="{6F1B8B1C-68C9-4C45-B27A-A9729A4A1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5175" y="1972285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کنترل جامعه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7" name="Bevel 26"/>
          <p:cNvSpPr/>
          <p:nvPr/>
        </p:nvSpPr>
        <p:spPr>
          <a:xfrm>
            <a:off x="2379518" y="3470612"/>
            <a:ext cx="1475080" cy="2391854"/>
          </a:xfrm>
          <a:prstGeom prst="bevel">
            <a:avLst>
              <a:gd name="adj" fmla="val 2813"/>
            </a:avLst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 rot="16200000">
            <a:off x="2411093" y="4360311"/>
            <a:ext cx="1773685" cy="7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b="1" dirty="0" err="1">
                <a:solidFill>
                  <a:schemeClr val="tx1"/>
                </a:solidFill>
                <a:cs typeface="Q Khoramshahr" panose="00000400000000000000" pitchFamily="50" charset="-78"/>
              </a:rPr>
              <a:t>کـاربـرد</a:t>
            </a:r>
            <a:endParaRPr lang="fa-IR" sz="2800" b="1" dirty="0">
              <a:solidFill>
                <a:schemeClr val="tx1"/>
              </a:solidFill>
              <a:cs typeface="Q Khoramshahr" panose="00000400000000000000" pitchFamily="50" charset="-78"/>
            </a:endParaRPr>
          </a:p>
          <a:p>
            <a:pPr algn="ctr" rtl="1"/>
            <a:r>
              <a:rPr lang="en-US" sz="2000" b="1" i="1" dirty="0">
                <a:solidFill>
                  <a:schemeClr val="tx1"/>
                </a:solidFill>
                <a:latin typeface="Times CE" panose="02040603030405090304" pitchFamily="18" charset="0"/>
                <a:cs typeface="Z Mitra" panose="00000400000000000000" pitchFamily="2" charset="-78"/>
              </a:rPr>
              <a:t>Application</a:t>
            </a:r>
            <a:endParaRPr lang="en-US" b="1" i="1" dirty="0">
              <a:solidFill>
                <a:schemeClr val="tx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5337729" y="3470612"/>
            <a:ext cx="2964607" cy="2391854"/>
          </a:xfrm>
          <a:prstGeom prst="bevel">
            <a:avLst>
              <a:gd name="adj" fmla="val 1944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3719413" y="3500416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61867" y="5084031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03539" y="5391362"/>
            <a:ext cx="2760885" cy="149472"/>
            <a:chOff x="2891494" y="3472139"/>
            <a:chExt cx="2760885" cy="149472"/>
          </a:xfrm>
        </p:grpSpPr>
        <p:sp>
          <p:nvSpPr>
            <p:cNvPr id="19" name="Freeform 18"/>
            <p:cNvSpPr/>
            <p:nvPr/>
          </p:nvSpPr>
          <p:spPr>
            <a:xfrm flipV="1">
              <a:off x="3029725" y="3502014"/>
              <a:ext cx="2542399" cy="45719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5504623" y="3473855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891494" y="3472139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Bevel 1">
            <a:extLst>
              <a:ext uri="{FF2B5EF4-FFF2-40B4-BE49-F238E27FC236}">
                <a16:creationId xmlns:a16="http://schemas.microsoft.com/office/drawing/2014/main" id="{8352AAD9-818D-4B71-BF93-F2186FEC4A98}"/>
              </a:ext>
            </a:extLst>
          </p:cNvPr>
          <p:cNvSpPr/>
          <p:nvPr/>
        </p:nvSpPr>
        <p:spPr>
          <a:xfrm>
            <a:off x="893566" y="3762457"/>
            <a:ext cx="1932985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اطلاعات</a:t>
            </a:r>
            <a:endParaRPr lang="en-US" sz="2400" dirty="0"/>
          </a:p>
        </p:txBody>
      </p:sp>
      <p:sp>
        <p:nvSpPr>
          <p:cNvPr id="57" name="Bevel 13">
            <a:extLst>
              <a:ext uri="{FF2B5EF4-FFF2-40B4-BE49-F238E27FC236}">
                <a16:creationId xmlns:a16="http://schemas.microsoft.com/office/drawing/2014/main" id="{416CC497-24F3-433C-863A-EC4F0C0767B0}"/>
              </a:ext>
            </a:extLst>
          </p:cNvPr>
          <p:cNvSpPr/>
          <p:nvPr/>
        </p:nvSpPr>
        <p:spPr>
          <a:xfrm>
            <a:off x="893618" y="4646688"/>
            <a:ext cx="1932985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ارتباطات</a:t>
            </a:r>
            <a:endParaRPr lang="en-US" sz="2400" dirty="0"/>
          </a:p>
        </p:txBody>
      </p:sp>
      <p:sp>
        <p:nvSpPr>
          <p:cNvPr id="58" name="Bevel 14">
            <a:extLst>
              <a:ext uri="{FF2B5EF4-FFF2-40B4-BE49-F238E27FC236}">
                <a16:creationId xmlns:a16="http://schemas.microsoft.com/office/drawing/2014/main" id="{836B8E8C-F359-4710-931D-2B93D8FEC9F3}"/>
              </a:ext>
            </a:extLst>
          </p:cNvPr>
          <p:cNvSpPr/>
          <p:nvPr/>
        </p:nvSpPr>
        <p:spPr>
          <a:xfrm>
            <a:off x="893618" y="4205102"/>
            <a:ext cx="1932985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</a:t>
            </a:r>
            <a:endParaRPr lang="en-US" sz="24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66CC278-3950-4E3F-94CD-A19131AC757B}"/>
              </a:ext>
            </a:extLst>
          </p:cNvPr>
          <p:cNvSpPr/>
          <p:nvPr/>
        </p:nvSpPr>
        <p:spPr>
          <a:xfrm rot="16200000">
            <a:off x="7015426" y="4420810"/>
            <a:ext cx="1773685" cy="4569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b="1" dirty="0">
                <a:solidFill>
                  <a:schemeClr val="tx1"/>
                </a:solidFill>
                <a:cs typeface="Q Khoramshahr" panose="00000400000000000000" pitchFamily="50" charset="-78"/>
              </a:rPr>
              <a:t>جامعه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CADACC-1433-440F-A559-891B4710A255}"/>
              </a:ext>
            </a:extLst>
          </p:cNvPr>
          <p:cNvSpPr/>
          <p:nvPr/>
        </p:nvSpPr>
        <p:spPr>
          <a:xfrm>
            <a:off x="5605681" y="3649101"/>
            <a:ext cx="914400" cy="1341752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fa-IR" sz="1600" b="1" dirty="0">
                <a:solidFill>
                  <a:schemeClr val="tx1"/>
                </a:solidFill>
                <a:cs typeface="Q Khoramshahr" panose="00000400000000000000" pitchFamily="50" charset="-78"/>
              </a:rPr>
              <a:t>سیستم اجتماعی</a:t>
            </a:r>
            <a:endParaRPr lang="en-US" sz="1600" b="1" dirty="0">
              <a:solidFill>
                <a:schemeClr val="tx1"/>
              </a:solidFill>
              <a:cs typeface="Q Khoramshahr" panose="00000400000000000000" pitchFamily="50" charset="-78"/>
            </a:endParaRPr>
          </a:p>
        </p:txBody>
      </p:sp>
      <p:sp>
        <p:nvSpPr>
          <p:cNvPr id="59" name="Bevel 15">
            <a:extLst>
              <a:ext uri="{FF2B5EF4-FFF2-40B4-BE49-F238E27FC236}">
                <a16:creationId xmlns:a16="http://schemas.microsoft.com/office/drawing/2014/main" id="{FE965110-F56F-4429-9E93-C122D1BAF5E1}"/>
              </a:ext>
            </a:extLst>
          </p:cNvPr>
          <p:cNvSpPr/>
          <p:nvPr/>
        </p:nvSpPr>
        <p:spPr>
          <a:xfrm>
            <a:off x="896387" y="5089333"/>
            <a:ext cx="1932985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</a:t>
            </a:r>
            <a:endParaRPr lang="en-US" sz="2400" dirty="0"/>
          </a:p>
        </p:txBody>
      </p:sp>
      <p:grpSp>
        <p:nvGrpSpPr>
          <p:cNvPr id="29" name="Group 28"/>
          <p:cNvGrpSpPr/>
          <p:nvPr/>
        </p:nvGrpSpPr>
        <p:grpSpPr>
          <a:xfrm flipH="1">
            <a:off x="3382757" y="3826648"/>
            <a:ext cx="2760885" cy="149472"/>
            <a:chOff x="2891494" y="3472139"/>
            <a:chExt cx="2760885" cy="149472"/>
          </a:xfrm>
        </p:grpSpPr>
        <p:sp>
          <p:nvSpPr>
            <p:cNvPr id="30" name="Freeform 29"/>
            <p:cNvSpPr/>
            <p:nvPr/>
          </p:nvSpPr>
          <p:spPr>
            <a:xfrm flipV="1">
              <a:off x="3029725" y="3502014"/>
              <a:ext cx="2542399" cy="45719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504623" y="3473855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891494" y="3472139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13060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3">
            <a:extLst>
              <a:ext uri="{FF2B5EF4-FFF2-40B4-BE49-F238E27FC236}">
                <a16:creationId xmlns:a16="http://schemas.microsoft.com/office/drawing/2014/main" id="{45C67FE0-5F08-494E-9D3A-4157CE7A4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1" y="1445785"/>
            <a:ext cx="3413414" cy="4695242"/>
          </a:xfrm>
          <a:prstGeom prst="bevel">
            <a:avLst>
              <a:gd name="adj" fmla="val 93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7" name="AutoShape 3">
            <a:extLst>
              <a:ext uri="{FF2B5EF4-FFF2-40B4-BE49-F238E27FC236}">
                <a16:creationId xmlns:a16="http://schemas.microsoft.com/office/drawing/2014/main" id="{6F722489-17C7-435D-8462-EDD9EC395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6814" y="1445785"/>
            <a:ext cx="2608536" cy="4695242"/>
          </a:xfrm>
          <a:prstGeom prst="bevel">
            <a:avLst>
              <a:gd name="adj" fmla="val 1097"/>
            </a:avLst>
          </a:prstGeom>
          <a:solidFill>
            <a:srgbClr val="FF99CC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4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نقش کاربردها در کنترل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7" name="Bevel 26"/>
          <p:cNvSpPr/>
          <p:nvPr/>
        </p:nvSpPr>
        <p:spPr>
          <a:xfrm>
            <a:off x="1660634" y="3470612"/>
            <a:ext cx="3947686" cy="2391854"/>
          </a:xfrm>
          <a:prstGeom prst="bevel">
            <a:avLst>
              <a:gd name="adj" fmla="val 1935"/>
            </a:avLst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Bevel 1"/>
          <p:cNvSpPr/>
          <p:nvPr/>
        </p:nvSpPr>
        <p:spPr>
          <a:xfrm>
            <a:off x="893567" y="3762457"/>
            <a:ext cx="1313554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اطلاعات</a:t>
            </a:r>
            <a:endParaRPr lang="en-US" sz="2400" dirty="0"/>
          </a:p>
        </p:txBody>
      </p:sp>
      <p:sp>
        <p:nvSpPr>
          <p:cNvPr id="14" name="Bevel 13"/>
          <p:cNvSpPr/>
          <p:nvPr/>
        </p:nvSpPr>
        <p:spPr>
          <a:xfrm>
            <a:off x="893619" y="4646688"/>
            <a:ext cx="1313554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ارتباطات</a:t>
            </a:r>
            <a:endParaRPr lang="en-US" sz="2400" dirty="0"/>
          </a:p>
        </p:txBody>
      </p:sp>
      <p:sp>
        <p:nvSpPr>
          <p:cNvPr id="15" name="Bevel 14"/>
          <p:cNvSpPr/>
          <p:nvPr/>
        </p:nvSpPr>
        <p:spPr>
          <a:xfrm>
            <a:off x="893619" y="4205102"/>
            <a:ext cx="1313554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</a:t>
            </a:r>
            <a:endParaRPr lang="en-US" sz="2400" dirty="0"/>
          </a:p>
        </p:txBody>
      </p:sp>
      <p:sp>
        <p:nvSpPr>
          <p:cNvPr id="16" name="Bevel 15"/>
          <p:cNvSpPr/>
          <p:nvPr/>
        </p:nvSpPr>
        <p:spPr>
          <a:xfrm>
            <a:off x="896388" y="5089333"/>
            <a:ext cx="1313554" cy="446809"/>
          </a:xfrm>
          <a:prstGeom prst="bevel">
            <a:avLst>
              <a:gd name="adj" fmla="val 10174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محاسبات</a:t>
            </a:r>
            <a:endParaRPr lang="en-US" sz="2400" dirty="0"/>
          </a:p>
        </p:txBody>
      </p:sp>
      <p:sp>
        <p:nvSpPr>
          <p:cNvPr id="35" name="Rectangle 34"/>
          <p:cNvSpPr/>
          <p:nvPr/>
        </p:nvSpPr>
        <p:spPr>
          <a:xfrm rot="16200000">
            <a:off x="1746317" y="4360311"/>
            <a:ext cx="1773685" cy="7063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b="1" dirty="0" err="1">
                <a:solidFill>
                  <a:schemeClr val="tx1"/>
                </a:solidFill>
                <a:cs typeface="Q Khoramshahr" panose="00000400000000000000" pitchFamily="50" charset="-78"/>
              </a:rPr>
              <a:t>کـاربـرد</a:t>
            </a:r>
            <a:endParaRPr lang="fa-IR" sz="2800" b="1" dirty="0">
              <a:solidFill>
                <a:schemeClr val="tx1"/>
              </a:solidFill>
              <a:cs typeface="Q Khoramshahr" panose="00000400000000000000" pitchFamily="50" charset="-78"/>
            </a:endParaRPr>
          </a:p>
          <a:p>
            <a:pPr algn="ctr" rtl="1"/>
            <a:r>
              <a:rPr lang="en-US" sz="2000" b="1" i="1" dirty="0">
                <a:solidFill>
                  <a:schemeClr val="tx1"/>
                </a:solidFill>
                <a:latin typeface="Times CE" panose="02040603030405090304" pitchFamily="18" charset="0"/>
                <a:cs typeface="Z Mitra" panose="00000400000000000000" pitchFamily="2" charset="-78"/>
              </a:rPr>
              <a:t>Application</a:t>
            </a:r>
            <a:endParaRPr lang="en-US" sz="2000" b="1" i="1" dirty="0">
              <a:solidFill>
                <a:schemeClr val="tx1"/>
              </a:solidFill>
              <a:latin typeface="Times CE" panose="02040603030405090304" pitchFamily="18" charset="0"/>
              <a:cs typeface="Adobe Arabic" panose="02040503050201020203" pitchFamily="18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64126" y="3500416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grpSp>
        <p:nvGrpSpPr>
          <p:cNvPr id="29" name="Group 28"/>
          <p:cNvGrpSpPr/>
          <p:nvPr/>
        </p:nvGrpSpPr>
        <p:grpSpPr>
          <a:xfrm flipH="1">
            <a:off x="5127470" y="3826648"/>
            <a:ext cx="2760885" cy="149472"/>
            <a:chOff x="2891494" y="3472139"/>
            <a:chExt cx="2760885" cy="149472"/>
          </a:xfrm>
        </p:grpSpPr>
        <p:sp>
          <p:nvSpPr>
            <p:cNvPr id="30" name="Freeform 29"/>
            <p:cNvSpPr/>
            <p:nvPr/>
          </p:nvSpPr>
          <p:spPr>
            <a:xfrm flipV="1">
              <a:off x="3029725" y="3502014"/>
              <a:ext cx="2542399" cy="45719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504623" y="3473855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891494" y="3472139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485798" y="5052858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27470" y="5360189"/>
            <a:ext cx="2760885" cy="149472"/>
            <a:chOff x="2891494" y="3472139"/>
            <a:chExt cx="2760885" cy="149472"/>
          </a:xfrm>
        </p:grpSpPr>
        <p:sp>
          <p:nvSpPr>
            <p:cNvPr id="19" name="Freeform 18"/>
            <p:cNvSpPr/>
            <p:nvPr/>
          </p:nvSpPr>
          <p:spPr>
            <a:xfrm flipV="1">
              <a:off x="3029725" y="3502014"/>
              <a:ext cx="2542399" cy="45719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5504623" y="3473855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891494" y="3472139"/>
              <a:ext cx="147756" cy="1477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208261" y="3581374"/>
            <a:ext cx="1656000" cy="29122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tIns="72000" rtlCol="0" anchor="t">
            <a:spAutoFit/>
          </a:bodyPr>
          <a:lstStyle/>
          <a:p>
            <a:pPr algn="ctr">
              <a:lnSpc>
                <a:spcPct val="60000"/>
              </a:lnSpc>
            </a:pPr>
            <a:r>
              <a:rPr lang="fa-IR" sz="1600" b="1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دستگاه </a:t>
            </a:r>
            <a:r>
              <a:rPr lang="fa-IR" sz="1600" b="1" dirty="0" err="1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سخت‌افزاری</a:t>
            </a:r>
            <a:endParaRPr lang="en-US" sz="1600" b="1" dirty="0">
              <a:solidFill>
                <a:schemeClr val="bg1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08261" y="4202836"/>
            <a:ext cx="1656000" cy="29122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tIns="72000" rtlCol="0" anchor="t">
            <a:spAutoFit/>
          </a:bodyPr>
          <a:lstStyle/>
          <a:p>
            <a:pPr algn="ctr">
              <a:lnSpc>
                <a:spcPct val="60000"/>
              </a:lnSpc>
            </a:pPr>
            <a:r>
              <a:rPr lang="fa-IR" sz="1600" b="1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سیستم عامل</a:t>
            </a:r>
            <a:endParaRPr lang="en-US" sz="1600" b="1" dirty="0">
              <a:solidFill>
                <a:schemeClr val="bg1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08261" y="3892105"/>
            <a:ext cx="1656000" cy="29122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tIns="72000" rtlCol="0" anchor="t">
            <a:spAutoFit/>
          </a:bodyPr>
          <a:lstStyle/>
          <a:p>
            <a:pPr algn="ctr">
              <a:lnSpc>
                <a:spcPct val="60000"/>
              </a:lnSpc>
            </a:pPr>
            <a:r>
              <a:rPr lang="fa-IR" sz="1600" b="1" dirty="0" err="1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میان‌افزار</a:t>
            </a:r>
            <a:endParaRPr lang="en-US" sz="1600" b="1" dirty="0">
              <a:solidFill>
                <a:schemeClr val="bg1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08261" y="4824298"/>
            <a:ext cx="1656000" cy="29122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tIns="72000" rtlCol="0" anchor="t">
            <a:spAutoFit/>
          </a:bodyPr>
          <a:lstStyle/>
          <a:p>
            <a:pPr algn="ctr">
              <a:lnSpc>
                <a:spcPct val="60000"/>
              </a:lnSpc>
            </a:pPr>
            <a:r>
              <a:rPr lang="fa-IR" sz="1600" b="1" dirty="0" err="1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رسانه‌های</a:t>
            </a:r>
            <a:r>
              <a:rPr lang="fa-IR" sz="1600" b="1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 اجتماعی</a:t>
            </a:r>
            <a:endParaRPr lang="en-US" sz="1600" b="1" dirty="0">
              <a:solidFill>
                <a:schemeClr val="bg1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08261" y="4513567"/>
            <a:ext cx="1656000" cy="29122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tIns="72000" rtlCol="0" anchor="t">
            <a:spAutoFit/>
          </a:bodyPr>
          <a:lstStyle/>
          <a:p>
            <a:pPr algn="ctr">
              <a:lnSpc>
                <a:spcPct val="60000"/>
              </a:lnSpc>
            </a:pPr>
            <a:r>
              <a:rPr lang="fa-IR" sz="1600" b="1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مرورگرهای وب</a:t>
            </a:r>
            <a:endParaRPr lang="en-US" sz="1600" b="1" dirty="0">
              <a:solidFill>
                <a:schemeClr val="bg1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08261" y="5445758"/>
            <a:ext cx="1656000" cy="29122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tIns="72000" rtlCol="0" anchor="t">
            <a:spAutoFit/>
          </a:bodyPr>
          <a:lstStyle/>
          <a:p>
            <a:pPr algn="ctr">
              <a:lnSpc>
                <a:spcPct val="60000"/>
              </a:lnSpc>
            </a:pPr>
            <a:r>
              <a:rPr lang="fa-IR" sz="1600" b="1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. . .</a:t>
            </a:r>
            <a:endParaRPr lang="en-US" sz="1600" b="1" dirty="0">
              <a:solidFill>
                <a:schemeClr val="bg1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08261" y="5135029"/>
            <a:ext cx="1656000" cy="29122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tIns="72000" rtlCol="0" anchor="t">
            <a:spAutoFit/>
          </a:bodyPr>
          <a:lstStyle/>
          <a:p>
            <a:pPr algn="ctr">
              <a:lnSpc>
                <a:spcPct val="60000"/>
              </a:lnSpc>
            </a:pPr>
            <a:r>
              <a:rPr lang="fa-IR" sz="1600" b="1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فروشگاه آن‌لاین</a:t>
            </a:r>
            <a:endParaRPr lang="en-US" sz="1600" b="1" dirty="0">
              <a:solidFill>
                <a:schemeClr val="bg1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5" name="AutoShape 3">
            <a:extLst>
              <a:ext uri="{FF2B5EF4-FFF2-40B4-BE49-F238E27FC236}">
                <a16:creationId xmlns:a16="http://schemas.microsoft.com/office/drawing/2014/main" id="{E8851A7F-7945-4E9D-ADF4-6102E6B47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192" y="1988979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6" name="AutoShape 3">
            <a:extLst>
              <a:ext uri="{FF2B5EF4-FFF2-40B4-BE49-F238E27FC236}">
                <a16:creationId xmlns:a16="http://schemas.microsoft.com/office/drawing/2014/main" id="{0801F885-A5BC-4400-8146-3DA7BB9B1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1255" y="1972285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  <a:endParaRPr lang="fa-IR" sz="2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8793806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488B-A646-4ED8-8FFE-7F8F04217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اعتبار اجتماعی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31A0F-7E62-451B-A64C-05701761BB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5107B2-C351-40D4-9D44-3BD4F585F1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کنترل انسان و جامعه از طریق امتیاز اعتبار اجتماعی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3B6278-D60B-412C-BCD5-CFCA09BF0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r="5775"/>
          <a:stretch/>
        </p:blipFill>
        <p:spPr>
          <a:xfrm>
            <a:off x="1451424" y="1317632"/>
            <a:ext cx="6241152" cy="48324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9F6D28-59E7-4123-9722-997B7687DCD3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https://www.researchgate.net/publication/279157783_Social_credit_A_comprehensive_literature_review</a:t>
            </a:r>
          </a:p>
        </p:txBody>
      </p:sp>
    </p:spTree>
    <p:extLst>
      <p:ext uri="{BB962C8B-B14F-4D97-AF65-F5344CB8AC3E}">
        <p14:creationId xmlns:p14="http://schemas.microsoft.com/office/powerpoint/2010/main" val="51441832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F39A29-935D-490D-B86A-C5B6FEE4B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700087"/>
            <a:ext cx="885825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19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6360</TotalTime>
  <Words>1860</Words>
  <Application>Microsoft Office PowerPoint</Application>
  <PresentationFormat>On-screen Show (4:3)</PresentationFormat>
  <Paragraphs>506</Paragraphs>
  <Slides>111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24" baseType="lpstr">
      <vt:lpstr>Adobe Arabic</vt:lpstr>
      <vt:lpstr>Arial</vt:lpstr>
      <vt:lpstr>Calibri</vt:lpstr>
      <vt:lpstr>Calibri Light</vt:lpstr>
      <vt:lpstr>Consolas</vt:lpstr>
      <vt:lpstr>F_yaghot</vt:lpstr>
      <vt:lpstr>Helvetica World</vt:lpstr>
      <vt:lpstr>Qadi Linotype</vt:lpstr>
      <vt:lpstr>Times CE</vt:lpstr>
      <vt:lpstr>Times New Roman</vt:lpstr>
      <vt:lpstr>XB Niloofar</vt:lpstr>
      <vt:lpstr>Office Theme</vt:lpstr>
      <vt:lpstr>Acrobat Document</vt:lpstr>
      <vt:lpstr>کنترل</vt:lpstr>
      <vt:lpstr>PowerPoint Presentation</vt:lpstr>
      <vt:lpstr>ارکان سیستم سایبرنتیکی</vt:lpstr>
      <vt:lpstr>ارکان سیستم سایبرنتیکی</vt:lpstr>
      <vt:lpstr>ارکان سیستم سایبرنتیکی</vt:lpstr>
      <vt:lpstr>PowerPoint Presentation</vt:lpstr>
      <vt:lpstr>مؤلفه‌های زیرساختی فضای سایبر</vt:lpstr>
      <vt:lpstr>مؤلفه‌های زیرساختی فضای سایبر</vt:lpstr>
      <vt:lpstr>کنترل</vt:lpstr>
      <vt:lpstr>اتیمولوژی «کنترل»</vt:lpstr>
      <vt:lpstr>سیستم‌های سایبرنتیکی</vt:lpstr>
      <vt:lpstr>سیستم سایبرنتیکی</vt:lpstr>
      <vt:lpstr>سیستم سایبرنتیکی</vt:lpstr>
      <vt:lpstr>سیستم سایبرنتیکی</vt:lpstr>
      <vt:lpstr>فرآیند کنترل</vt:lpstr>
      <vt:lpstr>نقش کنترل</vt:lpstr>
      <vt:lpstr>شرایط لازم برای کنترل</vt:lpstr>
      <vt:lpstr>ویژگی‌های کنترل</vt:lpstr>
      <vt:lpstr>متغیر کنترل</vt:lpstr>
      <vt:lpstr>سلسله‌مراتب در کنترل</vt:lpstr>
      <vt:lpstr>PowerPoint Presentation</vt:lpstr>
      <vt:lpstr>فلسفه و کنترل</vt:lpstr>
      <vt:lpstr>فلسفه‌ی کنترل</vt:lpstr>
      <vt:lpstr>چاره‌ی «کنترل»</vt:lpstr>
      <vt:lpstr>دکترین «کنترل»</vt:lpstr>
      <vt:lpstr>PowerPoint Presentation</vt:lpstr>
      <vt:lpstr>متدولوژی کنترل و تئوری کنترل</vt:lpstr>
      <vt:lpstr>مؤلفه‌های ساختاری فعالیت کنترلی</vt:lpstr>
      <vt:lpstr>مؤلفه‌های تئوری کنترل</vt:lpstr>
      <vt:lpstr>PowerPoint Presentation</vt:lpstr>
      <vt:lpstr>سلسله‌مراتب قوانین، رگولاریته‌ها و اصول</vt:lpstr>
      <vt:lpstr>اصول کنترل</vt:lpstr>
      <vt:lpstr>اصول کنترل</vt:lpstr>
      <vt:lpstr>ابژه‌های کنترل‌شده، روش‌ها و وسیله‌های کنترل</vt:lpstr>
      <vt:lpstr>چرخه‌ی زندگی تئوری کنترل</vt:lpstr>
      <vt:lpstr>تئوری کنترل: گذشته، حال و آینده‌</vt:lpstr>
      <vt:lpstr>سیستم‌های طبیعت بین‌رشته‌ای</vt:lpstr>
      <vt:lpstr>PowerPoint Presentation</vt:lpstr>
      <vt:lpstr>PowerPoint Presentation</vt:lpstr>
      <vt:lpstr>نظریه‌ی کنترل</vt:lpstr>
      <vt:lpstr>نظریه‌ی کنترل</vt:lpstr>
      <vt:lpstr>نظریه‌های فرآیند اجتماعی</vt:lpstr>
      <vt:lpstr>نظریه‌ی کنترل اجتماعی «هیرشی»</vt:lpstr>
      <vt:lpstr>PowerPoint Presentation</vt:lpstr>
      <vt:lpstr>نظریه‌ی کنترل</vt:lpstr>
      <vt:lpstr>PowerPoint Presentation</vt:lpstr>
      <vt:lpstr>PowerPoint Presentation</vt:lpstr>
      <vt:lpstr>سیگنال کنترل</vt:lpstr>
      <vt:lpstr>دستگاه کنترل</vt:lpstr>
      <vt:lpstr>برنامه‌ی کنترل</vt:lpstr>
      <vt:lpstr>الگوریتم کنترل</vt:lpstr>
      <vt:lpstr>مقاصد کنترل</vt:lpstr>
      <vt:lpstr>PowerPoint Presentation</vt:lpstr>
      <vt:lpstr>کنترل برای حفاظت</vt:lpstr>
      <vt:lpstr>کنترل حلقه‌باز / کنترل حلقه‌بسته</vt:lpstr>
      <vt:lpstr>فیدبک (پسخور)</vt:lpstr>
      <vt:lpstr>مثالی از فیدبک مثبت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PowerPoint Presentation</vt:lpstr>
      <vt:lpstr>PowerPoint Presentation</vt:lpstr>
      <vt:lpstr>کنترل انسان</vt:lpstr>
      <vt:lpstr>کنترل جامعه</vt:lpstr>
      <vt:lpstr>نقش کاربردها در کنترل</vt:lpstr>
      <vt:lpstr>سیستم اعتبار اجتماعی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مقاله‌ی مرجع</vt:lpstr>
    </vt:vector>
  </TitlesOfParts>
  <Company>University of Tehran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Kazim Fouladi</dc:creator>
  <cp:lastModifiedBy>K Fouladi</cp:lastModifiedBy>
  <cp:revision>390</cp:revision>
  <cp:lastPrinted>2014-05-08T18:11:54Z</cp:lastPrinted>
  <dcterms:created xsi:type="dcterms:W3CDTF">2013-12-25T07:22:03Z</dcterms:created>
  <dcterms:modified xsi:type="dcterms:W3CDTF">2024-01-05T15:12:32Z</dcterms:modified>
</cp:coreProperties>
</file>