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0"/>
  </p:notesMasterIdLst>
  <p:sldIdLst>
    <p:sldId id="372" r:id="rId2"/>
    <p:sldId id="718" r:id="rId3"/>
    <p:sldId id="703" r:id="rId4"/>
    <p:sldId id="723" r:id="rId5"/>
    <p:sldId id="724" r:id="rId6"/>
    <p:sldId id="717" r:id="rId7"/>
    <p:sldId id="704" r:id="rId8"/>
    <p:sldId id="725" r:id="rId9"/>
    <p:sldId id="331" r:id="rId10"/>
    <p:sldId id="334" r:id="rId11"/>
    <p:sldId id="335" r:id="rId12"/>
    <p:sldId id="336" r:id="rId13"/>
    <p:sldId id="337" r:id="rId14"/>
    <p:sldId id="338" r:id="rId15"/>
    <p:sldId id="342" r:id="rId16"/>
    <p:sldId id="802" r:id="rId17"/>
    <p:sldId id="375" r:id="rId18"/>
    <p:sldId id="341" r:id="rId19"/>
    <p:sldId id="340" r:id="rId20"/>
    <p:sldId id="339" r:id="rId21"/>
    <p:sldId id="343" r:id="rId22"/>
    <p:sldId id="353" r:id="rId23"/>
    <p:sldId id="355" r:id="rId24"/>
    <p:sldId id="354" r:id="rId25"/>
    <p:sldId id="808" r:id="rId26"/>
    <p:sldId id="806" r:id="rId27"/>
    <p:sldId id="345" r:id="rId28"/>
    <p:sldId id="719" r:id="rId29"/>
    <p:sldId id="797" r:id="rId30"/>
    <p:sldId id="803" r:id="rId31"/>
    <p:sldId id="798" r:id="rId32"/>
    <p:sldId id="799" r:id="rId33"/>
    <p:sldId id="800" r:id="rId34"/>
    <p:sldId id="721" r:id="rId35"/>
    <p:sldId id="346" r:id="rId36"/>
    <p:sldId id="349" r:id="rId37"/>
    <p:sldId id="350" r:id="rId38"/>
    <p:sldId id="352" r:id="rId39"/>
    <p:sldId id="356" r:id="rId40"/>
    <p:sldId id="360" r:id="rId41"/>
    <p:sldId id="796" r:id="rId42"/>
    <p:sldId id="357" r:id="rId43"/>
    <p:sldId id="361" r:id="rId44"/>
    <p:sldId id="359" r:id="rId45"/>
    <p:sldId id="358" r:id="rId46"/>
    <p:sldId id="362" r:id="rId47"/>
    <p:sldId id="363" r:id="rId48"/>
    <p:sldId id="364" r:id="rId49"/>
    <p:sldId id="366" r:id="rId50"/>
    <p:sldId id="367" r:id="rId51"/>
    <p:sldId id="348" r:id="rId52"/>
    <p:sldId id="365" r:id="rId53"/>
    <p:sldId id="368" r:id="rId54"/>
    <p:sldId id="369" r:id="rId55"/>
    <p:sldId id="801" r:id="rId56"/>
    <p:sldId id="347" r:id="rId57"/>
    <p:sldId id="722" r:id="rId58"/>
    <p:sldId id="726" r:id="rId59"/>
    <p:sldId id="727" r:id="rId60"/>
    <p:sldId id="780" r:id="rId61"/>
    <p:sldId id="781" r:id="rId62"/>
    <p:sldId id="782" r:id="rId63"/>
    <p:sldId id="783" r:id="rId64"/>
    <p:sldId id="784" r:id="rId65"/>
    <p:sldId id="785" r:id="rId66"/>
    <p:sldId id="786" r:id="rId67"/>
    <p:sldId id="809" r:id="rId68"/>
    <p:sldId id="790" r:id="rId69"/>
    <p:sldId id="787" r:id="rId70"/>
    <p:sldId id="795" r:id="rId71"/>
    <p:sldId id="788" r:id="rId72"/>
    <p:sldId id="791" r:id="rId73"/>
    <p:sldId id="792" r:id="rId74"/>
    <p:sldId id="793" r:id="rId75"/>
    <p:sldId id="794" r:id="rId76"/>
    <p:sldId id="789" r:id="rId77"/>
    <p:sldId id="804" r:id="rId78"/>
    <p:sldId id="805" r:id="rId79"/>
  </p:sldIdLst>
  <p:sldSz cx="9144000" cy="6858000" type="screen4x3"/>
  <p:notesSz cx="7102475" cy="96234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828DA"/>
    <a:srgbClr val="B808A3"/>
    <a:srgbClr val="DDCDDF"/>
    <a:srgbClr val="0000FF"/>
    <a:srgbClr val="2C0227"/>
    <a:srgbClr val="7C6585"/>
    <a:srgbClr val="379D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2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A0937C-38AC-4A9D-9CBD-BA44F5018503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468AC4-3FE8-4B7F-8AC3-797C9931E06A}">
      <dgm:prSet phldrT="[Text]" custT="1"/>
      <dgm:spPr/>
      <dgm:t>
        <a:bodyPr/>
        <a:lstStyle/>
        <a:p>
          <a:r>
            <a:rPr lang="fa-IR" sz="2000" b="1" dirty="0">
              <a:cs typeface="Q Khoramshahr" panose="00000400000000000000" pitchFamily="50" charset="-78"/>
            </a:rPr>
            <a:t>تولید</a:t>
          </a:r>
          <a:endParaRPr lang="en-US" sz="2000" b="1" dirty="0">
            <a:cs typeface="Q Khoramshahr" panose="00000400000000000000" pitchFamily="50" charset="-78"/>
          </a:endParaRPr>
        </a:p>
      </dgm:t>
    </dgm:pt>
    <dgm:pt modelId="{F5824CF4-36F2-4A10-930B-5E8CB2A4CD02}" type="parTrans" cxnId="{9C8DD555-C697-455C-BBCF-6C49A10D8461}">
      <dgm:prSet/>
      <dgm:spPr/>
      <dgm:t>
        <a:bodyPr/>
        <a:lstStyle/>
        <a:p>
          <a:endParaRPr lang="en-US" sz="2000" b="1">
            <a:cs typeface="Q Khoramshahr" panose="00000400000000000000" pitchFamily="50" charset="-78"/>
          </a:endParaRPr>
        </a:p>
      </dgm:t>
    </dgm:pt>
    <dgm:pt modelId="{50AD14C5-5435-4E54-B87A-7A6C692D3DC9}" type="sibTrans" cxnId="{9C8DD555-C697-455C-BBCF-6C49A10D8461}">
      <dgm:prSet/>
      <dgm:spPr/>
      <dgm:t>
        <a:bodyPr/>
        <a:lstStyle/>
        <a:p>
          <a:endParaRPr lang="en-US" sz="2000" b="1">
            <a:cs typeface="Q Khoramshahr" panose="00000400000000000000" pitchFamily="50" charset="-78"/>
          </a:endParaRPr>
        </a:p>
      </dgm:t>
    </dgm:pt>
    <dgm:pt modelId="{3DE03BDD-E0DE-43E7-BDC7-DEFAD7F7D6AC}">
      <dgm:prSet phldrT="[Text]" custT="1"/>
      <dgm:spPr/>
      <dgm:t>
        <a:bodyPr/>
        <a:lstStyle/>
        <a:p>
          <a:r>
            <a:rPr lang="fa-IR" sz="2000" b="1" dirty="0">
              <a:cs typeface="Q Khoramshahr" panose="00000400000000000000" pitchFamily="50" charset="-78"/>
            </a:rPr>
            <a:t>گزینش</a:t>
          </a:r>
          <a:endParaRPr lang="en-US" sz="2000" b="1" dirty="0">
            <a:cs typeface="Q Khoramshahr" panose="00000400000000000000" pitchFamily="50" charset="-78"/>
          </a:endParaRPr>
        </a:p>
      </dgm:t>
    </dgm:pt>
    <dgm:pt modelId="{B5919889-AA4B-43B0-911B-E3C0F0E1AFDE}" type="parTrans" cxnId="{1180A0AA-A853-42B1-BC7A-93E05182D139}">
      <dgm:prSet/>
      <dgm:spPr/>
      <dgm:t>
        <a:bodyPr/>
        <a:lstStyle/>
        <a:p>
          <a:endParaRPr lang="en-US" sz="2000" b="1">
            <a:cs typeface="Q Khoramshahr" panose="00000400000000000000" pitchFamily="50" charset="-78"/>
          </a:endParaRPr>
        </a:p>
      </dgm:t>
    </dgm:pt>
    <dgm:pt modelId="{F8B53C47-145E-4AA3-A434-1E1781CF2DA6}" type="sibTrans" cxnId="{1180A0AA-A853-42B1-BC7A-93E05182D139}">
      <dgm:prSet/>
      <dgm:spPr/>
      <dgm:t>
        <a:bodyPr/>
        <a:lstStyle/>
        <a:p>
          <a:endParaRPr lang="en-US" sz="2000" b="1">
            <a:cs typeface="Q Khoramshahr" panose="00000400000000000000" pitchFamily="50" charset="-78"/>
          </a:endParaRPr>
        </a:p>
      </dgm:t>
    </dgm:pt>
    <dgm:pt modelId="{17684695-3309-4D11-B022-4281A7D01019}">
      <dgm:prSet phldrT="[Text]" custT="1"/>
      <dgm:spPr/>
      <dgm:t>
        <a:bodyPr/>
        <a:lstStyle/>
        <a:p>
          <a:r>
            <a:rPr lang="fa-IR" sz="1800" b="1" dirty="0">
              <a:cs typeface="Q Khoramshahr" panose="00000400000000000000" pitchFamily="50" charset="-78"/>
            </a:rPr>
            <a:t>بازنمائی</a:t>
          </a:r>
          <a:endParaRPr lang="en-US" sz="1800" b="1" dirty="0">
            <a:cs typeface="Q Khoramshahr" panose="00000400000000000000" pitchFamily="50" charset="-78"/>
          </a:endParaRPr>
        </a:p>
      </dgm:t>
    </dgm:pt>
    <dgm:pt modelId="{87ED0094-D1B7-4DBA-AB5D-EF620F222A7A}" type="parTrans" cxnId="{56775E8B-857B-430B-9B64-F5AC52345748}">
      <dgm:prSet/>
      <dgm:spPr/>
      <dgm:t>
        <a:bodyPr/>
        <a:lstStyle/>
        <a:p>
          <a:endParaRPr lang="en-US" sz="2000" b="1">
            <a:cs typeface="Q Khoramshahr" panose="00000400000000000000" pitchFamily="50" charset="-78"/>
          </a:endParaRPr>
        </a:p>
      </dgm:t>
    </dgm:pt>
    <dgm:pt modelId="{4A7251FD-452D-413D-A88B-F06E53AEEB54}" type="sibTrans" cxnId="{56775E8B-857B-430B-9B64-F5AC52345748}">
      <dgm:prSet/>
      <dgm:spPr/>
      <dgm:t>
        <a:bodyPr/>
        <a:lstStyle/>
        <a:p>
          <a:endParaRPr lang="en-US" sz="2000" b="1">
            <a:cs typeface="Q Khoramshahr" panose="00000400000000000000" pitchFamily="50" charset="-78"/>
          </a:endParaRPr>
        </a:p>
      </dgm:t>
    </dgm:pt>
    <dgm:pt modelId="{87BE47A7-9B58-4A68-BE81-B6EC05E2E25E}">
      <dgm:prSet phldrT="[Text]" custT="1"/>
      <dgm:spPr/>
      <dgm:t>
        <a:bodyPr/>
        <a:lstStyle/>
        <a:p>
          <a:r>
            <a:rPr lang="fa-IR" sz="2000" b="1" dirty="0">
              <a:cs typeface="Q Khoramshahr" panose="00000400000000000000" pitchFamily="50" charset="-78"/>
            </a:rPr>
            <a:t>ذخیره</a:t>
          </a:r>
          <a:endParaRPr lang="en-US" sz="2000" b="1" dirty="0">
            <a:cs typeface="Q Khoramshahr" panose="00000400000000000000" pitchFamily="50" charset="-78"/>
          </a:endParaRPr>
        </a:p>
      </dgm:t>
    </dgm:pt>
    <dgm:pt modelId="{11020C31-DA75-4026-B8DF-D556EB3F5BCB}" type="parTrans" cxnId="{956C7AEC-E110-4652-8C81-A6CFA779DF83}">
      <dgm:prSet/>
      <dgm:spPr/>
      <dgm:t>
        <a:bodyPr/>
        <a:lstStyle/>
        <a:p>
          <a:endParaRPr lang="en-US" sz="2000" b="1">
            <a:cs typeface="Q Khoramshahr" panose="00000400000000000000" pitchFamily="50" charset="-78"/>
          </a:endParaRPr>
        </a:p>
      </dgm:t>
    </dgm:pt>
    <dgm:pt modelId="{A91BD8E7-D590-4686-8AAF-0DAD4A7BC0EB}" type="sibTrans" cxnId="{956C7AEC-E110-4652-8C81-A6CFA779DF83}">
      <dgm:prSet/>
      <dgm:spPr/>
      <dgm:t>
        <a:bodyPr/>
        <a:lstStyle/>
        <a:p>
          <a:endParaRPr lang="en-US" sz="2000" b="1">
            <a:cs typeface="Q Khoramshahr" panose="00000400000000000000" pitchFamily="50" charset="-78"/>
          </a:endParaRPr>
        </a:p>
      </dgm:t>
    </dgm:pt>
    <dgm:pt modelId="{FBCD2B0C-80C9-43C8-8968-068D49D856A5}">
      <dgm:prSet phldrT="[Text]" custT="1"/>
      <dgm:spPr/>
      <dgm:t>
        <a:bodyPr/>
        <a:lstStyle/>
        <a:p>
          <a:r>
            <a:rPr lang="fa-IR" sz="2000" b="1" dirty="0">
              <a:cs typeface="Q Khoramshahr" panose="00000400000000000000" pitchFamily="50" charset="-78"/>
            </a:rPr>
            <a:t>بازیابی</a:t>
          </a:r>
          <a:endParaRPr lang="en-US" sz="2000" b="1" dirty="0">
            <a:cs typeface="Q Khoramshahr" panose="00000400000000000000" pitchFamily="50" charset="-78"/>
          </a:endParaRPr>
        </a:p>
      </dgm:t>
    </dgm:pt>
    <dgm:pt modelId="{12EAF34D-AAB2-41AB-8DB2-D4201022DE5F}" type="parTrans" cxnId="{9F2B71D7-7DD8-4219-9D5F-6B25D3347FB9}">
      <dgm:prSet/>
      <dgm:spPr/>
      <dgm:t>
        <a:bodyPr/>
        <a:lstStyle/>
        <a:p>
          <a:endParaRPr lang="en-US" sz="2000" b="1">
            <a:cs typeface="Q Khoramshahr" panose="00000400000000000000" pitchFamily="50" charset="-78"/>
          </a:endParaRPr>
        </a:p>
      </dgm:t>
    </dgm:pt>
    <dgm:pt modelId="{ED6244E3-D013-4B0E-BF94-35C5B2C84049}" type="sibTrans" cxnId="{9F2B71D7-7DD8-4219-9D5F-6B25D3347FB9}">
      <dgm:prSet/>
      <dgm:spPr/>
      <dgm:t>
        <a:bodyPr/>
        <a:lstStyle/>
        <a:p>
          <a:endParaRPr lang="en-US" sz="2000" b="1">
            <a:cs typeface="Q Khoramshahr" panose="00000400000000000000" pitchFamily="50" charset="-78"/>
          </a:endParaRPr>
        </a:p>
      </dgm:t>
    </dgm:pt>
    <dgm:pt modelId="{0D3FFF18-CB37-49A3-9C90-B40D93DB7523}">
      <dgm:prSet phldrT="[Text]" custT="1"/>
      <dgm:spPr/>
      <dgm:t>
        <a:bodyPr/>
        <a:lstStyle/>
        <a:p>
          <a:r>
            <a:rPr lang="fa-IR" sz="2000" b="1" dirty="0">
              <a:cs typeface="Q Khoramshahr" panose="00000400000000000000" pitchFamily="50" charset="-78"/>
            </a:rPr>
            <a:t>انتشار</a:t>
          </a:r>
          <a:endParaRPr lang="en-US" sz="2000" b="1" dirty="0">
            <a:cs typeface="Q Khoramshahr" panose="00000400000000000000" pitchFamily="50" charset="-78"/>
          </a:endParaRPr>
        </a:p>
      </dgm:t>
    </dgm:pt>
    <dgm:pt modelId="{5E077F38-7BF0-400F-B129-94CD9FF79534}" type="parTrans" cxnId="{EC8F9130-9A69-48F8-90DD-AB3BA5424CB0}">
      <dgm:prSet/>
      <dgm:spPr/>
      <dgm:t>
        <a:bodyPr/>
        <a:lstStyle/>
        <a:p>
          <a:endParaRPr lang="en-US" sz="2000" b="1">
            <a:cs typeface="Q Khoramshahr" panose="00000400000000000000" pitchFamily="50" charset="-78"/>
          </a:endParaRPr>
        </a:p>
      </dgm:t>
    </dgm:pt>
    <dgm:pt modelId="{8F367E19-E21E-41A5-9E72-CC5775471369}" type="sibTrans" cxnId="{EC8F9130-9A69-48F8-90DD-AB3BA5424CB0}">
      <dgm:prSet/>
      <dgm:spPr/>
      <dgm:t>
        <a:bodyPr/>
        <a:lstStyle/>
        <a:p>
          <a:endParaRPr lang="en-US" sz="2000" b="1">
            <a:cs typeface="Q Khoramshahr" panose="00000400000000000000" pitchFamily="50" charset="-78"/>
          </a:endParaRPr>
        </a:p>
      </dgm:t>
    </dgm:pt>
    <dgm:pt modelId="{5C154F24-3128-4373-8B4B-4483BD703BF2}">
      <dgm:prSet phldrT="[Text]" custT="1"/>
      <dgm:spPr/>
      <dgm:t>
        <a:bodyPr/>
        <a:lstStyle/>
        <a:p>
          <a:r>
            <a:rPr lang="fa-IR" sz="2000" b="1" dirty="0">
              <a:cs typeface="Q Khoramshahr" panose="00000400000000000000" pitchFamily="50" charset="-78"/>
            </a:rPr>
            <a:t>استفاده</a:t>
          </a:r>
          <a:endParaRPr lang="en-US" sz="2000" b="1" dirty="0">
            <a:cs typeface="Q Khoramshahr" panose="00000400000000000000" pitchFamily="50" charset="-78"/>
          </a:endParaRPr>
        </a:p>
      </dgm:t>
    </dgm:pt>
    <dgm:pt modelId="{94EF9E4B-FBC5-498B-9831-B809343979C0}" type="parTrans" cxnId="{67606EDD-0643-4349-9B71-62828C63FD73}">
      <dgm:prSet/>
      <dgm:spPr/>
      <dgm:t>
        <a:bodyPr/>
        <a:lstStyle/>
        <a:p>
          <a:endParaRPr lang="en-US" sz="2000" b="1">
            <a:cs typeface="Q Khoramshahr" panose="00000400000000000000" pitchFamily="50" charset="-78"/>
          </a:endParaRPr>
        </a:p>
      </dgm:t>
    </dgm:pt>
    <dgm:pt modelId="{89626746-C81A-4F60-B64B-BB4B90161160}" type="sibTrans" cxnId="{67606EDD-0643-4349-9B71-62828C63FD73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en-US" sz="2000" b="1">
            <a:cs typeface="Q Khoramshahr" panose="00000400000000000000" pitchFamily="50" charset="-78"/>
          </a:endParaRPr>
        </a:p>
      </dgm:t>
    </dgm:pt>
    <dgm:pt modelId="{C077ADF5-08EA-4C1B-B6D0-F186A7B27512}" type="pres">
      <dgm:prSet presAssocID="{16A0937C-38AC-4A9D-9CBD-BA44F5018503}" presName="cycle" presStyleCnt="0">
        <dgm:presLayoutVars>
          <dgm:dir/>
          <dgm:resizeHandles val="exact"/>
        </dgm:presLayoutVars>
      </dgm:prSet>
      <dgm:spPr/>
    </dgm:pt>
    <dgm:pt modelId="{6D1BA4E6-DA1B-40B4-B4E3-242F660AAA90}" type="pres">
      <dgm:prSet presAssocID="{B5468AC4-3FE8-4B7F-8AC3-797C9931E06A}" presName="dummy" presStyleCnt="0"/>
      <dgm:spPr/>
    </dgm:pt>
    <dgm:pt modelId="{182A8BA8-C072-407C-8325-09C57429AC38}" type="pres">
      <dgm:prSet presAssocID="{B5468AC4-3FE8-4B7F-8AC3-797C9931E06A}" presName="node" presStyleLbl="revTx" presStyleIdx="0" presStyleCnt="7">
        <dgm:presLayoutVars>
          <dgm:bulletEnabled val="1"/>
        </dgm:presLayoutVars>
      </dgm:prSet>
      <dgm:spPr/>
    </dgm:pt>
    <dgm:pt modelId="{98208C15-B1A1-4506-8207-7E01C8CDEE9B}" type="pres">
      <dgm:prSet presAssocID="{50AD14C5-5435-4E54-B87A-7A6C692D3DC9}" presName="sibTrans" presStyleLbl="node1" presStyleIdx="0" presStyleCnt="7"/>
      <dgm:spPr/>
    </dgm:pt>
    <dgm:pt modelId="{BECE7340-53C3-45FD-87B1-F242E1C1F481}" type="pres">
      <dgm:prSet presAssocID="{3DE03BDD-E0DE-43E7-BDC7-DEFAD7F7D6AC}" presName="dummy" presStyleCnt="0"/>
      <dgm:spPr/>
    </dgm:pt>
    <dgm:pt modelId="{F9CA3E36-3DE5-4024-9D09-E41B2CA4203A}" type="pres">
      <dgm:prSet presAssocID="{3DE03BDD-E0DE-43E7-BDC7-DEFAD7F7D6AC}" presName="node" presStyleLbl="revTx" presStyleIdx="1" presStyleCnt="7">
        <dgm:presLayoutVars>
          <dgm:bulletEnabled val="1"/>
        </dgm:presLayoutVars>
      </dgm:prSet>
      <dgm:spPr/>
    </dgm:pt>
    <dgm:pt modelId="{5EA38D2C-98CE-44AD-B15C-173797DF8DF1}" type="pres">
      <dgm:prSet presAssocID="{F8B53C47-145E-4AA3-A434-1E1781CF2DA6}" presName="sibTrans" presStyleLbl="node1" presStyleIdx="1" presStyleCnt="7"/>
      <dgm:spPr/>
    </dgm:pt>
    <dgm:pt modelId="{F3B63220-6E23-4CFA-BC79-CBAACD2AA130}" type="pres">
      <dgm:prSet presAssocID="{17684695-3309-4D11-B022-4281A7D01019}" presName="dummy" presStyleCnt="0"/>
      <dgm:spPr/>
    </dgm:pt>
    <dgm:pt modelId="{39F001C0-3316-45CC-9CB8-46A0BA9205E5}" type="pres">
      <dgm:prSet presAssocID="{17684695-3309-4D11-B022-4281A7D01019}" presName="node" presStyleLbl="revTx" presStyleIdx="2" presStyleCnt="7">
        <dgm:presLayoutVars>
          <dgm:bulletEnabled val="1"/>
        </dgm:presLayoutVars>
      </dgm:prSet>
      <dgm:spPr/>
    </dgm:pt>
    <dgm:pt modelId="{520A9B5A-76C1-4E98-9EC1-2C8F171E4833}" type="pres">
      <dgm:prSet presAssocID="{4A7251FD-452D-413D-A88B-F06E53AEEB54}" presName="sibTrans" presStyleLbl="node1" presStyleIdx="2" presStyleCnt="7"/>
      <dgm:spPr/>
    </dgm:pt>
    <dgm:pt modelId="{C8EE8FD9-09E7-4C1B-9C14-1C2CDB74D74D}" type="pres">
      <dgm:prSet presAssocID="{87BE47A7-9B58-4A68-BE81-B6EC05E2E25E}" presName="dummy" presStyleCnt="0"/>
      <dgm:spPr/>
    </dgm:pt>
    <dgm:pt modelId="{A7AA42E0-B19E-4E37-A961-938ABF3505D2}" type="pres">
      <dgm:prSet presAssocID="{87BE47A7-9B58-4A68-BE81-B6EC05E2E25E}" presName="node" presStyleLbl="revTx" presStyleIdx="3" presStyleCnt="7">
        <dgm:presLayoutVars>
          <dgm:bulletEnabled val="1"/>
        </dgm:presLayoutVars>
      </dgm:prSet>
      <dgm:spPr/>
    </dgm:pt>
    <dgm:pt modelId="{0FE0A725-856E-41F8-9466-DAC37B03A862}" type="pres">
      <dgm:prSet presAssocID="{A91BD8E7-D590-4686-8AAF-0DAD4A7BC0EB}" presName="sibTrans" presStyleLbl="node1" presStyleIdx="3" presStyleCnt="7"/>
      <dgm:spPr/>
    </dgm:pt>
    <dgm:pt modelId="{73915A83-DC97-40C5-B036-1B3AFE1B1847}" type="pres">
      <dgm:prSet presAssocID="{FBCD2B0C-80C9-43C8-8968-068D49D856A5}" presName="dummy" presStyleCnt="0"/>
      <dgm:spPr/>
    </dgm:pt>
    <dgm:pt modelId="{A5626320-AB97-4840-AA18-DB427D43C439}" type="pres">
      <dgm:prSet presAssocID="{FBCD2B0C-80C9-43C8-8968-068D49D856A5}" presName="node" presStyleLbl="revTx" presStyleIdx="4" presStyleCnt="7">
        <dgm:presLayoutVars>
          <dgm:bulletEnabled val="1"/>
        </dgm:presLayoutVars>
      </dgm:prSet>
      <dgm:spPr/>
    </dgm:pt>
    <dgm:pt modelId="{92BB2F99-AD74-4B1C-B39E-6AD8A4FB8812}" type="pres">
      <dgm:prSet presAssocID="{ED6244E3-D013-4B0E-BF94-35C5B2C84049}" presName="sibTrans" presStyleLbl="node1" presStyleIdx="4" presStyleCnt="7"/>
      <dgm:spPr/>
    </dgm:pt>
    <dgm:pt modelId="{4AB3D020-8ED7-4C1C-BB56-56B80AB184FC}" type="pres">
      <dgm:prSet presAssocID="{0D3FFF18-CB37-49A3-9C90-B40D93DB7523}" presName="dummy" presStyleCnt="0"/>
      <dgm:spPr/>
    </dgm:pt>
    <dgm:pt modelId="{15F40C04-78D5-4BFE-9F31-2D0E1AF46494}" type="pres">
      <dgm:prSet presAssocID="{0D3FFF18-CB37-49A3-9C90-B40D93DB7523}" presName="node" presStyleLbl="revTx" presStyleIdx="5" presStyleCnt="7">
        <dgm:presLayoutVars>
          <dgm:bulletEnabled val="1"/>
        </dgm:presLayoutVars>
      </dgm:prSet>
      <dgm:spPr/>
    </dgm:pt>
    <dgm:pt modelId="{04107429-A7D8-4018-B169-FFED58A7DF0C}" type="pres">
      <dgm:prSet presAssocID="{8F367E19-E21E-41A5-9E72-CC5775471369}" presName="sibTrans" presStyleLbl="node1" presStyleIdx="5" presStyleCnt="7"/>
      <dgm:spPr/>
    </dgm:pt>
    <dgm:pt modelId="{B8C27C3E-4B33-41E8-881B-022A2445FD8C}" type="pres">
      <dgm:prSet presAssocID="{5C154F24-3128-4373-8B4B-4483BD703BF2}" presName="dummy" presStyleCnt="0"/>
      <dgm:spPr/>
    </dgm:pt>
    <dgm:pt modelId="{A57CCC14-2EAE-4F7A-BB31-CFD13061C815}" type="pres">
      <dgm:prSet presAssocID="{5C154F24-3128-4373-8B4B-4483BD703BF2}" presName="node" presStyleLbl="revTx" presStyleIdx="6" presStyleCnt="7">
        <dgm:presLayoutVars>
          <dgm:bulletEnabled val="1"/>
        </dgm:presLayoutVars>
      </dgm:prSet>
      <dgm:spPr/>
    </dgm:pt>
    <dgm:pt modelId="{FBBB693C-9FB7-40C9-829C-9BF400CFE973}" type="pres">
      <dgm:prSet presAssocID="{89626746-C81A-4F60-B64B-BB4B90161160}" presName="sibTrans" presStyleLbl="node1" presStyleIdx="6" presStyleCnt="7"/>
      <dgm:spPr/>
    </dgm:pt>
  </dgm:ptLst>
  <dgm:cxnLst>
    <dgm:cxn modelId="{EF59BE1D-4ABD-4B6D-A927-54DBB15F5BEB}" type="presOf" srcId="{5C154F24-3128-4373-8B4B-4483BD703BF2}" destId="{A57CCC14-2EAE-4F7A-BB31-CFD13061C815}" srcOrd="0" destOrd="0" presId="urn:microsoft.com/office/officeart/2005/8/layout/cycle1"/>
    <dgm:cxn modelId="{EC8F9130-9A69-48F8-90DD-AB3BA5424CB0}" srcId="{16A0937C-38AC-4A9D-9CBD-BA44F5018503}" destId="{0D3FFF18-CB37-49A3-9C90-B40D93DB7523}" srcOrd="5" destOrd="0" parTransId="{5E077F38-7BF0-400F-B129-94CD9FF79534}" sibTransId="{8F367E19-E21E-41A5-9E72-CC5775471369}"/>
    <dgm:cxn modelId="{DB550D42-10D1-44E8-AC9F-1AE94EA4334E}" type="presOf" srcId="{A91BD8E7-D590-4686-8AAF-0DAD4A7BC0EB}" destId="{0FE0A725-856E-41F8-9466-DAC37B03A862}" srcOrd="0" destOrd="0" presId="urn:microsoft.com/office/officeart/2005/8/layout/cycle1"/>
    <dgm:cxn modelId="{4F873E66-3CB3-4343-9D67-64851290F748}" type="presOf" srcId="{0D3FFF18-CB37-49A3-9C90-B40D93DB7523}" destId="{15F40C04-78D5-4BFE-9F31-2D0E1AF46494}" srcOrd="0" destOrd="0" presId="urn:microsoft.com/office/officeart/2005/8/layout/cycle1"/>
    <dgm:cxn modelId="{20705D4E-CA22-4DC4-995F-4B788599C838}" type="presOf" srcId="{50AD14C5-5435-4E54-B87A-7A6C692D3DC9}" destId="{98208C15-B1A1-4506-8207-7E01C8CDEE9B}" srcOrd="0" destOrd="0" presId="urn:microsoft.com/office/officeart/2005/8/layout/cycle1"/>
    <dgm:cxn modelId="{9C8DD555-C697-455C-BBCF-6C49A10D8461}" srcId="{16A0937C-38AC-4A9D-9CBD-BA44F5018503}" destId="{B5468AC4-3FE8-4B7F-8AC3-797C9931E06A}" srcOrd="0" destOrd="0" parTransId="{F5824CF4-36F2-4A10-930B-5E8CB2A4CD02}" sibTransId="{50AD14C5-5435-4E54-B87A-7A6C692D3DC9}"/>
    <dgm:cxn modelId="{B43E7080-AC74-465E-A1B3-BD94E1ECEA4A}" type="presOf" srcId="{3DE03BDD-E0DE-43E7-BDC7-DEFAD7F7D6AC}" destId="{F9CA3E36-3DE5-4024-9D09-E41B2CA4203A}" srcOrd="0" destOrd="0" presId="urn:microsoft.com/office/officeart/2005/8/layout/cycle1"/>
    <dgm:cxn modelId="{008E2884-1A3F-42CD-9215-E7C04EF697F5}" type="presOf" srcId="{B5468AC4-3FE8-4B7F-8AC3-797C9931E06A}" destId="{182A8BA8-C072-407C-8325-09C57429AC38}" srcOrd="0" destOrd="0" presId="urn:microsoft.com/office/officeart/2005/8/layout/cycle1"/>
    <dgm:cxn modelId="{56775E8B-857B-430B-9B64-F5AC52345748}" srcId="{16A0937C-38AC-4A9D-9CBD-BA44F5018503}" destId="{17684695-3309-4D11-B022-4281A7D01019}" srcOrd="2" destOrd="0" parTransId="{87ED0094-D1B7-4DBA-AB5D-EF620F222A7A}" sibTransId="{4A7251FD-452D-413D-A88B-F06E53AEEB54}"/>
    <dgm:cxn modelId="{D80845A0-E23C-4CD0-9E59-B65A91257A79}" type="presOf" srcId="{4A7251FD-452D-413D-A88B-F06E53AEEB54}" destId="{520A9B5A-76C1-4E98-9EC1-2C8F171E4833}" srcOrd="0" destOrd="0" presId="urn:microsoft.com/office/officeart/2005/8/layout/cycle1"/>
    <dgm:cxn modelId="{1180A0AA-A853-42B1-BC7A-93E05182D139}" srcId="{16A0937C-38AC-4A9D-9CBD-BA44F5018503}" destId="{3DE03BDD-E0DE-43E7-BDC7-DEFAD7F7D6AC}" srcOrd="1" destOrd="0" parTransId="{B5919889-AA4B-43B0-911B-E3C0F0E1AFDE}" sibTransId="{F8B53C47-145E-4AA3-A434-1E1781CF2DA6}"/>
    <dgm:cxn modelId="{A96365CC-71E9-4F70-8305-5112E8B73C1D}" type="presOf" srcId="{ED6244E3-D013-4B0E-BF94-35C5B2C84049}" destId="{92BB2F99-AD74-4B1C-B39E-6AD8A4FB8812}" srcOrd="0" destOrd="0" presId="urn:microsoft.com/office/officeart/2005/8/layout/cycle1"/>
    <dgm:cxn modelId="{80EBCED5-944A-4670-828E-95063F23AEDB}" type="presOf" srcId="{87BE47A7-9B58-4A68-BE81-B6EC05E2E25E}" destId="{A7AA42E0-B19E-4E37-A961-938ABF3505D2}" srcOrd="0" destOrd="0" presId="urn:microsoft.com/office/officeart/2005/8/layout/cycle1"/>
    <dgm:cxn modelId="{9F2B71D7-7DD8-4219-9D5F-6B25D3347FB9}" srcId="{16A0937C-38AC-4A9D-9CBD-BA44F5018503}" destId="{FBCD2B0C-80C9-43C8-8968-068D49D856A5}" srcOrd="4" destOrd="0" parTransId="{12EAF34D-AAB2-41AB-8DB2-D4201022DE5F}" sibTransId="{ED6244E3-D013-4B0E-BF94-35C5B2C84049}"/>
    <dgm:cxn modelId="{67606EDD-0643-4349-9B71-62828C63FD73}" srcId="{16A0937C-38AC-4A9D-9CBD-BA44F5018503}" destId="{5C154F24-3128-4373-8B4B-4483BD703BF2}" srcOrd="6" destOrd="0" parTransId="{94EF9E4B-FBC5-498B-9831-B809343979C0}" sibTransId="{89626746-C81A-4F60-B64B-BB4B90161160}"/>
    <dgm:cxn modelId="{E9DD65DE-148F-42D0-9860-58F520CBB801}" type="presOf" srcId="{F8B53C47-145E-4AA3-A434-1E1781CF2DA6}" destId="{5EA38D2C-98CE-44AD-B15C-173797DF8DF1}" srcOrd="0" destOrd="0" presId="urn:microsoft.com/office/officeart/2005/8/layout/cycle1"/>
    <dgm:cxn modelId="{6AF802E1-EA73-4A4B-B78D-EF76D3A3A48E}" type="presOf" srcId="{17684695-3309-4D11-B022-4281A7D01019}" destId="{39F001C0-3316-45CC-9CB8-46A0BA9205E5}" srcOrd="0" destOrd="0" presId="urn:microsoft.com/office/officeart/2005/8/layout/cycle1"/>
    <dgm:cxn modelId="{F13E42E1-DC4B-40AA-88F7-02CE6F9099C7}" type="presOf" srcId="{FBCD2B0C-80C9-43C8-8968-068D49D856A5}" destId="{A5626320-AB97-4840-AA18-DB427D43C439}" srcOrd="0" destOrd="0" presId="urn:microsoft.com/office/officeart/2005/8/layout/cycle1"/>
    <dgm:cxn modelId="{326F7BE4-92EE-47EB-8268-B6366941F9E6}" type="presOf" srcId="{8F367E19-E21E-41A5-9E72-CC5775471369}" destId="{04107429-A7D8-4018-B169-FFED58A7DF0C}" srcOrd="0" destOrd="0" presId="urn:microsoft.com/office/officeart/2005/8/layout/cycle1"/>
    <dgm:cxn modelId="{3440F9E4-5380-48DC-B51D-18ED871F37AA}" type="presOf" srcId="{89626746-C81A-4F60-B64B-BB4B90161160}" destId="{FBBB693C-9FB7-40C9-829C-9BF400CFE973}" srcOrd="0" destOrd="0" presId="urn:microsoft.com/office/officeart/2005/8/layout/cycle1"/>
    <dgm:cxn modelId="{2C797BE8-0C5F-45E1-97F1-639F63E81019}" type="presOf" srcId="{16A0937C-38AC-4A9D-9CBD-BA44F5018503}" destId="{C077ADF5-08EA-4C1B-B6D0-F186A7B27512}" srcOrd="0" destOrd="0" presId="urn:microsoft.com/office/officeart/2005/8/layout/cycle1"/>
    <dgm:cxn modelId="{956C7AEC-E110-4652-8C81-A6CFA779DF83}" srcId="{16A0937C-38AC-4A9D-9CBD-BA44F5018503}" destId="{87BE47A7-9B58-4A68-BE81-B6EC05E2E25E}" srcOrd="3" destOrd="0" parTransId="{11020C31-DA75-4026-B8DF-D556EB3F5BCB}" sibTransId="{A91BD8E7-D590-4686-8AAF-0DAD4A7BC0EB}"/>
    <dgm:cxn modelId="{947272B4-C5F5-4E5D-A2F9-06933C77A22B}" type="presParOf" srcId="{C077ADF5-08EA-4C1B-B6D0-F186A7B27512}" destId="{6D1BA4E6-DA1B-40B4-B4E3-242F660AAA90}" srcOrd="0" destOrd="0" presId="urn:microsoft.com/office/officeart/2005/8/layout/cycle1"/>
    <dgm:cxn modelId="{3B741489-F318-40DB-8C5A-8EF4577D7F0A}" type="presParOf" srcId="{C077ADF5-08EA-4C1B-B6D0-F186A7B27512}" destId="{182A8BA8-C072-407C-8325-09C57429AC38}" srcOrd="1" destOrd="0" presId="urn:microsoft.com/office/officeart/2005/8/layout/cycle1"/>
    <dgm:cxn modelId="{CD999D2C-2BF4-41EF-BCFA-566E83735151}" type="presParOf" srcId="{C077ADF5-08EA-4C1B-B6D0-F186A7B27512}" destId="{98208C15-B1A1-4506-8207-7E01C8CDEE9B}" srcOrd="2" destOrd="0" presId="urn:microsoft.com/office/officeart/2005/8/layout/cycle1"/>
    <dgm:cxn modelId="{D3EA9F2A-CCF7-4E38-9A6C-2D54D84ACD1B}" type="presParOf" srcId="{C077ADF5-08EA-4C1B-B6D0-F186A7B27512}" destId="{BECE7340-53C3-45FD-87B1-F242E1C1F481}" srcOrd="3" destOrd="0" presId="urn:microsoft.com/office/officeart/2005/8/layout/cycle1"/>
    <dgm:cxn modelId="{6AC3B512-D7DA-425C-B619-80CA0A5A8106}" type="presParOf" srcId="{C077ADF5-08EA-4C1B-B6D0-F186A7B27512}" destId="{F9CA3E36-3DE5-4024-9D09-E41B2CA4203A}" srcOrd="4" destOrd="0" presId="urn:microsoft.com/office/officeart/2005/8/layout/cycle1"/>
    <dgm:cxn modelId="{F16643A7-6555-4042-AE7B-9E6DD9B40353}" type="presParOf" srcId="{C077ADF5-08EA-4C1B-B6D0-F186A7B27512}" destId="{5EA38D2C-98CE-44AD-B15C-173797DF8DF1}" srcOrd="5" destOrd="0" presId="urn:microsoft.com/office/officeart/2005/8/layout/cycle1"/>
    <dgm:cxn modelId="{D91A37A6-4508-42C1-B42E-07E17A9035AC}" type="presParOf" srcId="{C077ADF5-08EA-4C1B-B6D0-F186A7B27512}" destId="{F3B63220-6E23-4CFA-BC79-CBAACD2AA130}" srcOrd="6" destOrd="0" presId="urn:microsoft.com/office/officeart/2005/8/layout/cycle1"/>
    <dgm:cxn modelId="{5950DEC8-EDB5-42C6-8F5B-D853BDE7524A}" type="presParOf" srcId="{C077ADF5-08EA-4C1B-B6D0-F186A7B27512}" destId="{39F001C0-3316-45CC-9CB8-46A0BA9205E5}" srcOrd="7" destOrd="0" presId="urn:microsoft.com/office/officeart/2005/8/layout/cycle1"/>
    <dgm:cxn modelId="{89C20581-7942-486E-8504-866C953BEBE6}" type="presParOf" srcId="{C077ADF5-08EA-4C1B-B6D0-F186A7B27512}" destId="{520A9B5A-76C1-4E98-9EC1-2C8F171E4833}" srcOrd="8" destOrd="0" presId="urn:microsoft.com/office/officeart/2005/8/layout/cycle1"/>
    <dgm:cxn modelId="{A60473BB-0207-4413-91AC-1D42B2EB8919}" type="presParOf" srcId="{C077ADF5-08EA-4C1B-B6D0-F186A7B27512}" destId="{C8EE8FD9-09E7-4C1B-9C14-1C2CDB74D74D}" srcOrd="9" destOrd="0" presId="urn:microsoft.com/office/officeart/2005/8/layout/cycle1"/>
    <dgm:cxn modelId="{840A466F-3278-420E-AF3E-623D78E38589}" type="presParOf" srcId="{C077ADF5-08EA-4C1B-B6D0-F186A7B27512}" destId="{A7AA42E0-B19E-4E37-A961-938ABF3505D2}" srcOrd="10" destOrd="0" presId="urn:microsoft.com/office/officeart/2005/8/layout/cycle1"/>
    <dgm:cxn modelId="{34A59D95-EC51-4ED3-B578-C1DC02E4B17B}" type="presParOf" srcId="{C077ADF5-08EA-4C1B-B6D0-F186A7B27512}" destId="{0FE0A725-856E-41F8-9466-DAC37B03A862}" srcOrd="11" destOrd="0" presId="urn:microsoft.com/office/officeart/2005/8/layout/cycle1"/>
    <dgm:cxn modelId="{F10EFD33-F4B6-44B8-9245-8E2F8016B998}" type="presParOf" srcId="{C077ADF5-08EA-4C1B-B6D0-F186A7B27512}" destId="{73915A83-DC97-40C5-B036-1B3AFE1B1847}" srcOrd="12" destOrd="0" presId="urn:microsoft.com/office/officeart/2005/8/layout/cycle1"/>
    <dgm:cxn modelId="{FC31E1EC-02F1-42C0-B963-9B9AD1722D10}" type="presParOf" srcId="{C077ADF5-08EA-4C1B-B6D0-F186A7B27512}" destId="{A5626320-AB97-4840-AA18-DB427D43C439}" srcOrd="13" destOrd="0" presId="urn:microsoft.com/office/officeart/2005/8/layout/cycle1"/>
    <dgm:cxn modelId="{53D9BAC4-CE43-4A05-8380-98AB742134DA}" type="presParOf" srcId="{C077ADF5-08EA-4C1B-B6D0-F186A7B27512}" destId="{92BB2F99-AD74-4B1C-B39E-6AD8A4FB8812}" srcOrd="14" destOrd="0" presId="urn:microsoft.com/office/officeart/2005/8/layout/cycle1"/>
    <dgm:cxn modelId="{4D8060A6-0791-49F6-AFB5-715D47EA6306}" type="presParOf" srcId="{C077ADF5-08EA-4C1B-B6D0-F186A7B27512}" destId="{4AB3D020-8ED7-4C1C-BB56-56B80AB184FC}" srcOrd="15" destOrd="0" presId="urn:microsoft.com/office/officeart/2005/8/layout/cycle1"/>
    <dgm:cxn modelId="{A9A8B01E-8F3E-4FEE-B06F-D01FB4C8E51A}" type="presParOf" srcId="{C077ADF5-08EA-4C1B-B6D0-F186A7B27512}" destId="{15F40C04-78D5-4BFE-9F31-2D0E1AF46494}" srcOrd="16" destOrd="0" presId="urn:microsoft.com/office/officeart/2005/8/layout/cycle1"/>
    <dgm:cxn modelId="{4D7F37B1-C563-40DD-809E-EED2E8829696}" type="presParOf" srcId="{C077ADF5-08EA-4C1B-B6D0-F186A7B27512}" destId="{04107429-A7D8-4018-B169-FFED58A7DF0C}" srcOrd="17" destOrd="0" presId="urn:microsoft.com/office/officeart/2005/8/layout/cycle1"/>
    <dgm:cxn modelId="{D080A58B-B8D7-473A-BE01-A19FB1B81B79}" type="presParOf" srcId="{C077ADF5-08EA-4C1B-B6D0-F186A7B27512}" destId="{B8C27C3E-4B33-41E8-881B-022A2445FD8C}" srcOrd="18" destOrd="0" presId="urn:microsoft.com/office/officeart/2005/8/layout/cycle1"/>
    <dgm:cxn modelId="{AE331B29-5A13-4B41-B546-0FDF53C7CD3E}" type="presParOf" srcId="{C077ADF5-08EA-4C1B-B6D0-F186A7B27512}" destId="{A57CCC14-2EAE-4F7A-BB31-CFD13061C815}" srcOrd="19" destOrd="0" presId="urn:microsoft.com/office/officeart/2005/8/layout/cycle1"/>
    <dgm:cxn modelId="{4D34C9D2-4E5E-4803-88C7-3FEE294A3B10}" type="presParOf" srcId="{C077ADF5-08EA-4C1B-B6D0-F186A7B27512}" destId="{FBBB693C-9FB7-40C9-829C-9BF400CFE973}" srcOrd="20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A0937C-38AC-4A9D-9CBD-BA44F5018503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468AC4-3FE8-4B7F-8AC3-797C9931E06A}">
      <dgm:prSet phldrT="[Text]" custT="1"/>
      <dgm:spPr/>
      <dgm:t>
        <a:bodyPr/>
        <a:lstStyle/>
        <a:p>
          <a:r>
            <a:rPr lang="fa-IR" sz="2000" b="1" dirty="0">
              <a:cs typeface="Q Khoramshahr" panose="00000400000000000000" pitchFamily="50" charset="-78"/>
            </a:rPr>
            <a:t>تولید</a:t>
          </a:r>
          <a:endParaRPr lang="en-US" sz="2000" b="1" dirty="0">
            <a:cs typeface="Q Khoramshahr" panose="00000400000000000000" pitchFamily="50" charset="-78"/>
          </a:endParaRPr>
        </a:p>
      </dgm:t>
    </dgm:pt>
    <dgm:pt modelId="{F5824CF4-36F2-4A10-930B-5E8CB2A4CD02}" type="parTrans" cxnId="{9C8DD555-C697-455C-BBCF-6C49A10D8461}">
      <dgm:prSet/>
      <dgm:spPr/>
      <dgm:t>
        <a:bodyPr/>
        <a:lstStyle/>
        <a:p>
          <a:endParaRPr lang="en-US" sz="2000" b="1">
            <a:cs typeface="Q Khoramshahr" panose="00000400000000000000" pitchFamily="50" charset="-78"/>
          </a:endParaRPr>
        </a:p>
      </dgm:t>
    </dgm:pt>
    <dgm:pt modelId="{50AD14C5-5435-4E54-B87A-7A6C692D3DC9}" type="sibTrans" cxnId="{9C8DD555-C697-455C-BBCF-6C49A10D8461}">
      <dgm:prSet/>
      <dgm:spPr/>
      <dgm:t>
        <a:bodyPr/>
        <a:lstStyle/>
        <a:p>
          <a:endParaRPr lang="en-US" sz="2000" b="1">
            <a:cs typeface="Q Khoramshahr" panose="00000400000000000000" pitchFamily="50" charset="-78"/>
          </a:endParaRPr>
        </a:p>
      </dgm:t>
    </dgm:pt>
    <dgm:pt modelId="{3DE03BDD-E0DE-43E7-BDC7-DEFAD7F7D6AC}">
      <dgm:prSet phldrT="[Text]" custT="1"/>
      <dgm:spPr/>
      <dgm:t>
        <a:bodyPr/>
        <a:lstStyle/>
        <a:p>
          <a:r>
            <a:rPr lang="fa-IR" sz="2000" b="1" dirty="0">
              <a:cs typeface="Q Khoramshahr" panose="00000400000000000000" pitchFamily="50" charset="-78"/>
            </a:rPr>
            <a:t>گزینش</a:t>
          </a:r>
          <a:endParaRPr lang="en-US" sz="2000" b="1" dirty="0">
            <a:cs typeface="Q Khoramshahr" panose="00000400000000000000" pitchFamily="50" charset="-78"/>
          </a:endParaRPr>
        </a:p>
      </dgm:t>
    </dgm:pt>
    <dgm:pt modelId="{B5919889-AA4B-43B0-911B-E3C0F0E1AFDE}" type="parTrans" cxnId="{1180A0AA-A853-42B1-BC7A-93E05182D139}">
      <dgm:prSet/>
      <dgm:spPr/>
      <dgm:t>
        <a:bodyPr/>
        <a:lstStyle/>
        <a:p>
          <a:endParaRPr lang="en-US" sz="2000" b="1">
            <a:cs typeface="Q Khoramshahr" panose="00000400000000000000" pitchFamily="50" charset="-78"/>
          </a:endParaRPr>
        </a:p>
      </dgm:t>
    </dgm:pt>
    <dgm:pt modelId="{F8B53C47-145E-4AA3-A434-1E1781CF2DA6}" type="sibTrans" cxnId="{1180A0AA-A853-42B1-BC7A-93E05182D139}">
      <dgm:prSet/>
      <dgm:spPr/>
      <dgm:t>
        <a:bodyPr/>
        <a:lstStyle/>
        <a:p>
          <a:endParaRPr lang="en-US" sz="2000" b="1">
            <a:cs typeface="Q Khoramshahr" panose="00000400000000000000" pitchFamily="50" charset="-78"/>
          </a:endParaRPr>
        </a:p>
      </dgm:t>
    </dgm:pt>
    <dgm:pt modelId="{17684695-3309-4D11-B022-4281A7D01019}">
      <dgm:prSet phldrT="[Text]" custT="1"/>
      <dgm:spPr/>
      <dgm:t>
        <a:bodyPr/>
        <a:lstStyle/>
        <a:p>
          <a:r>
            <a:rPr lang="fa-IR" sz="1800" b="1" dirty="0">
              <a:cs typeface="Q Khoramshahr" panose="00000400000000000000" pitchFamily="50" charset="-78"/>
            </a:rPr>
            <a:t>بازنمائی</a:t>
          </a:r>
          <a:endParaRPr lang="en-US" sz="1800" b="1" dirty="0">
            <a:cs typeface="Q Khoramshahr" panose="00000400000000000000" pitchFamily="50" charset="-78"/>
          </a:endParaRPr>
        </a:p>
      </dgm:t>
    </dgm:pt>
    <dgm:pt modelId="{87ED0094-D1B7-4DBA-AB5D-EF620F222A7A}" type="parTrans" cxnId="{56775E8B-857B-430B-9B64-F5AC52345748}">
      <dgm:prSet/>
      <dgm:spPr/>
      <dgm:t>
        <a:bodyPr/>
        <a:lstStyle/>
        <a:p>
          <a:endParaRPr lang="en-US" sz="2000" b="1">
            <a:cs typeface="Q Khoramshahr" panose="00000400000000000000" pitchFamily="50" charset="-78"/>
          </a:endParaRPr>
        </a:p>
      </dgm:t>
    </dgm:pt>
    <dgm:pt modelId="{4A7251FD-452D-413D-A88B-F06E53AEEB54}" type="sibTrans" cxnId="{56775E8B-857B-430B-9B64-F5AC52345748}">
      <dgm:prSet/>
      <dgm:spPr/>
      <dgm:t>
        <a:bodyPr/>
        <a:lstStyle/>
        <a:p>
          <a:endParaRPr lang="en-US" sz="2000" b="1">
            <a:cs typeface="Q Khoramshahr" panose="00000400000000000000" pitchFamily="50" charset="-78"/>
          </a:endParaRPr>
        </a:p>
      </dgm:t>
    </dgm:pt>
    <dgm:pt modelId="{87BE47A7-9B58-4A68-BE81-B6EC05E2E25E}">
      <dgm:prSet phldrT="[Text]" custT="1"/>
      <dgm:spPr/>
      <dgm:t>
        <a:bodyPr/>
        <a:lstStyle/>
        <a:p>
          <a:r>
            <a:rPr lang="fa-IR" sz="2000" b="1" dirty="0">
              <a:cs typeface="Q Khoramshahr" panose="00000400000000000000" pitchFamily="50" charset="-78"/>
            </a:rPr>
            <a:t>ذخیره</a:t>
          </a:r>
          <a:endParaRPr lang="en-US" sz="2000" b="1" dirty="0">
            <a:cs typeface="Q Khoramshahr" panose="00000400000000000000" pitchFamily="50" charset="-78"/>
          </a:endParaRPr>
        </a:p>
      </dgm:t>
    </dgm:pt>
    <dgm:pt modelId="{11020C31-DA75-4026-B8DF-D556EB3F5BCB}" type="parTrans" cxnId="{956C7AEC-E110-4652-8C81-A6CFA779DF83}">
      <dgm:prSet/>
      <dgm:spPr/>
      <dgm:t>
        <a:bodyPr/>
        <a:lstStyle/>
        <a:p>
          <a:endParaRPr lang="en-US" sz="2000" b="1">
            <a:cs typeface="Q Khoramshahr" panose="00000400000000000000" pitchFamily="50" charset="-78"/>
          </a:endParaRPr>
        </a:p>
      </dgm:t>
    </dgm:pt>
    <dgm:pt modelId="{A91BD8E7-D590-4686-8AAF-0DAD4A7BC0EB}" type="sibTrans" cxnId="{956C7AEC-E110-4652-8C81-A6CFA779DF83}">
      <dgm:prSet/>
      <dgm:spPr/>
      <dgm:t>
        <a:bodyPr/>
        <a:lstStyle/>
        <a:p>
          <a:endParaRPr lang="en-US" sz="2000" b="1">
            <a:cs typeface="Q Khoramshahr" panose="00000400000000000000" pitchFamily="50" charset="-78"/>
          </a:endParaRPr>
        </a:p>
      </dgm:t>
    </dgm:pt>
    <dgm:pt modelId="{FBCD2B0C-80C9-43C8-8968-068D49D856A5}">
      <dgm:prSet phldrT="[Text]" custT="1"/>
      <dgm:spPr/>
      <dgm:t>
        <a:bodyPr/>
        <a:lstStyle/>
        <a:p>
          <a:r>
            <a:rPr lang="fa-IR" sz="2000" b="1" dirty="0">
              <a:cs typeface="Q Khoramshahr" panose="00000400000000000000" pitchFamily="50" charset="-78"/>
            </a:rPr>
            <a:t>بازیابی</a:t>
          </a:r>
          <a:endParaRPr lang="en-US" sz="2000" b="1" dirty="0">
            <a:cs typeface="Q Khoramshahr" panose="00000400000000000000" pitchFamily="50" charset="-78"/>
          </a:endParaRPr>
        </a:p>
      </dgm:t>
    </dgm:pt>
    <dgm:pt modelId="{12EAF34D-AAB2-41AB-8DB2-D4201022DE5F}" type="parTrans" cxnId="{9F2B71D7-7DD8-4219-9D5F-6B25D3347FB9}">
      <dgm:prSet/>
      <dgm:spPr/>
      <dgm:t>
        <a:bodyPr/>
        <a:lstStyle/>
        <a:p>
          <a:endParaRPr lang="en-US" sz="2000" b="1">
            <a:cs typeface="Q Khoramshahr" panose="00000400000000000000" pitchFamily="50" charset="-78"/>
          </a:endParaRPr>
        </a:p>
      </dgm:t>
    </dgm:pt>
    <dgm:pt modelId="{ED6244E3-D013-4B0E-BF94-35C5B2C84049}" type="sibTrans" cxnId="{9F2B71D7-7DD8-4219-9D5F-6B25D3347FB9}">
      <dgm:prSet/>
      <dgm:spPr/>
      <dgm:t>
        <a:bodyPr/>
        <a:lstStyle/>
        <a:p>
          <a:endParaRPr lang="en-US" sz="2000" b="1">
            <a:cs typeface="Q Khoramshahr" panose="00000400000000000000" pitchFamily="50" charset="-78"/>
          </a:endParaRPr>
        </a:p>
      </dgm:t>
    </dgm:pt>
    <dgm:pt modelId="{0D3FFF18-CB37-49A3-9C90-B40D93DB7523}">
      <dgm:prSet phldrT="[Text]" custT="1"/>
      <dgm:spPr/>
      <dgm:t>
        <a:bodyPr/>
        <a:lstStyle/>
        <a:p>
          <a:r>
            <a:rPr lang="fa-IR" sz="2000" b="1" dirty="0">
              <a:cs typeface="Q Khoramshahr" panose="00000400000000000000" pitchFamily="50" charset="-78"/>
            </a:rPr>
            <a:t>انتشار</a:t>
          </a:r>
          <a:endParaRPr lang="en-US" sz="2000" b="1" dirty="0">
            <a:cs typeface="Q Khoramshahr" panose="00000400000000000000" pitchFamily="50" charset="-78"/>
          </a:endParaRPr>
        </a:p>
      </dgm:t>
    </dgm:pt>
    <dgm:pt modelId="{5E077F38-7BF0-400F-B129-94CD9FF79534}" type="parTrans" cxnId="{EC8F9130-9A69-48F8-90DD-AB3BA5424CB0}">
      <dgm:prSet/>
      <dgm:spPr/>
      <dgm:t>
        <a:bodyPr/>
        <a:lstStyle/>
        <a:p>
          <a:endParaRPr lang="en-US" sz="2000" b="1">
            <a:cs typeface="Q Khoramshahr" panose="00000400000000000000" pitchFamily="50" charset="-78"/>
          </a:endParaRPr>
        </a:p>
      </dgm:t>
    </dgm:pt>
    <dgm:pt modelId="{8F367E19-E21E-41A5-9E72-CC5775471369}" type="sibTrans" cxnId="{EC8F9130-9A69-48F8-90DD-AB3BA5424CB0}">
      <dgm:prSet/>
      <dgm:spPr/>
      <dgm:t>
        <a:bodyPr/>
        <a:lstStyle/>
        <a:p>
          <a:endParaRPr lang="en-US" sz="2000" b="1">
            <a:cs typeface="Q Khoramshahr" panose="00000400000000000000" pitchFamily="50" charset="-78"/>
          </a:endParaRPr>
        </a:p>
      </dgm:t>
    </dgm:pt>
    <dgm:pt modelId="{5C154F24-3128-4373-8B4B-4483BD703BF2}">
      <dgm:prSet phldrT="[Text]" custT="1"/>
      <dgm:spPr/>
      <dgm:t>
        <a:bodyPr/>
        <a:lstStyle/>
        <a:p>
          <a:r>
            <a:rPr lang="fa-IR" sz="2000" b="1" dirty="0">
              <a:cs typeface="Q Khoramshahr" panose="00000400000000000000" pitchFamily="50" charset="-78"/>
            </a:rPr>
            <a:t>استفاده</a:t>
          </a:r>
          <a:endParaRPr lang="en-US" sz="2000" b="1" dirty="0">
            <a:cs typeface="Q Khoramshahr" panose="00000400000000000000" pitchFamily="50" charset="-78"/>
          </a:endParaRPr>
        </a:p>
      </dgm:t>
    </dgm:pt>
    <dgm:pt modelId="{94EF9E4B-FBC5-498B-9831-B809343979C0}" type="parTrans" cxnId="{67606EDD-0643-4349-9B71-62828C63FD73}">
      <dgm:prSet/>
      <dgm:spPr/>
      <dgm:t>
        <a:bodyPr/>
        <a:lstStyle/>
        <a:p>
          <a:endParaRPr lang="en-US" sz="2000" b="1">
            <a:cs typeface="Q Khoramshahr" panose="00000400000000000000" pitchFamily="50" charset="-78"/>
          </a:endParaRPr>
        </a:p>
      </dgm:t>
    </dgm:pt>
    <dgm:pt modelId="{89626746-C81A-4F60-B64B-BB4B90161160}" type="sibTrans" cxnId="{67606EDD-0643-4349-9B71-62828C63FD73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en-US" sz="2000" b="1">
            <a:cs typeface="Q Khoramshahr" panose="00000400000000000000" pitchFamily="50" charset="-78"/>
          </a:endParaRPr>
        </a:p>
      </dgm:t>
    </dgm:pt>
    <dgm:pt modelId="{C077ADF5-08EA-4C1B-B6D0-F186A7B27512}" type="pres">
      <dgm:prSet presAssocID="{16A0937C-38AC-4A9D-9CBD-BA44F5018503}" presName="cycle" presStyleCnt="0">
        <dgm:presLayoutVars>
          <dgm:dir/>
          <dgm:resizeHandles val="exact"/>
        </dgm:presLayoutVars>
      </dgm:prSet>
      <dgm:spPr/>
    </dgm:pt>
    <dgm:pt modelId="{6D1BA4E6-DA1B-40B4-B4E3-242F660AAA90}" type="pres">
      <dgm:prSet presAssocID="{B5468AC4-3FE8-4B7F-8AC3-797C9931E06A}" presName="dummy" presStyleCnt="0"/>
      <dgm:spPr/>
    </dgm:pt>
    <dgm:pt modelId="{182A8BA8-C072-407C-8325-09C57429AC38}" type="pres">
      <dgm:prSet presAssocID="{B5468AC4-3FE8-4B7F-8AC3-797C9931E06A}" presName="node" presStyleLbl="revTx" presStyleIdx="0" presStyleCnt="7">
        <dgm:presLayoutVars>
          <dgm:bulletEnabled val="1"/>
        </dgm:presLayoutVars>
      </dgm:prSet>
      <dgm:spPr/>
    </dgm:pt>
    <dgm:pt modelId="{98208C15-B1A1-4506-8207-7E01C8CDEE9B}" type="pres">
      <dgm:prSet presAssocID="{50AD14C5-5435-4E54-B87A-7A6C692D3DC9}" presName="sibTrans" presStyleLbl="node1" presStyleIdx="0" presStyleCnt="7"/>
      <dgm:spPr/>
    </dgm:pt>
    <dgm:pt modelId="{BECE7340-53C3-45FD-87B1-F242E1C1F481}" type="pres">
      <dgm:prSet presAssocID="{3DE03BDD-E0DE-43E7-BDC7-DEFAD7F7D6AC}" presName="dummy" presStyleCnt="0"/>
      <dgm:spPr/>
    </dgm:pt>
    <dgm:pt modelId="{F9CA3E36-3DE5-4024-9D09-E41B2CA4203A}" type="pres">
      <dgm:prSet presAssocID="{3DE03BDD-E0DE-43E7-BDC7-DEFAD7F7D6AC}" presName="node" presStyleLbl="revTx" presStyleIdx="1" presStyleCnt="7">
        <dgm:presLayoutVars>
          <dgm:bulletEnabled val="1"/>
        </dgm:presLayoutVars>
      </dgm:prSet>
      <dgm:spPr/>
    </dgm:pt>
    <dgm:pt modelId="{5EA38D2C-98CE-44AD-B15C-173797DF8DF1}" type="pres">
      <dgm:prSet presAssocID="{F8B53C47-145E-4AA3-A434-1E1781CF2DA6}" presName="sibTrans" presStyleLbl="node1" presStyleIdx="1" presStyleCnt="7"/>
      <dgm:spPr/>
    </dgm:pt>
    <dgm:pt modelId="{F3B63220-6E23-4CFA-BC79-CBAACD2AA130}" type="pres">
      <dgm:prSet presAssocID="{17684695-3309-4D11-B022-4281A7D01019}" presName="dummy" presStyleCnt="0"/>
      <dgm:spPr/>
    </dgm:pt>
    <dgm:pt modelId="{39F001C0-3316-45CC-9CB8-46A0BA9205E5}" type="pres">
      <dgm:prSet presAssocID="{17684695-3309-4D11-B022-4281A7D01019}" presName="node" presStyleLbl="revTx" presStyleIdx="2" presStyleCnt="7">
        <dgm:presLayoutVars>
          <dgm:bulletEnabled val="1"/>
        </dgm:presLayoutVars>
      </dgm:prSet>
      <dgm:spPr/>
    </dgm:pt>
    <dgm:pt modelId="{520A9B5A-76C1-4E98-9EC1-2C8F171E4833}" type="pres">
      <dgm:prSet presAssocID="{4A7251FD-452D-413D-A88B-F06E53AEEB54}" presName="sibTrans" presStyleLbl="node1" presStyleIdx="2" presStyleCnt="7"/>
      <dgm:spPr/>
    </dgm:pt>
    <dgm:pt modelId="{C8EE8FD9-09E7-4C1B-9C14-1C2CDB74D74D}" type="pres">
      <dgm:prSet presAssocID="{87BE47A7-9B58-4A68-BE81-B6EC05E2E25E}" presName="dummy" presStyleCnt="0"/>
      <dgm:spPr/>
    </dgm:pt>
    <dgm:pt modelId="{A7AA42E0-B19E-4E37-A961-938ABF3505D2}" type="pres">
      <dgm:prSet presAssocID="{87BE47A7-9B58-4A68-BE81-B6EC05E2E25E}" presName="node" presStyleLbl="revTx" presStyleIdx="3" presStyleCnt="7">
        <dgm:presLayoutVars>
          <dgm:bulletEnabled val="1"/>
        </dgm:presLayoutVars>
      </dgm:prSet>
      <dgm:spPr/>
    </dgm:pt>
    <dgm:pt modelId="{0FE0A725-856E-41F8-9466-DAC37B03A862}" type="pres">
      <dgm:prSet presAssocID="{A91BD8E7-D590-4686-8AAF-0DAD4A7BC0EB}" presName="sibTrans" presStyleLbl="node1" presStyleIdx="3" presStyleCnt="7"/>
      <dgm:spPr/>
    </dgm:pt>
    <dgm:pt modelId="{73915A83-DC97-40C5-B036-1B3AFE1B1847}" type="pres">
      <dgm:prSet presAssocID="{FBCD2B0C-80C9-43C8-8968-068D49D856A5}" presName="dummy" presStyleCnt="0"/>
      <dgm:spPr/>
    </dgm:pt>
    <dgm:pt modelId="{A5626320-AB97-4840-AA18-DB427D43C439}" type="pres">
      <dgm:prSet presAssocID="{FBCD2B0C-80C9-43C8-8968-068D49D856A5}" presName="node" presStyleLbl="revTx" presStyleIdx="4" presStyleCnt="7">
        <dgm:presLayoutVars>
          <dgm:bulletEnabled val="1"/>
        </dgm:presLayoutVars>
      </dgm:prSet>
      <dgm:spPr/>
    </dgm:pt>
    <dgm:pt modelId="{92BB2F99-AD74-4B1C-B39E-6AD8A4FB8812}" type="pres">
      <dgm:prSet presAssocID="{ED6244E3-D013-4B0E-BF94-35C5B2C84049}" presName="sibTrans" presStyleLbl="node1" presStyleIdx="4" presStyleCnt="7"/>
      <dgm:spPr/>
    </dgm:pt>
    <dgm:pt modelId="{4AB3D020-8ED7-4C1C-BB56-56B80AB184FC}" type="pres">
      <dgm:prSet presAssocID="{0D3FFF18-CB37-49A3-9C90-B40D93DB7523}" presName="dummy" presStyleCnt="0"/>
      <dgm:spPr/>
    </dgm:pt>
    <dgm:pt modelId="{15F40C04-78D5-4BFE-9F31-2D0E1AF46494}" type="pres">
      <dgm:prSet presAssocID="{0D3FFF18-CB37-49A3-9C90-B40D93DB7523}" presName="node" presStyleLbl="revTx" presStyleIdx="5" presStyleCnt="7">
        <dgm:presLayoutVars>
          <dgm:bulletEnabled val="1"/>
        </dgm:presLayoutVars>
      </dgm:prSet>
      <dgm:spPr/>
    </dgm:pt>
    <dgm:pt modelId="{04107429-A7D8-4018-B169-FFED58A7DF0C}" type="pres">
      <dgm:prSet presAssocID="{8F367E19-E21E-41A5-9E72-CC5775471369}" presName="sibTrans" presStyleLbl="node1" presStyleIdx="5" presStyleCnt="7"/>
      <dgm:spPr/>
    </dgm:pt>
    <dgm:pt modelId="{B8C27C3E-4B33-41E8-881B-022A2445FD8C}" type="pres">
      <dgm:prSet presAssocID="{5C154F24-3128-4373-8B4B-4483BD703BF2}" presName="dummy" presStyleCnt="0"/>
      <dgm:spPr/>
    </dgm:pt>
    <dgm:pt modelId="{A57CCC14-2EAE-4F7A-BB31-CFD13061C815}" type="pres">
      <dgm:prSet presAssocID="{5C154F24-3128-4373-8B4B-4483BD703BF2}" presName="node" presStyleLbl="revTx" presStyleIdx="6" presStyleCnt="7">
        <dgm:presLayoutVars>
          <dgm:bulletEnabled val="1"/>
        </dgm:presLayoutVars>
      </dgm:prSet>
      <dgm:spPr/>
    </dgm:pt>
    <dgm:pt modelId="{FBBB693C-9FB7-40C9-829C-9BF400CFE973}" type="pres">
      <dgm:prSet presAssocID="{89626746-C81A-4F60-B64B-BB4B90161160}" presName="sibTrans" presStyleLbl="node1" presStyleIdx="6" presStyleCnt="7"/>
      <dgm:spPr/>
    </dgm:pt>
  </dgm:ptLst>
  <dgm:cxnLst>
    <dgm:cxn modelId="{44EB4108-9E75-48CD-858C-E8736AE6EB45}" type="presOf" srcId="{4A7251FD-452D-413D-A88B-F06E53AEEB54}" destId="{520A9B5A-76C1-4E98-9EC1-2C8F171E4833}" srcOrd="0" destOrd="0" presId="urn:microsoft.com/office/officeart/2005/8/layout/cycle1"/>
    <dgm:cxn modelId="{31DA1318-ACD8-48A5-A50B-FC5595815E76}" type="presOf" srcId="{16A0937C-38AC-4A9D-9CBD-BA44F5018503}" destId="{C077ADF5-08EA-4C1B-B6D0-F186A7B27512}" srcOrd="0" destOrd="0" presId="urn:microsoft.com/office/officeart/2005/8/layout/cycle1"/>
    <dgm:cxn modelId="{63EB531E-76AC-4EC0-9C7A-94E466E3484F}" type="presOf" srcId="{A91BD8E7-D590-4686-8AAF-0DAD4A7BC0EB}" destId="{0FE0A725-856E-41F8-9466-DAC37B03A862}" srcOrd="0" destOrd="0" presId="urn:microsoft.com/office/officeart/2005/8/layout/cycle1"/>
    <dgm:cxn modelId="{C2FEDF25-E423-49B8-A70B-C5956146AE26}" type="presOf" srcId="{B5468AC4-3FE8-4B7F-8AC3-797C9931E06A}" destId="{182A8BA8-C072-407C-8325-09C57429AC38}" srcOrd="0" destOrd="0" presId="urn:microsoft.com/office/officeart/2005/8/layout/cycle1"/>
    <dgm:cxn modelId="{EC8F9130-9A69-48F8-90DD-AB3BA5424CB0}" srcId="{16A0937C-38AC-4A9D-9CBD-BA44F5018503}" destId="{0D3FFF18-CB37-49A3-9C90-B40D93DB7523}" srcOrd="5" destOrd="0" parTransId="{5E077F38-7BF0-400F-B129-94CD9FF79534}" sibTransId="{8F367E19-E21E-41A5-9E72-CC5775471369}"/>
    <dgm:cxn modelId="{EF990B34-87BE-4036-A6BB-09F182BBD7E0}" type="presOf" srcId="{5C154F24-3128-4373-8B4B-4483BD703BF2}" destId="{A57CCC14-2EAE-4F7A-BB31-CFD13061C815}" srcOrd="0" destOrd="0" presId="urn:microsoft.com/office/officeart/2005/8/layout/cycle1"/>
    <dgm:cxn modelId="{82B5B941-BA85-4CBC-BDB7-2CE72A4455A4}" type="presOf" srcId="{ED6244E3-D013-4B0E-BF94-35C5B2C84049}" destId="{92BB2F99-AD74-4B1C-B39E-6AD8A4FB8812}" srcOrd="0" destOrd="0" presId="urn:microsoft.com/office/officeart/2005/8/layout/cycle1"/>
    <dgm:cxn modelId="{9C8DD555-C697-455C-BBCF-6C49A10D8461}" srcId="{16A0937C-38AC-4A9D-9CBD-BA44F5018503}" destId="{B5468AC4-3FE8-4B7F-8AC3-797C9931E06A}" srcOrd="0" destOrd="0" parTransId="{F5824CF4-36F2-4A10-930B-5E8CB2A4CD02}" sibTransId="{50AD14C5-5435-4E54-B87A-7A6C692D3DC9}"/>
    <dgm:cxn modelId="{56775E8B-857B-430B-9B64-F5AC52345748}" srcId="{16A0937C-38AC-4A9D-9CBD-BA44F5018503}" destId="{17684695-3309-4D11-B022-4281A7D01019}" srcOrd="2" destOrd="0" parTransId="{87ED0094-D1B7-4DBA-AB5D-EF620F222A7A}" sibTransId="{4A7251FD-452D-413D-A88B-F06E53AEEB54}"/>
    <dgm:cxn modelId="{8CFD62A9-08FC-47C7-8E60-13863F4FC734}" type="presOf" srcId="{FBCD2B0C-80C9-43C8-8968-068D49D856A5}" destId="{A5626320-AB97-4840-AA18-DB427D43C439}" srcOrd="0" destOrd="0" presId="urn:microsoft.com/office/officeart/2005/8/layout/cycle1"/>
    <dgm:cxn modelId="{1180A0AA-A853-42B1-BC7A-93E05182D139}" srcId="{16A0937C-38AC-4A9D-9CBD-BA44F5018503}" destId="{3DE03BDD-E0DE-43E7-BDC7-DEFAD7F7D6AC}" srcOrd="1" destOrd="0" parTransId="{B5919889-AA4B-43B0-911B-E3C0F0E1AFDE}" sibTransId="{F8B53C47-145E-4AA3-A434-1E1781CF2DA6}"/>
    <dgm:cxn modelId="{72213DBF-665E-4678-A457-F638DB3AC39C}" type="presOf" srcId="{8F367E19-E21E-41A5-9E72-CC5775471369}" destId="{04107429-A7D8-4018-B169-FFED58A7DF0C}" srcOrd="0" destOrd="0" presId="urn:microsoft.com/office/officeart/2005/8/layout/cycle1"/>
    <dgm:cxn modelId="{2C40D6C2-E2D5-4297-9687-3EB946A27270}" type="presOf" srcId="{F8B53C47-145E-4AA3-A434-1E1781CF2DA6}" destId="{5EA38D2C-98CE-44AD-B15C-173797DF8DF1}" srcOrd="0" destOrd="0" presId="urn:microsoft.com/office/officeart/2005/8/layout/cycle1"/>
    <dgm:cxn modelId="{04E61EC8-2A6B-48FE-8284-5EE68B576F47}" type="presOf" srcId="{87BE47A7-9B58-4A68-BE81-B6EC05E2E25E}" destId="{A7AA42E0-B19E-4E37-A961-938ABF3505D2}" srcOrd="0" destOrd="0" presId="urn:microsoft.com/office/officeart/2005/8/layout/cycle1"/>
    <dgm:cxn modelId="{12C851C9-A8F6-41EF-98A1-39F62F51D5CB}" type="presOf" srcId="{89626746-C81A-4F60-B64B-BB4B90161160}" destId="{FBBB693C-9FB7-40C9-829C-9BF400CFE973}" srcOrd="0" destOrd="0" presId="urn:microsoft.com/office/officeart/2005/8/layout/cycle1"/>
    <dgm:cxn modelId="{C5B461D3-6318-4045-BB57-F9DBD8F5D19B}" type="presOf" srcId="{50AD14C5-5435-4E54-B87A-7A6C692D3DC9}" destId="{98208C15-B1A1-4506-8207-7E01C8CDEE9B}" srcOrd="0" destOrd="0" presId="urn:microsoft.com/office/officeart/2005/8/layout/cycle1"/>
    <dgm:cxn modelId="{9F2B71D7-7DD8-4219-9D5F-6B25D3347FB9}" srcId="{16A0937C-38AC-4A9D-9CBD-BA44F5018503}" destId="{FBCD2B0C-80C9-43C8-8968-068D49D856A5}" srcOrd="4" destOrd="0" parTransId="{12EAF34D-AAB2-41AB-8DB2-D4201022DE5F}" sibTransId="{ED6244E3-D013-4B0E-BF94-35C5B2C84049}"/>
    <dgm:cxn modelId="{67606EDD-0643-4349-9B71-62828C63FD73}" srcId="{16A0937C-38AC-4A9D-9CBD-BA44F5018503}" destId="{5C154F24-3128-4373-8B4B-4483BD703BF2}" srcOrd="6" destOrd="0" parTransId="{94EF9E4B-FBC5-498B-9831-B809343979C0}" sibTransId="{89626746-C81A-4F60-B64B-BB4B90161160}"/>
    <dgm:cxn modelId="{848C84E1-E145-4B2E-92F3-A086C229324C}" type="presOf" srcId="{0D3FFF18-CB37-49A3-9C90-B40D93DB7523}" destId="{15F40C04-78D5-4BFE-9F31-2D0E1AF46494}" srcOrd="0" destOrd="0" presId="urn:microsoft.com/office/officeart/2005/8/layout/cycle1"/>
    <dgm:cxn modelId="{615B54E2-E039-47CE-BD00-B1D041F0C6F0}" type="presOf" srcId="{3DE03BDD-E0DE-43E7-BDC7-DEFAD7F7D6AC}" destId="{F9CA3E36-3DE5-4024-9D09-E41B2CA4203A}" srcOrd="0" destOrd="0" presId="urn:microsoft.com/office/officeart/2005/8/layout/cycle1"/>
    <dgm:cxn modelId="{956C7AEC-E110-4652-8C81-A6CFA779DF83}" srcId="{16A0937C-38AC-4A9D-9CBD-BA44F5018503}" destId="{87BE47A7-9B58-4A68-BE81-B6EC05E2E25E}" srcOrd="3" destOrd="0" parTransId="{11020C31-DA75-4026-B8DF-D556EB3F5BCB}" sibTransId="{A91BD8E7-D590-4686-8AAF-0DAD4A7BC0EB}"/>
    <dgm:cxn modelId="{826A75EF-6FB5-406F-9AF3-D9511A7F8836}" type="presOf" srcId="{17684695-3309-4D11-B022-4281A7D01019}" destId="{39F001C0-3316-45CC-9CB8-46A0BA9205E5}" srcOrd="0" destOrd="0" presId="urn:microsoft.com/office/officeart/2005/8/layout/cycle1"/>
    <dgm:cxn modelId="{558B0EDB-AD58-41B7-BBFD-A9405012A2B4}" type="presParOf" srcId="{C077ADF5-08EA-4C1B-B6D0-F186A7B27512}" destId="{6D1BA4E6-DA1B-40B4-B4E3-242F660AAA90}" srcOrd="0" destOrd="0" presId="urn:microsoft.com/office/officeart/2005/8/layout/cycle1"/>
    <dgm:cxn modelId="{69D49597-0A74-41FD-BA1E-10FA46191D07}" type="presParOf" srcId="{C077ADF5-08EA-4C1B-B6D0-F186A7B27512}" destId="{182A8BA8-C072-407C-8325-09C57429AC38}" srcOrd="1" destOrd="0" presId="urn:microsoft.com/office/officeart/2005/8/layout/cycle1"/>
    <dgm:cxn modelId="{428DF537-B7F5-4AEB-9CE4-344859AC7760}" type="presParOf" srcId="{C077ADF5-08EA-4C1B-B6D0-F186A7B27512}" destId="{98208C15-B1A1-4506-8207-7E01C8CDEE9B}" srcOrd="2" destOrd="0" presId="urn:microsoft.com/office/officeart/2005/8/layout/cycle1"/>
    <dgm:cxn modelId="{09A624E8-68A0-40AF-A332-48CC437AB6EE}" type="presParOf" srcId="{C077ADF5-08EA-4C1B-B6D0-F186A7B27512}" destId="{BECE7340-53C3-45FD-87B1-F242E1C1F481}" srcOrd="3" destOrd="0" presId="urn:microsoft.com/office/officeart/2005/8/layout/cycle1"/>
    <dgm:cxn modelId="{F6290299-0483-4615-93A2-7AA90BEF4FE1}" type="presParOf" srcId="{C077ADF5-08EA-4C1B-B6D0-F186A7B27512}" destId="{F9CA3E36-3DE5-4024-9D09-E41B2CA4203A}" srcOrd="4" destOrd="0" presId="urn:microsoft.com/office/officeart/2005/8/layout/cycle1"/>
    <dgm:cxn modelId="{0E29A929-D5D0-4EE9-ADDF-EADE0801D3C1}" type="presParOf" srcId="{C077ADF5-08EA-4C1B-B6D0-F186A7B27512}" destId="{5EA38D2C-98CE-44AD-B15C-173797DF8DF1}" srcOrd="5" destOrd="0" presId="urn:microsoft.com/office/officeart/2005/8/layout/cycle1"/>
    <dgm:cxn modelId="{8D723D1E-A604-4AED-8411-6D3C9B921AAC}" type="presParOf" srcId="{C077ADF5-08EA-4C1B-B6D0-F186A7B27512}" destId="{F3B63220-6E23-4CFA-BC79-CBAACD2AA130}" srcOrd="6" destOrd="0" presId="urn:microsoft.com/office/officeart/2005/8/layout/cycle1"/>
    <dgm:cxn modelId="{EF0ACB24-A01B-4A5A-8591-64F40FA7A774}" type="presParOf" srcId="{C077ADF5-08EA-4C1B-B6D0-F186A7B27512}" destId="{39F001C0-3316-45CC-9CB8-46A0BA9205E5}" srcOrd="7" destOrd="0" presId="urn:microsoft.com/office/officeart/2005/8/layout/cycle1"/>
    <dgm:cxn modelId="{A1018D85-2FD8-407D-8604-5B2FF98470F5}" type="presParOf" srcId="{C077ADF5-08EA-4C1B-B6D0-F186A7B27512}" destId="{520A9B5A-76C1-4E98-9EC1-2C8F171E4833}" srcOrd="8" destOrd="0" presId="urn:microsoft.com/office/officeart/2005/8/layout/cycle1"/>
    <dgm:cxn modelId="{383E0C23-8F03-49A7-A833-4C4AA04F59DA}" type="presParOf" srcId="{C077ADF5-08EA-4C1B-B6D0-F186A7B27512}" destId="{C8EE8FD9-09E7-4C1B-9C14-1C2CDB74D74D}" srcOrd="9" destOrd="0" presId="urn:microsoft.com/office/officeart/2005/8/layout/cycle1"/>
    <dgm:cxn modelId="{B648F865-6EFA-40D4-A3CD-2AFEC84D2781}" type="presParOf" srcId="{C077ADF5-08EA-4C1B-B6D0-F186A7B27512}" destId="{A7AA42E0-B19E-4E37-A961-938ABF3505D2}" srcOrd="10" destOrd="0" presId="urn:microsoft.com/office/officeart/2005/8/layout/cycle1"/>
    <dgm:cxn modelId="{B1493B1F-817E-4539-886A-D41205523217}" type="presParOf" srcId="{C077ADF5-08EA-4C1B-B6D0-F186A7B27512}" destId="{0FE0A725-856E-41F8-9466-DAC37B03A862}" srcOrd="11" destOrd="0" presId="urn:microsoft.com/office/officeart/2005/8/layout/cycle1"/>
    <dgm:cxn modelId="{27FE0643-F3A0-41AB-9B59-27F458079183}" type="presParOf" srcId="{C077ADF5-08EA-4C1B-B6D0-F186A7B27512}" destId="{73915A83-DC97-40C5-B036-1B3AFE1B1847}" srcOrd="12" destOrd="0" presId="urn:microsoft.com/office/officeart/2005/8/layout/cycle1"/>
    <dgm:cxn modelId="{9630B7CB-BAC8-45B7-B143-8FA6C6EE5CD0}" type="presParOf" srcId="{C077ADF5-08EA-4C1B-B6D0-F186A7B27512}" destId="{A5626320-AB97-4840-AA18-DB427D43C439}" srcOrd="13" destOrd="0" presId="urn:microsoft.com/office/officeart/2005/8/layout/cycle1"/>
    <dgm:cxn modelId="{1DCFFD6F-6B22-4CC8-8C03-0FCBC0218B8F}" type="presParOf" srcId="{C077ADF5-08EA-4C1B-B6D0-F186A7B27512}" destId="{92BB2F99-AD74-4B1C-B39E-6AD8A4FB8812}" srcOrd="14" destOrd="0" presId="urn:microsoft.com/office/officeart/2005/8/layout/cycle1"/>
    <dgm:cxn modelId="{A49D2616-6CCA-4238-9059-FB1C5D730C6F}" type="presParOf" srcId="{C077ADF5-08EA-4C1B-B6D0-F186A7B27512}" destId="{4AB3D020-8ED7-4C1C-BB56-56B80AB184FC}" srcOrd="15" destOrd="0" presId="urn:microsoft.com/office/officeart/2005/8/layout/cycle1"/>
    <dgm:cxn modelId="{09F3D5F0-71E2-4AA4-8C76-1C8948E25FA2}" type="presParOf" srcId="{C077ADF5-08EA-4C1B-B6D0-F186A7B27512}" destId="{15F40C04-78D5-4BFE-9F31-2D0E1AF46494}" srcOrd="16" destOrd="0" presId="urn:microsoft.com/office/officeart/2005/8/layout/cycle1"/>
    <dgm:cxn modelId="{18E922D9-6348-447E-941F-6BA06F955AA6}" type="presParOf" srcId="{C077ADF5-08EA-4C1B-B6D0-F186A7B27512}" destId="{04107429-A7D8-4018-B169-FFED58A7DF0C}" srcOrd="17" destOrd="0" presId="urn:microsoft.com/office/officeart/2005/8/layout/cycle1"/>
    <dgm:cxn modelId="{D1FACCEC-2B3E-46C3-90CA-7CE8C00642DE}" type="presParOf" srcId="{C077ADF5-08EA-4C1B-B6D0-F186A7B27512}" destId="{B8C27C3E-4B33-41E8-881B-022A2445FD8C}" srcOrd="18" destOrd="0" presId="urn:microsoft.com/office/officeart/2005/8/layout/cycle1"/>
    <dgm:cxn modelId="{C414B5BF-E15D-460A-8268-DC95C992B093}" type="presParOf" srcId="{C077ADF5-08EA-4C1B-B6D0-F186A7B27512}" destId="{A57CCC14-2EAE-4F7A-BB31-CFD13061C815}" srcOrd="19" destOrd="0" presId="urn:microsoft.com/office/officeart/2005/8/layout/cycle1"/>
    <dgm:cxn modelId="{AE259B4A-4B1B-46EB-ACD4-3C128D98EAE2}" type="presParOf" srcId="{C077ADF5-08EA-4C1B-B6D0-F186A7B27512}" destId="{FBBB693C-9FB7-40C9-829C-9BF400CFE973}" srcOrd="20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2A8BA8-C072-407C-8325-09C57429AC38}">
      <dsp:nvSpPr>
        <dsp:cNvPr id="0" name=""/>
        <dsp:cNvSpPr/>
      </dsp:nvSpPr>
      <dsp:spPr>
        <a:xfrm>
          <a:off x="3440074" y="207"/>
          <a:ext cx="735210" cy="735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cs typeface="Q Khoramshahr" panose="00000400000000000000" pitchFamily="50" charset="-78"/>
            </a:rPr>
            <a:t>تولید</a:t>
          </a:r>
          <a:endParaRPr lang="en-US" sz="2000" b="1" kern="1200" dirty="0">
            <a:cs typeface="Q Khoramshahr" panose="00000400000000000000" pitchFamily="50" charset="-78"/>
          </a:endParaRPr>
        </a:p>
      </dsp:txBody>
      <dsp:txXfrm>
        <a:off x="3440074" y="207"/>
        <a:ext cx="735210" cy="735210"/>
      </dsp:txXfrm>
    </dsp:sp>
    <dsp:sp modelId="{98208C15-B1A1-4506-8207-7E01C8CDEE9B}">
      <dsp:nvSpPr>
        <dsp:cNvPr id="0" name=""/>
        <dsp:cNvSpPr/>
      </dsp:nvSpPr>
      <dsp:spPr>
        <a:xfrm>
          <a:off x="1141803" y="39107"/>
          <a:ext cx="3812392" cy="3812392"/>
        </a:xfrm>
        <a:prstGeom prst="circularArrow">
          <a:avLst>
            <a:gd name="adj1" fmla="val 3761"/>
            <a:gd name="adj2" fmla="val 234621"/>
            <a:gd name="adj3" fmla="val 19827894"/>
            <a:gd name="adj4" fmla="val 18604717"/>
            <a:gd name="adj5" fmla="val 438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CA3E36-3DE5-4024-9D09-E41B2CA4203A}">
      <dsp:nvSpPr>
        <dsp:cNvPr id="0" name=""/>
        <dsp:cNvSpPr/>
      </dsp:nvSpPr>
      <dsp:spPr>
        <a:xfrm>
          <a:off x="4387379" y="1188090"/>
          <a:ext cx="735210" cy="735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cs typeface="Q Khoramshahr" panose="00000400000000000000" pitchFamily="50" charset="-78"/>
            </a:rPr>
            <a:t>گزینش</a:t>
          </a:r>
          <a:endParaRPr lang="en-US" sz="2000" b="1" kern="1200" dirty="0">
            <a:cs typeface="Q Khoramshahr" panose="00000400000000000000" pitchFamily="50" charset="-78"/>
          </a:endParaRPr>
        </a:p>
      </dsp:txBody>
      <dsp:txXfrm>
        <a:off x="4387379" y="1188090"/>
        <a:ext cx="735210" cy="735210"/>
      </dsp:txXfrm>
    </dsp:sp>
    <dsp:sp modelId="{5EA38D2C-98CE-44AD-B15C-173797DF8DF1}">
      <dsp:nvSpPr>
        <dsp:cNvPr id="0" name=""/>
        <dsp:cNvSpPr/>
      </dsp:nvSpPr>
      <dsp:spPr>
        <a:xfrm>
          <a:off x="1141803" y="39107"/>
          <a:ext cx="3812392" cy="3812392"/>
        </a:xfrm>
        <a:prstGeom prst="circularArrow">
          <a:avLst>
            <a:gd name="adj1" fmla="val 3761"/>
            <a:gd name="adj2" fmla="val 234621"/>
            <a:gd name="adj3" fmla="val 1231007"/>
            <a:gd name="adj4" fmla="val 21556798"/>
            <a:gd name="adj5" fmla="val 438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001C0-3316-45CC-9CB8-46A0BA9205E5}">
      <dsp:nvSpPr>
        <dsp:cNvPr id="0" name=""/>
        <dsp:cNvSpPr/>
      </dsp:nvSpPr>
      <dsp:spPr>
        <a:xfrm>
          <a:off x="4049290" y="2669356"/>
          <a:ext cx="735210" cy="735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b="1" kern="1200" dirty="0">
              <a:cs typeface="Q Khoramshahr" panose="00000400000000000000" pitchFamily="50" charset="-78"/>
            </a:rPr>
            <a:t>بازنمائی</a:t>
          </a:r>
          <a:endParaRPr lang="en-US" sz="1800" b="1" kern="1200" dirty="0">
            <a:cs typeface="Q Khoramshahr" panose="00000400000000000000" pitchFamily="50" charset="-78"/>
          </a:endParaRPr>
        </a:p>
      </dsp:txBody>
      <dsp:txXfrm>
        <a:off x="4049290" y="2669356"/>
        <a:ext cx="735210" cy="735210"/>
      </dsp:txXfrm>
    </dsp:sp>
    <dsp:sp modelId="{520A9B5A-76C1-4E98-9EC1-2C8F171E4833}">
      <dsp:nvSpPr>
        <dsp:cNvPr id="0" name=""/>
        <dsp:cNvSpPr/>
      </dsp:nvSpPr>
      <dsp:spPr>
        <a:xfrm>
          <a:off x="1141803" y="39107"/>
          <a:ext cx="3812392" cy="3812392"/>
        </a:xfrm>
        <a:prstGeom prst="circularArrow">
          <a:avLst>
            <a:gd name="adj1" fmla="val 3761"/>
            <a:gd name="adj2" fmla="val 234621"/>
            <a:gd name="adj3" fmla="val 4438199"/>
            <a:gd name="adj4" fmla="val 3307126"/>
            <a:gd name="adj5" fmla="val 438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AA42E0-B19E-4E37-A961-938ABF3505D2}">
      <dsp:nvSpPr>
        <dsp:cNvPr id="0" name=""/>
        <dsp:cNvSpPr/>
      </dsp:nvSpPr>
      <dsp:spPr>
        <a:xfrm>
          <a:off x="2680394" y="3328581"/>
          <a:ext cx="735210" cy="735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cs typeface="Q Khoramshahr" panose="00000400000000000000" pitchFamily="50" charset="-78"/>
            </a:rPr>
            <a:t>ذخیره</a:t>
          </a:r>
          <a:endParaRPr lang="en-US" sz="2000" b="1" kern="1200" dirty="0">
            <a:cs typeface="Q Khoramshahr" panose="00000400000000000000" pitchFamily="50" charset="-78"/>
          </a:endParaRPr>
        </a:p>
      </dsp:txBody>
      <dsp:txXfrm>
        <a:off x="2680394" y="3328581"/>
        <a:ext cx="735210" cy="735210"/>
      </dsp:txXfrm>
    </dsp:sp>
    <dsp:sp modelId="{0FE0A725-856E-41F8-9466-DAC37B03A862}">
      <dsp:nvSpPr>
        <dsp:cNvPr id="0" name=""/>
        <dsp:cNvSpPr/>
      </dsp:nvSpPr>
      <dsp:spPr>
        <a:xfrm>
          <a:off x="1141803" y="39107"/>
          <a:ext cx="3812392" cy="3812392"/>
        </a:xfrm>
        <a:prstGeom prst="circularArrow">
          <a:avLst>
            <a:gd name="adj1" fmla="val 3761"/>
            <a:gd name="adj2" fmla="val 234621"/>
            <a:gd name="adj3" fmla="val 7258253"/>
            <a:gd name="adj4" fmla="val 6127181"/>
            <a:gd name="adj5" fmla="val 438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626320-AB97-4840-AA18-DB427D43C439}">
      <dsp:nvSpPr>
        <dsp:cNvPr id="0" name=""/>
        <dsp:cNvSpPr/>
      </dsp:nvSpPr>
      <dsp:spPr>
        <a:xfrm>
          <a:off x="1311499" y="2669356"/>
          <a:ext cx="735210" cy="735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cs typeface="Q Khoramshahr" panose="00000400000000000000" pitchFamily="50" charset="-78"/>
            </a:rPr>
            <a:t>بازیابی</a:t>
          </a:r>
          <a:endParaRPr lang="en-US" sz="2000" b="1" kern="1200" dirty="0">
            <a:cs typeface="Q Khoramshahr" panose="00000400000000000000" pitchFamily="50" charset="-78"/>
          </a:endParaRPr>
        </a:p>
      </dsp:txBody>
      <dsp:txXfrm>
        <a:off x="1311499" y="2669356"/>
        <a:ext cx="735210" cy="735210"/>
      </dsp:txXfrm>
    </dsp:sp>
    <dsp:sp modelId="{92BB2F99-AD74-4B1C-B39E-6AD8A4FB8812}">
      <dsp:nvSpPr>
        <dsp:cNvPr id="0" name=""/>
        <dsp:cNvSpPr/>
      </dsp:nvSpPr>
      <dsp:spPr>
        <a:xfrm>
          <a:off x="1141803" y="39107"/>
          <a:ext cx="3812392" cy="3812392"/>
        </a:xfrm>
        <a:prstGeom prst="circularArrow">
          <a:avLst>
            <a:gd name="adj1" fmla="val 3761"/>
            <a:gd name="adj2" fmla="val 234621"/>
            <a:gd name="adj3" fmla="val 10608581"/>
            <a:gd name="adj4" fmla="val 9334373"/>
            <a:gd name="adj5" fmla="val 438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F40C04-78D5-4BFE-9F31-2D0E1AF46494}">
      <dsp:nvSpPr>
        <dsp:cNvPr id="0" name=""/>
        <dsp:cNvSpPr/>
      </dsp:nvSpPr>
      <dsp:spPr>
        <a:xfrm>
          <a:off x="973409" y="1188090"/>
          <a:ext cx="735210" cy="735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cs typeface="Q Khoramshahr" panose="00000400000000000000" pitchFamily="50" charset="-78"/>
            </a:rPr>
            <a:t>انتشار</a:t>
          </a:r>
          <a:endParaRPr lang="en-US" sz="2000" b="1" kern="1200" dirty="0">
            <a:cs typeface="Q Khoramshahr" panose="00000400000000000000" pitchFamily="50" charset="-78"/>
          </a:endParaRPr>
        </a:p>
      </dsp:txBody>
      <dsp:txXfrm>
        <a:off x="973409" y="1188090"/>
        <a:ext cx="735210" cy="735210"/>
      </dsp:txXfrm>
    </dsp:sp>
    <dsp:sp modelId="{04107429-A7D8-4018-B169-FFED58A7DF0C}">
      <dsp:nvSpPr>
        <dsp:cNvPr id="0" name=""/>
        <dsp:cNvSpPr/>
      </dsp:nvSpPr>
      <dsp:spPr>
        <a:xfrm>
          <a:off x="1141803" y="39107"/>
          <a:ext cx="3812392" cy="3812392"/>
        </a:xfrm>
        <a:prstGeom prst="circularArrow">
          <a:avLst>
            <a:gd name="adj1" fmla="val 3761"/>
            <a:gd name="adj2" fmla="val 234621"/>
            <a:gd name="adj3" fmla="val 13560662"/>
            <a:gd name="adj4" fmla="val 12337485"/>
            <a:gd name="adj5" fmla="val 438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7CCC14-2EAE-4F7A-BB31-CFD13061C815}">
      <dsp:nvSpPr>
        <dsp:cNvPr id="0" name=""/>
        <dsp:cNvSpPr/>
      </dsp:nvSpPr>
      <dsp:spPr>
        <a:xfrm>
          <a:off x="1920714" y="207"/>
          <a:ext cx="735210" cy="735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cs typeface="Q Khoramshahr" panose="00000400000000000000" pitchFamily="50" charset="-78"/>
            </a:rPr>
            <a:t>استفاده</a:t>
          </a:r>
          <a:endParaRPr lang="en-US" sz="2000" b="1" kern="1200" dirty="0">
            <a:cs typeface="Q Khoramshahr" panose="00000400000000000000" pitchFamily="50" charset="-78"/>
          </a:endParaRPr>
        </a:p>
      </dsp:txBody>
      <dsp:txXfrm>
        <a:off x="1920714" y="207"/>
        <a:ext cx="735210" cy="735210"/>
      </dsp:txXfrm>
    </dsp:sp>
    <dsp:sp modelId="{FBBB693C-9FB7-40C9-829C-9BF400CFE973}">
      <dsp:nvSpPr>
        <dsp:cNvPr id="0" name=""/>
        <dsp:cNvSpPr/>
      </dsp:nvSpPr>
      <dsp:spPr>
        <a:xfrm>
          <a:off x="1141803" y="39107"/>
          <a:ext cx="3812392" cy="3812392"/>
        </a:xfrm>
        <a:prstGeom prst="circularArrow">
          <a:avLst>
            <a:gd name="adj1" fmla="val 3761"/>
            <a:gd name="adj2" fmla="val 234621"/>
            <a:gd name="adj3" fmla="val 16741775"/>
            <a:gd name="adj4" fmla="val 15423604"/>
            <a:gd name="adj5" fmla="val 4387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2A8BA8-C072-407C-8325-09C57429AC38}">
      <dsp:nvSpPr>
        <dsp:cNvPr id="0" name=""/>
        <dsp:cNvSpPr/>
      </dsp:nvSpPr>
      <dsp:spPr>
        <a:xfrm>
          <a:off x="3440074" y="207"/>
          <a:ext cx="735210" cy="735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cs typeface="Q Khoramshahr" panose="00000400000000000000" pitchFamily="50" charset="-78"/>
            </a:rPr>
            <a:t>تولید</a:t>
          </a:r>
          <a:endParaRPr lang="en-US" sz="2000" b="1" kern="1200" dirty="0">
            <a:cs typeface="Q Khoramshahr" panose="00000400000000000000" pitchFamily="50" charset="-78"/>
          </a:endParaRPr>
        </a:p>
      </dsp:txBody>
      <dsp:txXfrm>
        <a:off x="3440074" y="207"/>
        <a:ext cx="735210" cy="735210"/>
      </dsp:txXfrm>
    </dsp:sp>
    <dsp:sp modelId="{98208C15-B1A1-4506-8207-7E01C8CDEE9B}">
      <dsp:nvSpPr>
        <dsp:cNvPr id="0" name=""/>
        <dsp:cNvSpPr/>
      </dsp:nvSpPr>
      <dsp:spPr>
        <a:xfrm>
          <a:off x="1141803" y="39107"/>
          <a:ext cx="3812392" cy="3812392"/>
        </a:xfrm>
        <a:prstGeom prst="circularArrow">
          <a:avLst>
            <a:gd name="adj1" fmla="val 3761"/>
            <a:gd name="adj2" fmla="val 234621"/>
            <a:gd name="adj3" fmla="val 19827894"/>
            <a:gd name="adj4" fmla="val 18604717"/>
            <a:gd name="adj5" fmla="val 438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CA3E36-3DE5-4024-9D09-E41B2CA4203A}">
      <dsp:nvSpPr>
        <dsp:cNvPr id="0" name=""/>
        <dsp:cNvSpPr/>
      </dsp:nvSpPr>
      <dsp:spPr>
        <a:xfrm>
          <a:off x="4387379" y="1188090"/>
          <a:ext cx="735210" cy="735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cs typeface="Q Khoramshahr" panose="00000400000000000000" pitchFamily="50" charset="-78"/>
            </a:rPr>
            <a:t>گزینش</a:t>
          </a:r>
          <a:endParaRPr lang="en-US" sz="2000" b="1" kern="1200" dirty="0">
            <a:cs typeface="Q Khoramshahr" panose="00000400000000000000" pitchFamily="50" charset="-78"/>
          </a:endParaRPr>
        </a:p>
      </dsp:txBody>
      <dsp:txXfrm>
        <a:off x="4387379" y="1188090"/>
        <a:ext cx="735210" cy="735210"/>
      </dsp:txXfrm>
    </dsp:sp>
    <dsp:sp modelId="{5EA38D2C-98CE-44AD-B15C-173797DF8DF1}">
      <dsp:nvSpPr>
        <dsp:cNvPr id="0" name=""/>
        <dsp:cNvSpPr/>
      </dsp:nvSpPr>
      <dsp:spPr>
        <a:xfrm>
          <a:off x="1141803" y="39107"/>
          <a:ext cx="3812392" cy="3812392"/>
        </a:xfrm>
        <a:prstGeom prst="circularArrow">
          <a:avLst>
            <a:gd name="adj1" fmla="val 3761"/>
            <a:gd name="adj2" fmla="val 234621"/>
            <a:gd name="adj3" fmla="val 1231007"/>
            <a:gd name="adj4" fmla="val 21556798"/>
            <a:gd name="adj5" fmla="val 438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001C0-3316-45CC-9CB8-46A0BA9205E5}">
      <dsp:nvSpPr>
        <dsp:cNvPr id="0" name=""/>
        <dsp:cNvSpPr/>
      </dsp:nvSpPr>
      <dsp:spPr>
        <a:xfrm>
          <a:off x="4049290" y="2669356"/>
          <a:ext cx="735210" cy="735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b="1" kern="1200" dirty="0">
              <a:cs typeface="Q Khoramshahr" panose="00000400000000000000" pitchFamily="50" charset="-78"/>
            </a:rPr>
            <a:t>بازنمائی</a:t>
          </a:r>
          <a:endParaRPr lang="en-US" sz="1800" b="1" kern="1200" dirty="0">
            <a:cs typeface="Q Khoramshahr" panose="00000400000000000000" pitchFamily="50" charset="-78"/>
          </a:endParaRPr>
        </a:p>
      </dsp:txBody>
      <dsp:txXfrm>
        <a:off x="4049290" y="2669356"/>
        <a:ext cx="735210" cy="735210"/>
      </dsp:txXfrm>
    </dsp:sp>
    <dsp:sp modelId="{520A9B5A-76C1-4E98-9EC1-2C8F171E4833}">
      <dsp:nvSpPr>
        <dsp:cNvPr id="0" name=""/>
        <dsp:cNvSpPr/>
      </dsp:nvSpPr>
      <dsp:spPr>
        <a:xfrm>
          <a:off x="1141803" y="39107"/>
          <a:ext cx="3812392" cy="3812392"/>
        </a:xfrm>
        <a:prstGeom prst="circularArrow">
          <a:avLst>
            <a:gd name="adj1" fmla="val 3761"/>
            <a:gd name="adj2" fmla="val 234621"/>
            <a:gd name="adj3" fmla="val 4438199"/>
            <a:gd name="adj4" fmla="val 3307126"/>
            <a:gd name="adj5" fmla="val 438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AA42E0-B19E-4E37-A961-938ABF3505D2}">
      <dsp:nvSpPr>
        <dsp:cNvPr id="0" name=""/>
        <dsp:cNvSpPr/>
      </dsp:nvSpPr>
      <dsp:spPr>
        <a:xfrm>
          <a:off x="2680394" y="3328581"/>
          <a:ext cx="735210" cy="735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cs typeface="Q Khoramshahr" panose="00000400000000000000" pitchFamily="50" charset="-78"/>
            </a:rPr>
            <a:t>ذخیره</a:t>
          </a:r>
          <a:endParaRPr lang="en-US" sz="2000" b="1" kern="1200" dirty="0">
            <a:cs typeface="Q Khoramshahr" panose="00000400000000000000" pitchFamily="50" charset="-78"/>
          </a:endParaRPr>
        </a:p>
      </dsp:txBody>
      <dsp:txXfrm>
        <a:off x="2680394" y="3328581"/>
        <a:ext cx="735210" cy="735210"/>
      </dsp:txXfrm>
    </dsp:sp>
    <dsp:sp modelId="{0FE0A725-856E-41F8-9466-DAC37B03A862}">
      <dsp:nvSpPr>
        <dsp:cNvPr id="0" name=""/>
        <dsp:cNvSpPr/>
      </dsp:nvSpPr>
      <dsp:spPr>
        <a:xfrm>
          <a:off x="1141803" y="39107"/>
          <a:ext cx="3812392" cy="3812392"/>
        </a:xfrm>
        <a:prstGeom prst="circularArrow">
          <a:avLst>
            <a:gd name="adj1" fmla="val 3761"/>
            <a:gd name="adj2" fmla="val 234621"/>
            <a:gd name="adj3" fmla="val 7258253"/>
            <a:gd name="adj4" fmla="val 6127181"/>
            <a:gd name="adj5" fmla="val 438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626320-AB97-4840-AA18-DB427D43C439}">
      <dsp:nvSpPr>
        <dsp:cNvPr id="0" name=""/>
        <dsp:cNvSpPr/>
      </dsp:nvSpPr>
      <dsp:spPr>
        <a:xfrm>
          <a:off x="1311499" y="2669356"/>
          <a:ext cx="735210" cy="735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cs typeface="Q Khoramshahr" panose="00000400000000000000" pitchFamily="50" charset="-78"/>
            </a:rPr>
            <a:t>بازیابی</a:t>
          </a:r>
          <a:endParaRPr lang="en-US" sz="2000" b="1" kern="1200" dirty="0">
            <a:cs typeface="Q Khoramshahr" panose="00000400000000000000" pitchFamily="50" charset="-78"/>
          </a:endParaRPr>
        </a:p>
      </dsp:txBody>
      <dsp:txXfrm>
        <a:off x="1311499" y="2669356"/>
        <a:ext cx="735210" cy="735210"/>
      </dsp:txXfrm>
    </dsp:sp>
    <dsp:sp modelId="{92BB2F99-AD74-4B1C-B39E-6AD8A4FB8812}">
      <dsp:nvSpPr>
        <dsp:cNvPr id="0" name=""/>
        <dsp:cNvSpPr/>
      </dsp:nvSpPr>
      <dsp:spPr>
        <a:xfrm>
          <a:off x="1141803" y="39107"/>
          <a:ext cx="3812392" cy="3812392"/>
        </a:xfrm>
        <a:prstGeom prst="circularArrow">
          <a:avLst>
            <a:gd name="adj1" fmla="val 3761"/>
            <a:gd name="adj2" fmla="val 234621"/>
            <a:gd name="adj3" fmla="val 10608581"/>
            <a:gd name="adj4" fmla="val 9334373"/>
            <a:gd name="adj5" fmla="val 438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F40C04-78D5-4BFE-9F31-2D0E1AF46494}">
      <dsp:nvSpPr>
        <dsp:cNvPr id="0" name=""/>
        <dsp:cNvSpPr/>
      </dsp:nvSpPr>
      <dsp:spPr>
        <a:xfrm>
          <a:off x="973409" y="1188090"/>
          <a:ext cx="735210" cy="735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cs typeface="Q Khoramshahr" panose="00000400000000000000" pitchFamily="50" charset="-78"/>
            </a:rPr>
            <a:t>انتشار</a:t>
          </a:r>
          <a:endParaRPr lang="en-US" sz="2000" b="1" kern="1200" dirty="0">
            <a:cs typeface="Q Khoramshahr" panose="00000400000000000000" pitchFamily="50" charset="-78"/>
          </a:endParaRPr>
        </a:p>
      </dsp:txBody>
      <dsp:txXfrm>
        <a:off x="973409" y="1188090"/>
        <a:ext cx="735210" cy="735210"/>
      </dsp:txXfrm>
    </dsp:sp>
    <dsp:sp modelId="{04107429-A7D8-4018-B169-FFED58A7DF0C}">
      <dsp:nvSpPr>
        <dsp:cNvPr id="0" name=""/>
        <dsp:cNvSpPr/>
      </dsp:nvSpPr>
      <dsp:spPr>
        <a:xfrm>
          <a:off x="1141803" y="39107"/>
          <a:ext cx="3812392" cy="3812392"/>
        </a:xfrm>
        <a:prstGeom prst="circularArrow">
          <a:avLst>
            <a:gd name="adj1" fmla="val 3761"/>
            <a:gd name="adj2" fmla="val 234621"/>
            <a:gd name="adj3" fmla="val 13560662"/>
            <a:gd name="adj4" fmla="val 12337485"/>
            <a:gd name="adj5" fmla="val 438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7CCC14-2EAE-4F7A-BB31-CFD13061C815}">
      <dsp:nvSpPr>
        <dsp:cNvPr id="0" name=""/>
        <dsp:cNvSpPr/>
      </dsp:nvSpPr>
      <dsp:spPr>
        <a:xfrm>
          <a:off x="1920714" y="207"/>
          <a:ext cx="735210" cy="735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cs typeface="Q Khoramshahr" panose="00000400000000000000" pitchFamily="50" charset="-78"/>
            </a:rPr>
            <a:t>استفاده</a:t>
          </a:r>
          <a:endParaRPr lang="en-US" sz="2000" b="1" kern="1200" dirty="0">
            <a:cs typeface="Q Khoramshahr" panose="00000400000000000000" pitchFamily="50" charset="-78"/>
          </a:endParaRPr>
        </a:p>
      </dsp:txBody>
      <dsp:txXfrm>
        <a:off x="1920714" y="207"/>
        <a:ext cx="735210" cy="735210"/>
      </dsp:txXfrm>
    </dsp:sp>
    <dsp:sp modelId="{FBBB693C-9FB7-40C9-829C-9BF400CFE973}">
      <dsp:nvSpPr>
        <dsp:cNvPr id="0" name=""/>
        <dsp:cNvSpPr/>
      </dsp:nvSpPr>
      <dsp:spPr>
        <a:xfrm>
          <a:off x="1141803" y="39107"/>
          <a:ext cx="3812392" cy="3812392"/>
        </a:xfrm>
        <a:prstGeom prst="circularArrow">
          <a:avLst>
            <a:gd name="adj1" fmla="val 3761"/>
            <a:gd name="adj2" fmla="val 234621"/>
            <a:gd name="adj3" fmla="val 16741775"/>
            <a:gd name="adj4" fmla="val 15423604"/>
            <a:gd name="adj5" fmla="val 4387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048" cy="4821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886" y="0"/>
            <a:ext cx="3078048" cy="4821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AD839-4018-4C73-8C06-3BC4AFD322EB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85888" y="1203325"/>
            <a:ext cx="4330700" cy="3248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557" y="4631912"/>
            <a:ext cx="5681364" cy="37885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41300"/>
            <a:ext cx="3078048" cy="48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886" y="9141300"/>
            <a:ext cx="3078048" cy="48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653D9-8F39-4761-9F8C-D527CE3E3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79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8133" y="3108878"/>
            <a:ext cx="7772400" cy="990601"/>
          </a:xfrm>
        </p:spPr>
        <p:txBody>
          <a:bodyPr anchor="b"/>
          <a:lstStyle>
            <a:lvl1pPr algn="ctr" rtl="1">
              <a:defRPr sz="6000" b="1" baseline="0">
                <a:solidFill>
                  <a:srgbClr val="C00000"/>
                </a:solidFill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مبحث در اینجا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85333" y="4279373"/>
            <a:ext cx="6858000" cy="601706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English Title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828800" y="6231469"/>
            <a:ext cx="56388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u="none" strike="noStrike" kern="1200" baseline="0" dirty="0">
                <a:solidFill>
                  <a:srgbClr val="0000FF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http://courses.fouladi.ir/cyber</a:t>
            </a:r>
            <a:endParaRPr lang="en-US" sz="1600" dirty="0">
              <a:solidFill>
                <a:srgbClr val="0000F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841" y="676656"/>
            <a:ext cx="697181" cy="695792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sz="quarter" idx="10" hasCustomPrompt="1"/>
          </p:nvPr>
        </p:nvSpPr>
        <p:spPr>
          <a:xfrm>
            <a:off x="3390900" y="2480205"/>
            <a:ext cx="2362200" cy="448778"/>
          </a:xfrm>
        </p:spPr>
        <p:txBody>
          <a:bodyPr>
            <a:noAutofit/>
          </a:bodyPr>
          <a:lstStyle>
            <a:lvl1pPr marL="0" indent="0" algn="ctr" rtl="1">
              <a:buNone/>
              <a:defRPr sz="3000" b="1" baseline="0">
                <a:effectLst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درس 1</a:t>
            </a:r>
            <a:endParaRPr lang="en-US" dirty="0"/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97" y="199700"/>
            <a:ext cx="1227270" cy="28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9225F8C-13A4-43EB-A827-BFC5C3DD05A0}"/>
              </a:ext>
            </a:extLst>
          </p:cNvPr>
          <p:cNvSpPr txBox="1"/>
          <p:nvPr userDrawn="1"/>
        </p:nvSpPr>
        <p:spPr>
          <a:xfrm>
            <a:off x="3487552" y="1578593"/>
            <a:ext cx="2075760" cy="5847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3200" baseline="0" dirty="0">
                <a:solidFill>
                  <a:schemeClr val="bg1"/>
                </a:solidFill>
                <a:cs typeface="Majid" panose="00000400000000000000" pitchFamily="2" charset="-78"/>
              </a:rPr>
              <a:t>فضای سایبر</a:t>
            </a:r>
            <a:endParaRPr lang="en-US" sz="3200" dirty="0">
              <a:solidFill>
                <a:schemeClr val="bg1"/>
              </a:solidFill>
              <a:cs typeface="Majid" panose="0000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415EF0-24A1-4BA0-A7F7-3F8176B9D851}"/>
              </a:ext>
            </a:extLst>
          </p:cNvPr>
          <p:cNvSpPr txBox="1"/>
          <p:nvPr userDrawn="1"/>
        </p:nvSpPr>
        <p:spPr>
          <a:xfrm>
            <a:off x="2489200" y="5207003"/>
            <a:ext cx="425026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dirty="0">
                <a:cs typeface="Q Khoramshahr" panose="00000400000000000000" pitchFamily="50" charset="-78"/>
              </a:rPr>
              <a:t>کاظم فولادی قلعه</a:t>
            </a:r>
          </a:p>
          <a:p>
            <a:pPr algn="ctr" rtl="1"/>
            <a:r>
              <a:rPr lang="fa-IR" dirty="0">
                <a:cs typeface="Q Khoramshahr" panose="00000400000000000000" pitchFamily="50" charset="-78"/>
              </a:rPr>
              <a:t>دانشکده</a:t>
            </a:r>
            <a:r>
              <a:rPr lang="fa-IR" baseline="0" dirty="0">
                <a:cs typeface="Q Khoramshahr" panose="00000400000000000000" pitchFamily="50" charset="-78"/>
              </a:rPr>
              <a:t> مهندسی، دانشکدگان فارابی</a:t>
            </a:r>
          </a:p>
          <a:p>
            <a:pPr algn="ctr" rtl="1"/>
            <a:r>
              <a:rPr lang="fa-IR" baseline="0" dirty="0">
                <a:cs typeface="Q Khoramshahr" panose="00000400000000000000" pitchFamily="50" charset="-78"/>
              </a:rPr>
              <a:t>دانشگاه تهران</a:t>
            </a:r>
            <a:endParaRPr lang="en-US" dirty="0"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98512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7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1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57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27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16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97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53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14480" y="4857760"/>
            <a:ext cx="2328850" cy="215921"/>
          </a:xfrm>
          <a:prstGeom prst="rect">
            <a:avLst/>
          </a:prstGeom>
        </p:spPr>
        <p:txBody>
          <a:bodyPr/>
          <a:lstStyle/>
          <a:p>
            <a:fld id="{BF085C29-CEF2-48E3-9F3A-C4FCA20804E4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7432-AD9A-4BA7-9ECD-0AB42A12C0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75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7367" y="459318"/>
            <a:ext cx="8189266" cy="335493"/>
          </a:xfr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  <a:tileRect/>
          </a:gradFill>
        </p:spPr>
        <p:txBody>
          <a:bodyPr>
            <a:normAutofit/>
          </a:bodyPr>
          <a:lstStyle>
            <a:lvl1pPr algn="ctr" rtl="1">
              <a:defRPr sz="2000" b="1">
                <a:solidFill>
                  <a:srgbClr val="0000FF"/>
                </a:solidFill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متن عنوان در اینجا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367" y="1377682"/>
            <a:ext cx="8189266" cy="5056985"/>
          </a:xfrm>
        </p:spPr>
        <p:txBody>
          <a:bodyPr/>
          <a:lstStyle>
            <a:lvl1pPr algn="r" rtl="1">
              <a:defRPr>
                <a:cs typeface="Q Khoramshahr" panose="00000400000000000000" pitchFamily="50" charset="-78"/>
              </a:defRPr>
            </a:lvl1pPr>
            <a:lvl2pPr algn="r" rtl="1">
              <a:defRPr>
                <a:cs typeface="Q Khoramshahr" panose="00000400000000000000" pitchFamily="50" charset="-78"/>
              </a:defRPr>
            </a:lvl2pPr>
            <a:lvl3pPr algn="r" rtl="1">
              <a:defRPr>
                <a:cs typeface="Q Khoramshahr" panose="00000400000000000000" pitchFamily="50" charset="-78"/>
              </a:defRPr>
            </a:lvl3pPr>
            <a:lvl4pPr algn="r" rtl="1">
              <a:defRPr>
                <a:cs typeface="Q Khoramshahr" panose="00000400000000000000" pitchFamily="50" charset="-78"/>
              </a:defRPr>
            </a:lvl4pPr>
            <a:lvl5pPr algn="r" rtl="1">
              <a:defRPr>
                <a:cs typeface="Q Khoramshahr" panose="00000400000000000000" pitchFamily="50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27800"/>
            <a:ext cx="3086100" cy="1936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7367" y="1112572"/>
            <a:ext cx="8189266" cy="205060"/>
          </a:xfrm>
        </p:spPr>
        <p:txBody>
          <a:bodyPr lIns="0">
            <a:noAutofit/>
          </a:bodyPr>
          <a:lstStyle>
            <a:lvl1pPr marL="0" indent="0">
              <a:buNone/>
              <a:defRPr sz="1600" b="0" i="0" u="sng" cap="small" baseline="0">
                <a:solidFill>
                  <a:srgbClr val="0000FF"/>
                </a:solidFill>
                <a:latin typeface="Times New Roman" panose="02020603050405020304" pitchFamily="18" charset="0"/>
                <a:ea typeface="Adobe Gothic Std B" panose="020B0800000000000000" pitchFamily="34" charset="-128"/>
              </a:defRPr>
            </a:lvl1pPr>
          </a:lstStyle>
          <a:p>
            <a:pPr lvl="0"/>
            <a:r>
              <a:rPr lang="en-US" dirty="0"/>
              <a:t>English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7367" y="849314"/>
            <a:ext cx="8189266" cy="265110"/>
          </a:xfrm>
        </p:spPr>
        <p:txBody>
          <a:bodyPr tIns="18000">
            <a:noAutofit/>
          </a:bodyPr>
          <a:lstStyle>
            <a:lvl1pPr marL="0" indent="0" algn="ctr" rtl="1">
              <a:buNone/>
              <a:defRPr sz="1600">
                <a:solidFill>
                  <a:srgbClr val="0000FF"/>
                </a:solidFill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زیرعنوان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77367" y="823388"/>
            <a:ext cx="81892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44607" y="185914"/>
            <a:ext cx="604249" cy="221018"/>
          </a:xfrm>
          <a:prstGeom prst="rect">
            <a:avLst/>
          </a:prstGeom>
          <a:gradFill>
            <a:gsLst>
              <a:gs pos="99115">
                <a:srgbClr val="92D050"/>
              </a:gs>
              <a:gs pos="27000">
                <a:schemeClr val="accent4">
                  <a:lumMod val="5000"/>
                  <a:lumOff val="95000"/>
                </a:schemeClr>
              </a:gs>
            </a:gsLst>
            <a:lin ang="10800000" scaled="0"/>
          </a:gradFill>
        </p:spPr>
        <p:txBody>
          <a:bodyPr wrap="square" tIns="36000" bIns="0" rtlCol="0">
            <a:spAutoFit/>
          </a:bodyPr>
          <a:lstStyle/>
          <a:p>
            <a:pPr algn="l" rtl="1"/>
            <a:fld id="{F84679EA-28DD-4B3E-A532-C1B6448C48AC}" type="slidenum">
              <a:rPr lang="en-US" sz="1200" baseline="0" smtClean="0">
                <a:latin typeface="F_yaghot" pitchFamily="2" charset="0"/>
                <a:cs typeface="Z Yagut" panose="00000400000000000000" pitchFamily="2" charset="-78"/>
              </a:rPr>
              <a:pPr algn="l" rtl="1"/>
              <a:t>‹#›</a:t>
            </a:fld>
            <a:endParaRPr lang="en-US" sz="1200" baseline="0" dirty="0">
              <a:latin typeface="F_yaghot" pitchFamily="2" charset="0"/>
              <a:cs typeface="Z Yagut" panose="00000400000000000000" pitchFamily="2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7" y="6315016"/>
            <a:ext cx="472004" cy="48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D35E917-FD5C-488E-BEA3-AF2F7015E253}"/>
              </a:ext>
            </a:extLst>
          </p:cNvPr>
          <p:cNvSpPr/>
          <p:nvPr userDrawn="1"/>
        </p:nvSpPr>
        <p:spPr>
          <a:xfrm>
            <a:off x="8007409" y="186267"/>
            <a:ext cx="948209" cy="229131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tIns="72000" rIns="36000" rtlCol="0" anchor="ctr"/>
          <a:lstStyle/>
          <a:p>
            <a:pPr algn="r"/>
            <a:r>
              <a:rPr lang="fa-IR" sz="1200" dirty="0">
                <a:latin typeface="Qadi Linotype" panose="02000000000000000000" pitchFamily="2" charset="-78"/>
                <a:cs typeface="Q Almas" pitchFamily="50" charset="-78"/>
              </a:rPr>
              <a:t> فضای</a:t>
            </a:r>
            <a:r>
              <a:rPr lang="fa-IR" sz="1200" baseline="0" dirty="0">
                <a:latin typeface="Qadi Linotype" panose="02000000000000000000" pitchFamily="2" charset="-78"/>
                <a:cs typeface="Q Almas" pitchFamily="50" charset="-78"/>
              </a:rPr>
              <a:t> سایبر</a:t>
            </a:r>
            <a:endParaRPr lang="en-US" sz="1200" dirty="0">
              <a:latin typeface="Qadi Linotype" panose="02000000000000000000" pitchFamily="2" charset="-78"/>
              <a:cs typeface="Q Almas" pitchFamily="50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24499F-5226-49A8-AF6C-EF95D40E5559}"/>
              </a:ext>
            </a:extLst>
          </p:cNvPr>
          <p:cNvSpPr txBox="1"/>
          <p:nvPr userDrawn="1"/>
        </p:nvSpPr>
        <p:spPr>
          <a:xfrm rot="16200000">
            <a:off x="-1210139" y="4887532"/>
            <a:ext cx="27094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Prepared by Kazim Fouladi   |   Fall 2023  |  </a:t>
            </a:r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4</a:t>
            </a:r>
            <a:r>
              <a:rPr lang="en-US" sz="800" baseline="300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th</a:t>
            </a:r>
            <a:r>
              <a:rPr lang="en-US" sz="800" baseline="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 Edition</a:t>
            </a:r>
            <a:endParaRPr lang="en-US" sz="800" dirty="0">
              <a:solidFill>
                <a:srgbClr val="04A1E3"/>
              </a:solidFill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143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313895" y="0"/>
            <a:ext cx="2557350" cy="6858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1473676" y="904875"/>
            <a:ext cx="2237789" cy="3202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aseline="0"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sz="1200" dirty="0">
                <a:cs typeface="Q Khoramshahr" panose="00000400000000000000" pitchFamily="50" charset="-78"/>
              </a:rPr>
              <a:t>عنوان مجموعه در اینجا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473676" y="1828801"/>
            <a:ext cx="2237789" cy="816746"/>
          </a:xfrm>
        </p:spPr>
        <p:txBody>
          <a:bodyPr>
            <a:normAutofit/>
          </a:bodyPr>
          <a:lstStyle>
            <a:lvl1pPr marL="0" indent="0" algn="ctr" rtl="1">
              <a:buNone/>
              <a:defRPr sz="6600" b="1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cs typeface="Z Mitra" panose="00000400000000000000" pitchFamily="2" charset="-78"/>
              </a:defRPr>
            </a:lvl1pPr>
          </a:lstStyle>
          <a:p>
            <a:pPr lvl="0"/>
            <a:r>
              <a:rPr lang="fa-IR" dirty="0"/>
              <a:t>1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73676" y="3453414"/>
            <a:ext cx="2237789" cy="2432480"/>
          </a:xfrm>
        </p:spPr>
        <p:txBody>
          <a:bodyPr>
            <a:normAutofit/>
          </a:bodyPr>
          <a:lstStyle>
            <a:lvl1pPr marL="0" indent="0" algn="ctr" rtl="1">
              <a:buNone/>
              <a:defRPr sz="4000" b="1"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1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ED46BE-10F6-46F6-9288-1FDE49036E0F}"/>
              </a:ext>
            </a:extLst>
          </p:cNvPr>
          <p:cNvSpPr txBox="1"/>
          <p:nvPr userDrawn="1"/>
        </p:nvSpPr>
        <p:spPr>
          <a:xfrm>
            <a:off x="1388027" y="175921"/>
            <a:ext cx="2409086" cy="3077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1400" dirty="0">
                <a:solidFill>
                  <a:schemeClr val="bg1"/>
                </a:solidFill>
                <a:cs typeface="Majid" panose="00000400000000000000" pitchFamily="2" charset="-78"/>
              </a:rPr>
              <a:t>فضای سایبر</a:t>
            </a:r>
          </a:p>
        </p:txBody>
      </p:sp>
    </p:spTree>
    <p:extLst>
      <p:ext uri="{BB962C8B-B14F-4D97-AF65-F5344CB8AC3E}">
        <p14:creationId xmlns:p14="http://schemas.microsoft.com/office/powerpoint/2010/main" val="220808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33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99115">
              <a:schemeClr val="accent2">
                <a:lumMod val="40000"/>
                <a:lumOff val="60000"/>
              </a:schemeClr>
            </a:gs>
            <a:gs pos="27000">
              <a:schemeClr val="accent4">
                <a:lumMod val="5000"/>
                <a:lumOff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94196"/>
            <a:ext cx="7886700" cy="320674"/>
          </a:xfrm>
          <a:gradFill>
            <a:gsLst>
              <a:gs pos="99115">
                <a:schemeClr val="accent3">
                  <a:lumMod val="40000"/>
                  <a:lumOff val="60000"/>
                </a:schemeClr>
              </a:gs>
              <a:gs pos="19000">
                <a:schemeClr val="accent4">
                  <a:lumMod val="5000"/>
                  <a:lumOff val="95000"/>
                </a:schemeClr>
              </a:gs>
            </a:gsLst>
            <a:lin ang="5400000" scaled="0"/>
          </a:gradFill>
          <a:ln cmpd="sng">
            <a:noFill/>
            <a:round/>
          </a:ln>
        </p:spPr>
        <p:txBody>
          <a:bodyPr>
            <a:noAutofit/>
          </a:bodyPr>
          <a:lstStyle>
            <a:lvl1pPr algn="ctr" rtl="1">
              <a:defRPr sz="20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صفحه در </a:t>
            </a:r>
            <a:r>
              <a:rPr lang="fa-IR" dirty="0" err="1"/>
              <a:t>اينجا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4818"/>
            <a:ext cx="7886700" cy="4946400"/>
          </a:xfrm>
        </p:spPr>
        <p:txBody>
          <a:bodyPr/>
          <a:lstStyle>
            <a:lvl1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1pPr>
            <a:lvl2pPr algn="r" rtl="1">
              <a:defRPr i="0" baseline="0">
                <a:latin typeface="Times New Roman" panose="02020603050405020304" pitchFamily="18" charset="0"/>
                <a:cs typeface="Nazanin" panose="00000400000000000000" pitchFamily="2" charset="-78"/>
              </a:defRPr>
            </a:lvl2pPr>
            <a:lvl3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3pPr>
            <a:lvl4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4pPr>
            <a:lvl5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/>
          <a:srcRect l="4473" t="3" r="4025" b="-4"/>
          <a:stretch/>
        </p:blipFill>
        <p:spPr>
          <a:xfrm>
            <a:off x="1749872" y="6560514"/>
            <a:ext cx="5644256" cy="1660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7096" y="106489"/>
            <a:ext cx="229809" cy="237684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14869"/>
            <a:ext cx="7886700" cy="24765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زيرعنوان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442083" y="600028"/>
            <a:ext cx="8284047" cy="334562"/>
          </a:xfrm>
          <a:prstGeom prst="rect">
            <a:avLst/>
          </a:prstGeom>
        </p:spPr>
      </p:pic>
      <p:sp>
        <p:nvSpPr>
          <p:cNvPr id="3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7283826" y="168676"/>
            <a:ext cx="1693862" cy="197591"/>
          </a:xfr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5000"/>
                  <a:lumOff val="95000"/>
                </a:schemeClr>
              </a:gs>
            </a:gsLst>
            <a:lin ang="0" scaled="0"/>
          </a:gradFill>
        </p:spPr>
        <p:txBody>
          <a:bodyPr tIns="36000" bIns="0">
            <a:noAutofit/>
          </a:bodyPr>
          <a:lstStyle>
            <a:lvl1pPr marL="0" indent="0" algn="r" rtl="1">
              <a:lnSpc>
                <a:spcPct val="75000"/>
              </a:lnSpc>
              <a:buNone/>
              <a:defRPr sz="1200" baseline="0">
                <a:effectLst>
                  <a:glow rad="127000">
                    <a:schemeClr val="bg1"/>
                  </a:glow>
                </a:effectLst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عنوان مبحث</a:t>
            </a:r>
            <a:endParaRPr lang="en-US" dirty="0"/>
          </a:p>
        </p:txBody>
      </p:sp>
      <p:sp>
        <p:nvSpPr>
          <p:cNvPr id="33" name="TextBox 32"/>
          <p:cNvSpPr txBox="1"/>
          <p:nvPr userDrawn="1"/>
        </p:nvSpPr>
        <p:spPr>
          <a:xfrm>
            <a:off x="166312" y="157162"/>
            <a:ext cx="604249" cy="221018"/>
          </a:xfrm>
          <a:prstGeom prst="rect">
            <a:avLst/>
          </a:prstGeom>
          <a:gradFill>
            <a:gsLst>
              <a:gs pos="99115">
                <a:schemeClr val="accent4">
                  <a:lumMod val="60000"/>
                  <a:lumOff val="40000"/>
                </a:schemeClr>
              </a:gs>
              <a:gs pos="27000">
                <a:schemeClr val="accent4">
                  <a:lumMod val="5000"/>
                  <a:lumOff val="95000"/>
                </a:schemeClr>
              </a:gs>
            </a:gsLst>
            <a:lin ang="10800000" scaled="0"/>
          </a:gradFill>
        </p:spPr>
        <p:txBody>
          <a:bodyPr wrap="square" tIns="36000" bIns="0" rtlCol="0">
            <a:spAutoFit/>
          </a:bodyPr>
          <a:lstStyle/>
          <a:p>
            <a:pPr algn="l" rtl="1"/>
            <a:fld id="{F84679EA-28DD-4B3E-A532-C1B6448C48AC}" type="slidenum">
              <a:rPr lang="en-US" sz="1200" baseline="0" smtClean="0">
                <a:latin typeface="F_yaghot" pitchFamily="2" charset="0"/>
                <a:cs typeface="Z Yagut" panose="00000400000000000000" pitchFamily="2" charset="-78"/>
              </a:rPr>
              <a:pPr algn="l" rtl="1"/>
              <a:t>‹#›</a:t>
            </a:fld>
            <a:endParaRPr lang="en-US" sz="1200" baseline="0" dirty="0">
              <a:latin typeface="F_yaghot" pitchFamily="2" charset="0"/>
              <a:cs typeface="Z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905844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gradFill flip="none" rotWithShape="1">
          <a:gsLst>
            <a:gs pos="99115">
              <a:schemeClr val="accent2">
                <a:lumMod val="40000"/>
                <a:lumOff val="60000"/>
              </a:schemeClr>
            </a:gs>
            <a:gs pos="27000">
              <a:schemeClr val="accent4">
                <a:lumMod val="5000"/>
                <a:lumOff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22277"/>
            <a:ext cx="7886700" cy="320674"/>
          </a:xfrm>
          <a:gradFill>
            <a:gsLst>
              <a:gs pos="99115">
                <a:schemeClr val="accent3">
                  <a:lumMod val="40000"/>
                  <a:lumOff val="60000"/>
                </a:schemeClr>
              </a:gs>
              <a:gs pos="19000">
                <a:schemeClr val="accent4">
                  <a:lumMod val="5000"/>
                  <a:lumOff val="95000"/>
                </a:schemeClr>
              </a:gs>
            </a:gsLst>
            <a:lin ang="5400000" scaled="0"/>
          </a:gradFill>
          <a:ln cmpd="sng">
            <a:noFill/>
            <a:round/>
          </a:ln>
        </p:spPr>
        <p:txBody>
          <a:bodyPr>
            <a:noAutofit/>
          </a:bodyPr>
          <a:lstStyle>
            <a:lvl1pPr algn="ctr" rtl="1">
              <a:defRPr sz="20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صفحه در </a:t>
            </a:r>
            <a:r>
              <a:rPr lang="fa-IR" dirty="0" err="1"/>
              <a:t>اينجا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38250"/>
            <a:ext cx="7886700" cy="5012968"/>
          </a:xfrm>
        </p:spPr>
        <p:txBody>
          <a:bodyPr/>
          <a:lstStyle>
            <a:lvl1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1pPr>
            <a:lvl2pPr algn="r" rtl="1">
              <a:defRPr i="0" baseline="0">
                <a:latin typeface="Times New Roman" panose="02020603050405020304" pitchFamily="18" charset="0"/>
                <a:cs typeface="Nazanin" panose="00000400000000000000" pitchFamily="2" charset="-78"/>
              </a:defRPr>
            </a:lvl2pPr>
            <a:lvl3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3pPr>
            <a:lvl4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4pPr>
            <a:lvl5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/>
          <a:srcRect l="4473" t="3" r="4025" b="-4"/>
          <a:stretch/>
        </p:blipFill>
        <p:spPr>
          <a:xfrm>
            <a:off x="1423988" y="6498867"/>
            <a:ext cx="6326981" cy="1861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7096" y="106489"/>
            <a:ext cx="229809" cy="237684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742950"/>
            <a:ext cx="7886700" cy="247650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زيرعنوان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2083" y="292720"/>
            <a:ext cx="8284047" cy="334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442083" y="528109"/>
            <a:ext cx="8284047" cy="33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3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059832" y="116632"/>
            <a:ext cx="3024336" cy="6021288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98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prstClr val="white"/>
              </a:solidFill>
              <a:cs typeface="Yagut" pitchFamily="2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96208" y="260648"/>
            <a:ext cx="2751584" cy="293117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  <a:cs typeface="Yagut" pitchFamily="2" charset="-78"/>
              </a:defRPr>
            </a:lvl1pPr>
          </a:lstStyle>
          <a:p>
            <a:pPr algn="ctr"/>
            <a:r>
              <a:rPr lang="fa-IR" dirty="0">
                <a:solidFill>
                  <a:prstClr val="white"/>
                </a:solidFill>
              </a:rPr>
              <a:t>عنوان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11860" y="908720"/>
            <a:ext cx="2520280" cy="936104"/>
          </a:xfrm>
        </p:spPr>
        <p:txBody>
          <a:bodyPr/>
          <a:lstStyle>
            <a:lvl1pPr algn="ctr">
              <a:defRPr>
                <a:cs typeface="Yagut" pitchFamily="2" charset="-78"/>
              </a:defRPr>
            </a:lvl1pPr>
          </a:lstStyle>
          <a:p>
            <a:r>
              <a:rPr lang="en-US" dirty="0"/>
              <a:t>1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06688" y="2060849"/>
            <a:ext cx="2530624" cy="3888432"/>
          </a:xfrm>
        </p:spPr>
        <p:txBody>
          <a:bodyPr>
            <a:normAutofit/>
          </a:bodyPr>
          <a:lstStyle>
            <a:lvl1pPr algn="ctr">
              <a:buNone/>
              <a:defRPr sz="5400" b="1">
                <a:latin typeface="XB Niloofar" pitchFamily="2" charset="-78"/>
                <a:cs typeface="Q Khoramshahr" panose="00000400000000000000" pitchFamily="50" charset="-78"/>
              </a:defRPr>
            </a:lvl1pPr>
            <a:lvl2pPr>
              <a:defRPr>
                <a:latin typeface="XB Niloofar" pitchFamily="2" charset="-78"/>
                <a:cs typeface="XB Niloofar" pitchFamily="2" charset="-78"/>
              </a:defRPr>
            </a:lvl2pPr>
            <a:lvl3pPr>
              <a:defRPr>
                <a:latin typeface="XB Niloofar" pitchFamily="2" charset="-78"/>
                <a:cs typeface="XB Niloofar" pitchFamily="2" charset="-78"/>
              </a:defRPr>
            </a:lvl3pPr>
            <a:lvl4pPr>
              <a:defRPr>
                <a:latin typeface="XB Niloofar" pitchFamily="2" charset="-78"/>
                <a:cs typeface="XB Niloofar" pitchFamily="2" charset="-78"/>
              </a:defRPr>
            </a:lvl4pPr>
            <a:lvl5pPr marL="0" indent="0">
              <a:defRPr>
                <a:latin typeface="XB Niloofar" pitchFamily="2" charset="-78"/>
                <a:cs typeface="XB Niloofar" pitchFamily="2" charset="-78"/>
              </a:defRPr>
            </a:lvl5pPr>
          </a:lstStyle>
          <a:p>
            <a:pPr lvl="0"/>
            <a:r>
              <a:rPr lang="fa-IR" dirty="0"/>
              <a:t>محور</a:t>
            </a:r>
          </a:p>
        </p:txBody>
      </p:sp>
    </p:spTree>
    <p:extLst>
      <p:ext uri="{BB962C8B-B14F-4D97-AF65-F5344CB8AC3E}">
        <p14:creationId xmlns:p14="http://schemas.microsoft.com/office/powerpoint/2010/main" val="4013653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9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27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6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61" r:id="rId4"/>
    <p:sldLayoutId id="2147483662" r:id="rId5"/>
    <p:sldLayoutId id="2147483672" r:id="rId6"/>
    <p:sldLayoutId id="2147483675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w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/>
              <a:t>اطلاعات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Information</a:t>
            </a: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جلسه 9 و 10</a:t>
            </a:r>
          </a:p>
        </p:txBody>
      </p:sp>
    </p:spTree>
    <p:extLst>
      <p:ext uri="{BB962C8B-B14F-4D97-AF65-F5344CB8AC3E}">
        <p14:creationId xmlns:p14="http://schemas.microsoft.com/office/powerpoint/2010/main" val="2854162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err="1"/>
              <a:t>شاکله‌ی</a:t>
            </a:r>
            <a:r>
              <a:rPr lang="fa-IR" dirty="0"/>
              <a:t> محیط </a:t>
            </a:r>
            <a:r>
              <a:rPr lang="fa-IR" dirty="0" err="1"/>
              <a:t>ماتریالیستی</a:t>
            </a:r>
            <a:r>
              <a:rPr lang="fa-IR" dirty="0"/>
              <a:t> کلاسیک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TextBox 7"/>
          <p:cNvSpPr txBox="1"/>
          <p:nvPr/>
        </p:nvSpPr>
        <p:spPr>
          <a:xfrm>
            <a:off x="6283590" y="4750894"/>
            <a:ext cx="887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b="1" dirty="0">
                <a:cs typeface="Q Khoramshahr" panose="00000400000000000000" pitchFamily="50" charset="-78"/>
              </a:rPr>
              <a:t>ماده</a:t>
            </a:r>
            <a:endParaRPr lang="en-US" sz="2400" b="1" dirty="0">
              <a:cs typeface="Q Khoramshahr" panose="00000400000000000000" pitchFamily="50" charset="-78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174486" y="4872623"/>
            <a:ext cx="218208" cy="2182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751305" y="4872623"/>
            <a:ext cx="218208" cy="2182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64064" y="4767193"/>
            <a:ext cx="887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b="1" dirty="0">
                <a:cs typeface="Q Khoramshahr" panose="00000400000000000000" pitchFamily="50" charset="-78"/>
              </a:rPr>
              <a:t>انرژی</a:t>
            </a:r>
            <a:endParaRPr lang="en-US" sz="2400" b="1" dirty="0">
              <a:cs typeface="Q Khoramshahr" panose="00000400000000000000" pitchFamily="50" charset="-78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860409" y="4982675"/>
            <a:ext cx="342318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329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err="1"/>
              <a:t>شاکله‌ی</a:t>
            </a:r>
            <a:r>
              <a:rPr lang="fa-IR" dirty="0"/>
              <a:t> محیط </a:t>
            </a:r>
            <a:r>
              <a:rPr lang="fa-IR" dirty="0" err="1"/>
              <a:t>ماتریالیستی</a:t>
            </a:r>
            <a:r>
              <a:rPr lang="fa-IR" dirty="0"/>
              <a:t> مدرن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TextBox 7"/>
          <p:cNvSpPr txBox="1"/>
          <p:nvPr/>
        </p:nvSpPr>
        <p:spPr>
          <a:xfrm>
            <a:off x="6283590" y="4750894"/>
            <a:ext cx="887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b="1" dirty="0">
                <a:cs typeface="Q Khoramshahr" panose="00000400000000000000" pitchFamily="50" charset="-78"/>
              </a:rPr>
              <a:t>ماده</a:t>
            </a:r>
            <a:endParaRPr lang="en-US" sz="2400" b="1" dirty="0">
              <a:cs typeface="Q Khoramshahr" panose="00000400000000000000" pitchFamily="50" charset="-78"/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2860409" y="2036617"/>
            <a:ext cx="3423181" cy="2951018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62895" y="1954203"/>
            <a:ext cx="218208" cy="2182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174486" y="4872623"/>
            <a:ext cx="218208" cy="2182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751305" y="4872623"/>
            <a:ext cx="218208" cy="2182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64064" y="4767193"/>
            <a:ext cx="887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b="1" dirty="0">
                <a:cs typeface="Q Khoramshahr" panose="00000400000000000000" pitchFamily="50" charset="-78"/>
              </a:rPr>
              <a:t>انرژی</a:t>
            </a:r>
            <a:endParaRPr lang="en-US" sz="2400" b="1" dirty="0">
              <a:cs typeface="Q Khoramshahr" panose="00000400000000000000" pitchFamily="50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48542" y="1496290"/>
            <a:ext cx="1246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b="1" dirty="0">
                <a:cs typeface="Q Khoramshahr" panose="00000400000000000000" pitchFamily="50" charset="-78"/>
              </a:rPr>
              <a:t>اطلاعات</a:t>
            </a:r>
            <a:endParaRPr lang="en-US" sz="2400" b="1" dirty="0"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76111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اتیمولوژی «اینفورمیشن»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information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ADECFBA-6F7D-44C4-A773-300003243C81}"/>
              </a:ext>
            </a:extLst>
          </p:cNvPr>
          <p:cNvGrpSpPr/>
          <p:nvPr/>
        </p:nvGrpSpPr>
        <p:grpSpPr>
          <a:xfrm>
            <a:off x="360954" y="1440754"/>
            <a:ext cx="8422093" cy="4883077"/>
            <a:chOff x="307840" y="1440754"/>
            <a:chExt cx="8422093" cy="4883077"/>
          </a:xfrm>
        </p:grpSpPr>
        <p:sp>
          <p:nvSpPr>
            <p:cNvPr id="15" name="TextBox 14"/>
            <p:cNvSpPr txBox="1"/>
            <p:nvPr/>
          </p:nvSpPr>
          <p:spPr>
            <a:xfrm>
              <a:off x="307840" y="1824808"/>
              <a:ext cx="13897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informare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697602" y="2110912"/>
              <a:ext cx="675409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w="lg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392483" y="1824807"/>
              <a:ext cx="1469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informatio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1221" y="2273930"/>
              <a:ext cx="114300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LATIN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79539" y="2273930"/>
              <a:ext cx="1252104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LATIN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73381" y="3291946"/>
              <a:ext cx="16292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information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086397" y="1795476"/>
              <a:ext cx="10265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inform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197015" y="2260524"/>
              <a:ext cx="1120906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35676" y="2273930"/>
              <a:ext cx="1509259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OLD FRENCH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32850" y="1440754"/>
              <a:ext cx="17991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informacion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enformacion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373011" y="1480796"/>
              <a:ext cx="20197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informationem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55173" y="2631002"/>
              <a:ext cx="10702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latin typeface="Times CE" panose="02040603030405090304" pitchFamily="18" charset="0"/>
                  <a:cs typeface="Arial" panose="020B0604020202020204" pitchFamily="34" charset="0"/>
                </a:rPr>
                <a:t>advice</a:t>
              </a:r>
              <a:br>
                <a:rPr lang="en-US" sz="1200" i="1" dirty="0">
                  <a:latin typeface="Times CE" panose="02040603030405090304" pitchFamily="18" charset="0"/>
                  <a:cs typeface="Arial" panose="020B0604020202020204" pitchFamily="34" charset="0"/>
                </a:rPr>
              </a:br>
              <a:r>
                <a:rPr lang="en-US" sz="1200" i="1" dirty="0">
                  <a:latin typeface="Times CE" panose="02040603030405090304" pitchFamily="18" charset="0"/>
                  <a:cs typeface="Arial" panose="020B0604020202020204" pitchFamily="34" charset="0"/>
                </a:rPr>
                <a:t>instruction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91875" y="2642104"/>
              <a:ext cx="1070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latin typeface="Times CE" panose="02040603030405090304" pitchFamily="18" charset="0"/>
                  <a:cs typeface="Arial" panose="020B0604020202020204" pitchFamily="34" charset="0"/>
                </a:rPr>
                <a:t>outline</a:t>
              </a:r>
              <a:br>
                <a:rPr lang="en-US" sz="1200" i="1" dirty="0">
                  <a:latin typeface="Times CE" panose="02040603030405090304" pitchFamily="18" charset="0"/>
                  <a:cs typeface="Arial" panose="020B0604020202020204" pitchFamily="34" charset="0"/>
                </a:rPr>
              </a:br>
              <a:r>
                <a:rPr lang="en-US" sz="1200" i="1" dirty="0">
                  <a:latin typeface="Times CE" panose="02040603030405090304" pitchFamily="18" charset="0"/>
                  <a:cs typeface="Arial" panose="020B0604020202020204" pitchFamily="34" charset="0"/>
                </a:rPr>
                <a:t>concept</a:t>
              </a:r>
              <a:br>
                <a:rPr lang="en-US" sz="1200" i="1" dirty="0">
                  <a:latin typeface="Times CE" panose="02040603030405090304" pitchFamily="18" charset="0"/>
                  <a:cs typeface="Arial" panose="020B0604020202020204" pitchFamily="34" charset="0"/>
                </a:rPr>
              </a:br>
              <a:r>
                <a:rPr lang="en-US" sz="1200" i="1" dirty="0">
                  <a:latin typeface="Times CE" panose="02040603030405090304" pitchFamily="18" charset="0"/>
                  <a:cs typeface="Arial" panose="020B0604020202020204" pitchFamily="34" charset="0"/>
                </a:rPr>
                <a:t>idea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77367" y="2640437"/>
              <a:ext cx="10351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latin typeface="Times CE" panose="02040603030405090304" pitchFamily="18" charset="0"/>
                  <a:cs typeface="Arial" panose="020B0604020202020204" pitchFamily="34" charset="0"/>
                </a:rPr>
                <a:t>to shape, form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3896591" y="2109006"/>
              <a:ext cx="675409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w="lg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6410988" y="2109006"/>
              <a:ext cx="675409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w="lg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7197015" y="3762922"/>
              <a:ext cx="1120906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7757468" y="2670477"/>
              <a:ext cx="0" cy="670023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w="lg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6865693" y="5691549"/>
              <a:ext cx="186424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Times CE" panose="02040603030405090304" pitchFamily="18" charset="0"/>
                  <a:cs typeface="Arial" panose="020B0604020202020204" pitchFamily="34" charset="0"/>
                </a:rPr>
                <a:t>Information technology (1958)</a:t>
              </a:r>
            </a:p>
            <a:p>
              <a:pPr algn="ctr"/>
              <a:r>
                <a:rPr lang="en-US" sz="1100" dirty="0">
                  <a:latin typeface="Times CE" panose="02040603030405090304" pitchFamily="18" charset="0"/>
                  <a:cs typeface="Arial" panose="020B0604020202020204" pitchFamily="34" charset="0"/>
                </a:rPr>
                <a:t>Information revolution (1969)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7799032" y="4985495"/>
              <a:ext cx="0" cy="670023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w="lg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911765" y="4144042"/>
              <a:ext cx="18181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latin typeface="Times CE" panose="02040603030405090304" pitchFamily="18" charset="0"/>
                  <a:cs typeface="Arial" panose="020B0604020202020204" pitchFamily="34" charset="0"/>
                </a:rPr>
                <a:t>knowledge communicated</a:t>
              </a:r>
            </a:p>
            <a:p>
              <a:pPr algn="ctr"/>
              <a:r>
                <a:rPr lang="en-US" sz="1200" i="1" dirty="0">
                  <a:latin typeface="Times CE" panose="02040603030405090304" pitchFamily="18" charset="0"/>
                  <a:cs typeface="Arial" panose="020B0604020202020204" pitchFamily="34" charset="0"/>
                </a:rPr>
                <a:t>formation of the mind</a:t>
              </a:r>
            </a:p>
            <a:p>
              <a:pPr algn="ctr"/>
              <a:r>
                <a:rPr lang="en-US" sz="1200" i="1" dirty="0">
                  <a:latin typeface="Times CE" panose="02040603030405090304" pitchFamily="18" charset="0"/>
                  <a:cs typeface="Arial" panose="020B0604020202020204" pitchFamily="34" charset="0"/>
                </a:rPr>
                <a:t>teaching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07840" y="3459538"/>
              <a:ext cx="13897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31221" y="3908660"/>
              <a:ext cx="114300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LATIN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69343" y="4275167"/>
              <a:ext cx="8511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latin typeface="Times CE" panose="02040603030405090304" pitchFamily="18" charset="0"/>
                  <a:cs typeface="Arial" panose="020B0604020202020204" pitchFamily="34" charset="0"/>
                </a:rPr>
                <a:t>into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705619" y="3454487"/>
              <a:ext cx="13897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formare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829000" y="3903609"/>
              <a:ext cx="114300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LATIN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714699" y="4270116"/>
              <a:ext cx="1356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latin typeface="Times CE" panose="02040603030405090304" pitchFamily="18" charset="0"/>
                  <a:cs typeface="Arial" panose="020B0604020202020204" pitchFamily="34" charset="0"/>
                </a:rPr>
                <a:t>to shape, form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550407" y="3482440"/>
              <a:ext cx="270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688522" y="5231203"/>
              <a:ext cx="13897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forma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811903" y="5680325"/>
              <a:ext cx="114300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LATIN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697602" y="6046832"/>
              <a:ext cx="1356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latin typeface="Times CE" panose="02040603030405090304" pitchFamily="18" charset="0"/>
                  <a:cs typeface="Arial" panose="020B0604020202020204" pitchFamily="34" charset="0"/>
                </a:rPr>
                <a:t>form, idea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V="1">
              <a:off x="2371511" y="4636924"/>
              <a:ext cx="0" cy="670023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w="lg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cxnSpLocks/>
              <a:endCxn id="37" idx="2"/>
            </p:cNvCxnSpPr>
            <p:nvPr/>
          </p:nvCxnSpPr>
          <p:spPr>
            <a:xfrm flipH="1" flipV="1">
              <a:off x="994927" y="2917436"/>
              <a:ext cx="678008" cy="61419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w="lg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2206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err="1"/>
              <a:t>ویژگی‌های</a:t>
            </a:r>
            <a:r>
              <a:rPr lang="fa-IR" dirty="0"/>
              <a:t> اطلاعات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1089746" y="1801795"/>
            <a:ext cx="6964507" cy="3009196"/>
          </a:xfrm>
          <a:prstGeom prst="bevel">
            <a:avLst>
              <a:gd name="adj" fmla="val 1305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144000" bIns="36576" numCol="1" anchor="ctr" anchorCtr="0" compatLnSpc="1">
            <a:prstTxWarp prst="textNoShape">
              <a:avLst/>
            </a:prstTxWarp>
          </a:bodyPr>
          <a:lstStyle/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2200" b="1" dirty="0">
                <a:solidFill>
                  <a:prstClr val="black"/>
                </a:solidFill>
                <a:cs typeface="Q Khoramshahr" panose="00000400000000000000" pitchFamily="50" charset="-78"/>
              </a:rPr>
              <a:t>اطلاعات </a:t>
            </a:r>
            <a:r>
              <a:rPr lang="fa-IR" sz="2200" dirty="0">
                <a:solidFill>
                  <a:prstClr val="black"/>
                </a:solidFill>
                <a:cs typeface="Q Khoramshahr" panose="00000400000000000000" pitchFamily="50" charset="-78"/>
              </a:rPr>
              <a:t>چیزی در محیط است که هیچ </a:t>
            </a:r>
            <a:r>
              <a:rPr lang="fa-IR" sz="2200" dirty="0" err="1">
                <a:solidFill>
                  <a:prstClr val="black"/>
                </a:solidFill>
                <a:cs typeface="Q Khoramshahr" panose="00000400000000000000" pitchFamily="50" charset="-78"/>
              </a:rPr>
              <a:t>جِرمی</a:t>
            </a:r>
            <a:r>
              <a:rPr lang="fa-IR" sz="2200" dirty="0">
                <a:solidFill>
                  <a:prstClr val="black"/>
                </a:solidFill>
                <a:cs typeface="Q Khoramshahr" panose="00000400000000000000" pitchFamily="50" charset="-78"/>
              </a:rPr>
              <a:t> ندارد و فضا اشغال </a:t>
            </a:r>
            <a:r>
              <a:rPr lang="fa-IR" sz="2200" dirty="0" err="1">
                <a:solidFill>
                  <a:prstClr val="black"/>
                </a:solidFill>
                <a:cs typeface="Q Khoramshahr" panose="00000400000000000000" pitchFamily="50" charset="-78"/>
              </a:rPr>
              <a:t>نمی‌کند</a:t>
            </a:r>
            <a:r>
              <a:rPr lang="fa-IR" sz="2200" dirty="0">
                <a:solidFill>
                  <a:prstClr val="black"/>
                </a:solidFill>
                <a:cs typeface="Q Khoramshahr" panose="00000400000000000000" pitchFamily="50" charset="-78"/>
              </a:rPr>
              <a:t>.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2200" b="1" dirty="0">
                <a:solidFill>
                  <a:prstClr val="black"/>
                </a:solidFill>
                <a:cs typeface="Q Khoramshahr" panose="00000400000000000000" pitchFamily="50" charset="-78"/>
              </a:rPr>
              <a:t>اطلاعات</a:t>
            </a:r>
            <a:r>
              <a:rPr lang="fa-IR" sz="2200" dirty="0">
                <a:solidFill>
                  <a:prstClr val="black"/>
                </a:solidFill>
                <a:cs typeface="Q Khoramshahr" panose="00000400000000000000" pitchFamily="50" charset="-78"/>
              </a:rPr>
              <a:t> </a:t>
            </a:r>
            <a:r>
              <a:rPr lang="fa-IR" sz="2200" dirty="0" err="1">
                <a:solidFill>
                  <a:prstClr val="black"/>
                </a:solidFill>
                <a:cs typeface="Q Khoramshahr" panose="00000400000000000000" pitchFamily="50" charset="-78"/>
              </a:rPr>
              <a:t>غیرملموس</a:t>
            </a:r>
            <a:r>
              <a:rPr lang="fa-IR" sz="2200" dirty="0">
                <a:solidFill>
                  <a:prstClr val="black"/>
                </a:solidFill>
                <a:cs typeface="Q Khoramshahr" panose="00000400000000000000" pitchFamily="50" charset="-78"/>
              </a:rPr>
              <a:t> ولی قابل درک است.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2200" b="1" dirty="0">
                <a:solidFill>
                  <a:prstClr val="black"/>
                </a:solidFill>
                <a:cs typeface="Q Khoramshahr" panose="00000400000000000000" pitchFamily="50" charset="-78"/>
              </a:rPr>
              <a:t>اطلاعات</a:t>
            </a:r>
            <a:r>
              <a:rPr lang="fa-IR" sz="2200" dirty="0">
                <a:solidFill>
                  <a:prstClr val="black"/>
                </a:solidFill>
                <a:cs typeface="Q Khoramshahr" panose="00000400000000000000" pitchFamily="50" charset="-78"/>
              </a:rPr>
              <a:t> کاربردهای </a:t>
            </a:r>
            <a:r>
              <a:rPr lang="fa-IR" sz="2200" dirty="0" err="1">
                <a:solidFill>
                  <a:prstClr val="black"/>
                </a:solidFill>
                <a:cs typeface="Q Khoramshahr" panose="00000400000000000000" pitchFamily="50" charset="-78"/>
              </a:rPr>
              <a:t>چندگانه</a:t>
            </a:r>
            <a:r>
              <a:rPr lang="fa-IR" sz="2200" dirty="0">
                <a:solidFill>
                  <a:prstClr val="black"/>
                </a:solidFill>
                <a:cs typeface="Q Khoramshahr" panose="00000400000000000000" pitchFamily="50" charset="-78"/>
              </a:rPr>
              <a:t> و همزمان دارد.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2200" b="1" dirty="0">
                <a:solidFill>
                  <a:prstClr val="black"/>
                </a:solidFill>
                <a:cs typeface="Q Khoramshahr" panose="00000400000000000000" pitchFamily="50" charset="-78"/>
              </a:rPr>
              <a:t>اطلاعات</a:t>
            </a:r>
            <a:r>
              <a:rPr lang="fa-IR" sz="2200" dirty="0">
                <a:solidFill>
                  <a:prstClr val="black"/>
                </a:solidFill>
                <a:cs typeface="Q Khoramshahr" panose="00000400000000000000" pitchFamily="50" charset="-78"/>
              </a:rPr>
              <a:t> از بین </a:t>
            </a:r>
            <a:r>
              <a:rPr lang="fa-IR" sz="2200" dirty="0" err="1">
                <a:solidFill>
                  <a:prstClr val="black"/>
                </a:solidFill>
                <a:cs typeface="Q Khoramshahr" panose="00000400000000000000" pitchFamily="50" charset="-78"/>
              </a:rPr>
              <a:t>نمی‌رود</a:t>
            </a:r>
            <a:r>
              <a:rPr lang="fa-IR" sz="2200" dirty="0">
                <a:solidFill>
                  <a:prstClr val="black"/>
                </a:solidFill>
                <a:cs typeface="Q Khoramshahr" panose="00000400000000000000" pitchFamily="50" charset="-78"/>
              </a:rPr>
              <a:t>.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2200" b="1" dirty="0">
                <a:solidFill>
                  <a:prstClr val="black"/>
                </a:solidFill>
                <a:cs typeface="Q Khoramshahr" panose="00000400000000000000" pitchFamily="50" charset="-78"/>
              </a:rPr>
              <a:t>اطلاعات</a:t>
            </a:r>
            <a:r>
              <a:rPr lang="fa-IR" sz="2200" dirty="0">
                <a:solidFill>
                  <a:prstClr val="black"/>
                </a:solidFill>
                <a:cs typeface="Q Khoramshahr" panose="00000400000000000000" pitchFamily="50" charset="-78"/>
              </a:rPr>
              <a:t> دارای ارزش متغیر با زمان است.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2200" b="1" dirty="0">
                <a:solidFill>
                  <a:prstClr val="black"/>
                </a:solidFill>
                <a:cs typeface="Q Khoramshahr" panose="00000400000000000000" pitchFamily="50" charset="-78"/>
              </a:rPr>
              <a:t>اطلاعات</a:t>
            </a:r>
            <a:r>
              <a:rPr lang="fa-IR" sz="2200" dirty="0">
                <a:solidFill>
                  <a:prstClr val="black"/>
                </a:solidFill>
                <a:cs typeface="Q Khoramshahr" panose="00000400000000000000" pitchFamily="50" charset="-78"/>
              </a:rPr>
              <a:t> دارای </a:t>
            </a:r>
            <a:r>
              <a:rPr lang="fa-IR" sz="2200" dirty="0" err="1">
                <a:solidFill>
                  <a:prstClr val="black"/>
                </a:solidFill>
                <a:cs typeface="Q Khoramshahr" panose="00000400000000000000" pitchFamily="50" charset="-78"/>
              </a:rPr>
              <a:t>رابطه‌ای</a:t>
            </a:r>
            <a:r>
              <a:rPr lang="fa-IR" sz="2200" dirty="0">
                <a:solidFill>
                  <a:prstClr val="black"/>
                </a:solidFill>
                <a:cs typeface="Q Khoramshahr" panose="00000400000000000000" pitchFamily="50" charset="-78"/>
              </a:rPr>
              <a:t> پیچیده و </a:t>
            </a:r>
            <a:r>
              <a:rPr lang="fa-IR" sz="2200" dirty="0" err="1">
                <a:solidFill>
                  <a:prstClr val="black"/>
                </a:solidFill>
                <a:cs typeface="Q Khoramshahr" panose="00000400000000000000" pitchFamily="50" charset="-78"/>
              </a:rPr>
              <a:t>غیرخطی</a:t>
            </a:r>
            <a:r>
              <a:rPr lang="fa-IR" sz="2200" dirty="0">
                <a:solidFill>
                  <a:prstClr val="black"/>
                </a:solidFill>
                <a:cs typeface="Q Khoramshahr" panose="00000400000000000000" pitchFamily="50" charset="-78"/>
              </a:rPr>
              <a:t> با سودمندی است.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2200" b="1" dirty="0">
                <a:solidFill>
                  <a:prstClr val="black"/>
                </a:solidFill>
                <a:cs typeface="Q Khoramshahr" panose="00000400000000000000" pitchFamily="50" charset="-78"/>
              </a:rPr>
              <a:t>اطلاعات</a:t>
            </a:r>
            <a:r>
              <a:rPr lang="fa-IR" sz="2200" dirty="0">
                <a:solidFill>
                  <a:prstClr val="black"/>
                </a:solidFill>
                <a:cs typeface="Q Khoramshahr" panose="00000400000000000000" pitchFamily="50" charset="-78"/>
              </a:rPr>
              <a:t> در اثر مصرف و به کارگیری به جای کم شدن، افزایش </a:t>
            </a:r>
            <a:r>
              <a:rPr lang="fa-IR" sz="2200" dirty="0" err="1">
                <a:solidFill>
                  <a:prstClr val="black"/>
                </a:solidFill>
                <a:cs typeface="Q Khoramshahr" panose="00000400000000000000" pitchFamily="50" charset="-78"/>
              </a:rPr>
              <a:t>می‌یابد</a:t>
            </a:r>
            <a:r>
              <a:rPr lang="fa-IR" sz="2200" dirty="0">
                <a:solidFill>
                  <a:prstClr val="black"/>
                </a:solidFill>
                <a:cs typeface="Q Khoramshahr" panose="00000400000000000000" pitchFamily="50" charset="-78"/>
              </a:rPr>
              <a:t>.</a:t>
            </a:r>
            <a:endParaRPr lang="en-US" sz="2200" dirty="0">
              <a:solidFill>
                <a:prstClr val="black"/>
              </a:solidFill>
              <a:cs typeface="Q Khoramshahr" panose="00000400000000000000" pitchFamily="50" charset="-78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2200" b="1" dirty="0">
                <a:solidFill>
                  <a:prstClr val="black"/>
                </a:solidFill>
                <a:cs typeface="Q Khoramshahr" panose="00000400000000000000" pitchFamily="50" charset="-78"/>
              </a:rPr>
              <a:t>اطلاعات</a:t>
            </a:r>
            <a:r>
              <a:rPr lang="fa-IR" sz="2200" dirty="0">
                <a:solidFill>
                  <a:prstClr val="black"/>
                </a:solidFill>
                <a:cs typeface="Q Khoramshahr" panose="00000400000000000000" pitchFamily="50" charset="-78"/>
              </a:rPr>
              <a:t> را </a:t>
            </a:r>
            <a:r>
              <a:rPr lang="fa-IR" sz="2200" dirty="0" err="1">
                <a:solidFill>
                  <a:prstClr val="black"/>
                </a:solidFill>
                <a:cs typeface="Q Khoramshahr" panose="00000400000000000000" pitchFamily="50" charset="-78"/>
              </a:rPr>
              <a:t>نمی‌توان</a:t>
            </a:r>
            <a:r>
              <a:rPr lang="fa-IR" sz="2200" dirty="0">
                <a:solidFill>
                  <a:prstClr val="black"/>
                </a:solidFill>
                <a:cs typeface="Q Khoramshahr" panose="00000400000000000000" pitchFamily="50" charset="-78"/>
              </a:rPr>
              <a:t> مبادله کرد بلکه فقط می توان به اشتراک گذاشت.</a:t>
            </a:r>
            <a:endParaRPr lang="en-US" sz="2200" dirty="0">
              <a:solidFill>
                <a:prstClr val="black"/>
              </a:solidFill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86602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err="1"/>
              <a:t>چرخه‌ی</a:t>
            </a:r>
            <a:r>
              <a:rPr lang="fa-IR" dirty="0"/>
              <a:t> اطلاعات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Information Cycle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663198527"/>
              </p:ext>
            </p:extLst>
          </p:nvPr>
        </p:nvGraphicFramePr>
        <p:xfrm>
          <a:off x="1524000" y="169833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/>
          <p:cNvSpPr/>
          <p:nvPr/>
        </p:nvSpPr>
        <p:spPr>
          <a:xfrm>
            <a:off x="5600498" y="1454016"/>
            <a:ext cx="374274" cy="374274"/>
          </a:xfrm>
          <a:prstGeom prst="ellipse">
            <a:avLst/>
          </a:prstGeom>
          <a:solidFill>
            <a:srgbClr val="B80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cs typeface="Q Khoramshahr" panose="00000400000000000000" pitchFamily="50" charset="-78"/>
              </a:rPr>
              <a:t>1</a:t>
            </a:r>
            <a:endParaRPr lang="en-US" b="1" dirty="0">
              <a:cs typeface="Q Khoramshahr" panose="00000400000000000000" pitchFamily="50" charset="-78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50425" y="3051463"/>
            <a:ext cx="374274" cy="374274"/>
          </a:xfrm>
          <a:prstGeom prst="ellipse">
            <a:avLst/>
          </a:prstGeom>
          <a:solidFill>
            <a:srgbClr val="B80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cs typeface="Q Khoramshahr" panose="00000400000000000000" pitchFamily="50" charset="-78"/>
              </a:rPr>
              <a:t>2</a:t>
            </a:r>
            <a:endParaRPr lang="en-US" b="1" dirty="0">
              <a:cs typeface="Q Khoramshahr" panose="00000400000000000000" pitchFamily="50" charset="-78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376151" y="4793672"/>
            <a:ext cx="374274" cy="374274"/>
          </a:xfrm>
          <a:prstGeom prst="ellipse">
            <a:avLst/>
          </a:prstGeom>
          <a:solidFill>
            <a:srgbClr val="B80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cs typeface="Q Khoramshahr" panose="00000400000000000000" pitchFamily="50" charset="-78"/>
              </a:rPr>
              <a:t>3</a:t>
            </a:r>
            <a:endParaRPr lang="en-US" b="1" dirty="0">
              <a:cs typeface="Q Khoramshahr" panose="00000400000000000000" pitchFamily="50" charset="-78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384863" y="5735781"/>
            <a:ext cx="374274" cy="374274"/>
          </a:xfrm>
          <a:prstGeom prst="ellipse">
            <a:avLst/>
          </a:prstGeom>
          <a:solidFill>
            <a:srgbClr val="B80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cs typeface="Q Khoramshahr" panose="00000400000000000000" pitchFamily="50" charset="-78"/>
              </a:rPr>
              <a:t>4</a:t>
            </a:r>
            <a:endParaRPr lang="en-US" b="1" dirty="0">
              <a:cs typeface="Q Khoramshahr" panose="00000400000000000000" pitchFamily="50" charset="-78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414255" y="4793672"/>
            <a:ext cx="374274" cy="374274"/>
          </a:xfrm>
          <a:prstGeom prst="ellipse">
            <a:avLst/>
          </a:prstGeom>
          <a:solidFill>
            <a:srgbClr val="B80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cs typeface="Q Khoramshahr" panose="00000400000000000000" pitchFamily="50" charset="-78"/>
              </a:rPr>
              <a:t>5</a:t>
            </a:r>
            <a:endParaRPr lang="en-US" b="1" dirty="0">
              <a:cs typeface="Q Khoramshahr" panose="00000400000000000000" pitchFamily="50" charset="-78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039981" y="3051463"/>
            <a:ext cx="374274" cy="374274"/>
          </a:xfrm>
          <a:prstGeom prst="ellipse">
            <a:avLst/>
          </a:prstGeom>
          <a:solidFill>
            <a:srgbClr val="B80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cs typeface="Q Khoramshahr" panose="00000400000000000000" pitchFamily="50" charset="-78"/>
              </a:rPr>
              <a:t>6</a:t>
            </a:r>
            <a:endParaRPr lang="en-US" b="1" dirty="0">
              <a:cs typeface="Q Khoramshahr" panose="00000400000000000000" pitchFamily="50" charset="-78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096390" y="1454016"/>
            <a:ext cx="374274" cy="374274"/>
          </a:xfrm>
          <a:prstGeom prst="ellipse">
            <a:avLst/>
          </a:prstGeom>
          <a:solidFill>
            <a:srgbClr val="B80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cs typeface="Q Khoramshahr" panose="00000400000000000000" pitchFamily="50" charset="-78"/>
              </a:rPr>
              <a:t>7</a:t>
            </a:r>
            <a:endParaRPr lang="en-US" b="1" dirty="0"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81700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افزایش اطلاعات در </a:t>
            </a:r>
            <a:r>
              <a:rPr lang="fa-IR" dirty="0" err="1"/>
              <a:t>چرخه‌ی</a:t>
            </a:r>
            <a:r>
              <a:rPr lang="fa-IR" dirty="0"/>
              <a:t> اطلاعات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663198527"/>
              </p:ext>
            </p:extLst>
          </p:nvPr>
        </p:nvGraphicFramePr>
        <p:xfrm>
          <a:off x="1524000" y="169833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/>
          <p:cNvSpPr/>
          <p:nvPr/>
        </p:nvSpPr>
        <p:spPr>
          <a:xfrm>
            <a:off x="5600498" y="1454016"/>
            <a:ext cx="374274" cy="374274"/>
          </a:xfrm>
          <a:prstGeom prst="ellipse">
            <a:avLst/>
          </a:prstGeom>
          <a:solidFill>
            <a:srgbClr val="B80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cs typeface="Q Khoramshahr" panose="00000400000000000000" pitchFamily="50" charset="-78"/>
              </a:rPr>
              <a:t>1</a:t>
            </a:r>
            <a:endParaRPr lang="en-US" b="1" dirty="0">
              <a:cs typeface="Q Khoramshahr" panose="00000400000000000000" pitchFamily="50" charset="-78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50425" y="3051463"/>
            <a:ext cx="374274" cy="374274"/>
          </a:xfrm>
          <a:prstGeom prst="ellipse">
            <a:avLst/>
          </a:prstGeom>
          <a:solidFill>
            <a:srgbClr val="B80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cs typeface="Q Khoramshahr" panose="00000400000000000000" pitchFamily="50" charset="-78"/>
              </a:rPr>
              <a:t>2</a:t>
            </a:r>
            <a:endParaRPr lang="en-US" b="1" dirty="0">
              <a:cs typeface="Q Khoramshahr" panose="00000400000000000000" pitchFamily="50" charset="-78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376151" y="4793672"/>
            <a:ext cx="374274" cy="374274"/>
          </a:xfrm>
          <a:prstGeom prst="ellipse">
            <a:avLst/>
          </a:prstGeom>
          <a:solidFill>
            <a:srgbClr val="B80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cs typeface="Q Khoramshahr" panose="00000400000000000000" pitchFamily="50" charset="-78"/>
              </a:rPr>
              <a:t>3</a:t>
            </a:r>
            <a:endParaRPr lang="en-US" b="1" dirty="0">
              <a:cs typeface="Q Khoramshahr" panose="00000400000000000000" pitchFamily="50" charset="-78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384863" y="5735781"/>
            <a:ext cx="374274" cy="374274"/>
          </a:xfrm>
          <a:prstGeom prst="ellipse">
            <a:avLst/>
          </a:prstGeom>
          <a:solidFill>
            <a:srgbClr val="B80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cs typeface="Q Khoramshahr" panose="00000400000000000000" pitchFamily="50" charset="-78"/>
              </a:rPr>
              <a:t>4</a:t>
            </a:r>
            <a:endParaRPr lang="en-US" b="1" dirty="0">
              <a:cs typeface="Q Khoramshahr" panose="00000400000000000000" pitchFamily="50" charset="-78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414255" y="4793672"/>
            <a:ext cx="374274" cy="374274"/>
          </a:xfrm>
          <a:prstGeom prst="ellipse">
            <a:avLst/>
          </a:prstGeom>
          <a:solidFill>
            <a:srgbClr val="B80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cs typeface="Q Khoramshahr" panose="00000400000000000000" pitchFamily="50" charset="-78"/>
              </a:rPr>
              <a:t>5</a:t>
            </a:r>
            <a:endParaRPr lang="en-US" b="1" dirty="0">
              <a:cs typeface="Q Khoramshahr" panose="00000400000000000000" pitchFamily="50" charset="-78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039981" y="3051463"/>
            <a:ext cx="374274" cy="374274"/>
          </a:xfrm>
          <a:prstGeom prst="ellipse">
            <a:avLst/>
          </a:prstGeom>
          <a:solidFill>
            <a:srgbClr val="B80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cs typeface="Q Khoramshahr" panose="00000400000000000000" pitchFamily="50" charset="-78"/>
              </a:rPr>
              <a:t>6</a:t>
            </a:r>
            <a:endParaRPr lang="en-US" b="1" dirty="0">
              <a:cs typeface="Q Khoramshahr" panose="00000400000000000000" pitchFamily="50" charset="-78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096390" y="1454016"/>
            <a:ext cx="374274" cy="374274"/>
          </a:xfrm>
          <a:prstGeom prst="ellipse">
            <a:avLst/>
          </a:prstGeom>
          <a:solidFill>
            <a:srgbClr val="B80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cs typeface="Q Khoramshahr" panose="00000400000000000000" pitchFamily="50" charset="-78"/>
              </a:rPr>
              <a:t>7</a:t>
            </a:r>
            <a:endParaRPr lang="en-US" b="1" dirty="0">
              <a:cs typeface="Q Khoramshahr" panose="00000400000000000000" pitchFamily="50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1584" y="2567523"/>
            <a:ext cx="2240831" cy="222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4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17304-05EE-466C-99D9-F459999A0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فلسفه‌ی اطلاعات، فیزیک اطلاعات، تئوری اطلاعات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F22668-AA75-422B-810D-E0B4A11AD4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B479DA-0A11-4500-A619-6EF22D750C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FFB3B858-B505-4F61-B5E3-F08D00435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626" y="2142604"/>
            <a:ext cx="2672747" cy="807630"/>
          </a:xfrm>
          <a:prstGeom prst="bevel">
            <a:avLst>
              <a:gd name="adj" fmla="val 5959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فلسفه‌ی اطلاعات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Philosophy of Information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BA8B6D8A-A7DD-44AD-BBAC-DDF1A2C98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626" y="3304295"/>
            <a:ext cx="2672747" cy="807630"/>
          </a:xfrm>
          <a:prstGeom prst="bevel">
            <a:avLst>
              <a:gd name="adj" fmla="val 5959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فیزیک اطلاعات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Physics of Information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BF68692B-4E26-458E-A38A-BDD23C539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626" y="4465986"/>
            <a:ext cx="2672747" cy="807630"/>
          </a:xfrm>
          <a:prstGeom prst="bevel">
            <a:avLst>
              <a:gd name="adj" fmla="val 5959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تئوری اطلاعات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Information Theory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81650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دکترین اطلاعات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2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a-IR" dirty="0"/>
              <a:t>فلسفه‌ی اطلاعات</a:t>
            </a:r>
          </a:p>
        </p:txBody>
      </p:sp>
    </p:spTree>
    <p:extLst>
      <p:ext uri="{BB962C8B-B14F-4D97-AF65-F5344CB8AC3E}">
        <p14:creationId xmlns:p14="http://schemas.microsoft.com/office/powerpoint/2010/main" val="2334028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err="1"/>
              <a:t>شاکله‌ی</a:t>
            </a:r>
            <a:r>
              <a:rPr lang="fa-IR" dirty="0"/>
              <a:t> محیط </a:t>
            </a:r>
            <a:r>
              <a:rPr lang="fa-IR" dirty="0" err="1"/>
              <a:t>ماتریالیستی</a:t>
            </a:r>
            <a:r>
              <a:rPr lang="fa-IR" dirty="0"/>
              <a:t> مدرن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TextBox 7"/>
          <p:cNvSpPr txBox="1"/>
          <p:nvPr/>
        </p:nvSpPr>
        <p:spPr>
          <a:xfrm>
            <a:off x="6283590" y="4750894"/>
            <a:ext cx="887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b="1" dirty="0">
                <a:cs typeface="Q Khoramshahr" panose="00000400000000000000" pitchFamily="50" charset="-78"/>
              </a:rPr>
              <a:t>ماده</a:t>
            </a:r>
            <a:endParaRPr lang="en-US" sz="2400" b="1" dirty="0">
              <a:cs typeface="Q Khoramshahr" panose="00000400000000000000" pitchFamily="50" charset="-78"/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2860409" y="2036617"/>
            <a:ext cx="3423181" cy="2951018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62895" y="1954203"/>
            <a:ext cx="218208" cy="2182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174486" y="4872623"/>
            <a:ext cx="218208" cy="2182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751305" y="4872623"/>
            <a:ext cx="218208" cy="2182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64064" y="4767193"/>
            <a:ext cx="887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b="1" dirty="0">
                <a:cs typeface="Q Khoramshahr" panose="00000400000000000000" pitchFamily="50" charset="-78"/>
              </a:rPr>
              <a:t>انرژی</a:t>
            </a:r>
            <a:endParaRPr lang="en-US" sz="2400" b="1" dirty="0">
              <a:cs typeface="Q Khoramshahr" panose="00000400000000000000" pitchFamily="50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48542" y="1496290"/>
            <a:ext cx="1246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b="1" dirty="0">
                <a:cs typeface="Q Khoramshahr" panose="00000400000000000000" pitchFamily="50" charset="-78"/>
              </a:rPr>
              <a:t>اطلاعات</a:t>
            </a:r>
            <a:endParaRPr lang="en-US" sz="2400" b="1" dirty="0"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1189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اطلاعات در سیر فلسفه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5904323" y="2603118"/>
            <a:ext cx="1664391" cy="985332"/>
          </a:xfrm>
          <a:prstGeom prst="bevel">
            <a:avLst>
              <a:gd name="adj" fmla="val 4142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8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آرخه</a:t>
            </a:r>
            <a:br>
              <a:rPr lang="fa-IR" sz="28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</a:b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(</a:t>
            </a: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مادةالمواد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)</a:t>
            </a:r>
            <a:endParaRPr lang="fa-IR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5904322" y="1322738"/>
            <a:ext cx="1664391" cy="985332"/>
          </a:xfrm>
          <a:prstGeom prst="bevel">
            <a:avLst>
              <a:gd name="adj" fmla="val 4142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وجود</a:t>
            </a:r>
            <a:endParaRPr lang="fa-IR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5904320" y="3883498"/>
            <a:ext cx="1664391" cy="985332"/>
          </a:xfrm>
          <a:prstGeom prst="bevel">
            <a:avLst>
              <a:gd name="adj" fmla="val 4142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تغییر</a:t>
            </a:r>
            <a:endParaRPr lang="fa-IR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5904320" y="5163878"/>
            <a:ext cx="1664391" cy="985332"/>
          </a:xfrm>
          <a:prstGeom prst="bevel">
            <a:avLst>
              <a:gd name="adj" fmla="val 4142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آگاهی</a:t>
            </a:r>
            <a:endParaRPr lang="fa-IR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1574205" y="2897060"/>
            <a:ext cx="1664391" cy="432000"/>
          </a:xfrm>
          <a:prstGeom prst="bevel">
            <a:avLst>
              <a:gd name="adj" fmla="val 4142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8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ماده</a:t>
            </a:r>
            <a:endParaRPr lang="fa-IR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1574206" y="4176204"/>
            <a:ext cx="1664391" cy="432000"/>
          </a:xfrm>
          <a:prstGeom prst="bevel">
            <a:avLst>
              <a:gd name="adj" fmla="val 4142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8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انرژی</a:t>
            </a:r>
            <a:endParaRPr lang="fa-IR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2" name="AutoShape 3"/>
          <p:cNvSpPr>
            <a:spLocks noChangeArrowheads="1"/>
          </p:cNvSpPr>
          <p:nvPr/>
        </p:nvSpPr>
        <p:spPr bwMode="auto">
          <a:xfrm>
            <a:off x="1574206" y="5440544"/>
            <a:ext cx="1664391" cy="432000"/>
          </a:xfrm>
          <a:prstGeom prst="bevel">
            <a:avLst>
              <a:gd name="adj" fmla="val 4142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8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اطلاعات</a:t>
            </a:r>
            <a:endParaRPr lang="fa-IR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3238596" y="3095784"/>
            <a:ext cx="2665725" cy="0"/>
          </a:xfrm>
          <a:prstGeom prst="straightConnector1">
            <a:avLst/>
          </a:prstGeom>
          <a:ln w="28575">
            <a:solidFill>
              <a:srgbClr val="C00000"/>
            </a:solidFill>
            <a:headEnd w="lg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736514" y="2308070"/>
            <a:ext cx="1" cy="312714"/>
          </a:xfrm>
          <a:prstGeom prst="straightConnector1">
            <a:avLst/>
          </a:prstGeom>
          <a:ln w="38100">
            <a:solidFill>
              <a:srgbClr val="2C0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736514" y="3579617"/>
            <a:ext cx="1" cy="312714"/>
          </a:xfrm>
          <a:prstGeom prst="straightConnector1">
            <a:avLst/>
          </a:prstGeom>
          <a:ln w="38100">
            <a:solidFill>
              <a:srgbClr val="2C0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736514" y="4851164"/>
            <a:ext cx="1" cy="312714"/>
          </a:xfrm>
          <a:prstGeom prst="straightConnector1">
            <a:avLst/>
          </a:prstGeom>
          <a:ln w="38100">
            <a:solidFill>
              <a:srgbClr val="2C0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3238595" y="4398424"/>
            <a:ext cx="2665725" cy="0"/>
          </a:xfrm>
          <a:prstGeom prst="straightConnector1">
            <a:avLst/>
          </a:prstGeom>
          <a:ln w="28575">
            <a:solidFill>
              <a:srgbClr val="C00000"/>
            </a:solidFill>
            <a:headEnd w="lg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238594" y="5659500"/>
            <a:ext cx="2665725" cy="0"/>
          </a:xfrm>
          <a:prstGeom prst="straightConnector1">
            <a:avLst/>
          </a:prstGeom>
          <a:ln w="28575">
            <a:solidFill>
              <a:srgbClr val="C00000"/>
            </a:solidFill>
            <a:headEnd w="lg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938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جلسه ۹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D91CFEA-EC11-48BF-B010-5EF6DC9DB867}"/>
              </a:ext>
            </a:extLst>
          </p:cNvPr>
          <p:cNvSpPr txBox="1">
            <a:spLocks/>
          </p:cNvSpPr>
          <p:nvPr/>
        </p:nvSpPr>
        <p:spPr>
          <a:xfrm>
            <a:off x="728133" y="3051728"/>
            <a:ext cx="7772400" cy="1520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baseline="0">
                <a:solidFill>
                  <a:srgbClr val="C00000"/>
                </a:solidFill>
                <a:latin typeface="+mj-lt"/>
                <a:ea typeface="+mj-ea"/>
                <a:cs typeface="Q Khoramshahr" panose="00000400000000000000" pitchFamily="50" charset="-78"/>
              </a:defRPr>
            </a:lvl1pPr>
          </a:lstStyle>
          <a:p>
            <a:r>
              <a:rPr lang="fa-IR" sz="3200" dirty="0"/>
              <a:t>اطلاعات (1)</a:t>
            </a:r>
            <a:br>
              <a:rPr lang="fa-IR" dirty="0"/>
            </a:br>
            <a:r>
              <a:rPr lang="fa-IR" sz="6000" dirty="0"/>
              <a:t>مبانی و فلسفه‌ی اطلاعات</a:t>
            </a:r>
            <a:endParaRPr lang="fa-IR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545328F-D533-4353-BD57-7CDE9C6D41F7}"/>
              </a:ext>
            </a:extLst>
          </p:cNvPr>
          <p:cNvSpPr txBox="1">
            <a:spLocks/>
          </p:cNvSpPr>
          <p:nvPr/>
        </p:nvSpPr>
        <p:spPr>
          <a:xfrm>
            <a:off x="1143000" y="4572000"/>
            <a:ext cx="6858000" cy="375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baseline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Information (1): Foundations and Philosophy of Information</a:t>
            </a:r>
            <a:endParaRPr lang="fa-IR" sz="2000" dirty="0"/>
          </a:p>
        </p:txBody>
      </p:sp>
    </p:spTree>
    <p:extLst>
      <p:ext uri="{BB962C8B-B14F-4D97-AF65-F5344CB8AC3E}">
        <p14:creationId xmlns:p14="http://schemas.microsoft.com/office/powerpoint/2010/main" val="2924695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 Professor Luciano Flori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228600"/>
            <a:ext cx="5725391" cy="800219"/>
          </a:xfrm>
          <a:prstGeom prst="rect">
            <a:avLst/>
          </a:prstGeom>
          <a:solidFill>
            <a:srgbClr val="0000FF"/>
          </a:solidFill>
          <a:ln w="28575">
            <a:solidFill>
              <a:srgbClr val="F828DA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Professor Luciano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Floridi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 of Research and Professor of Philosophy and Ethics of Information</a:t>
            </a:r>
          </a:p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Oxford</a:t>
            </a:r>
          </a:p>
        </p:txBody>
      </p:sp>
    </p:spTree>
    <p:extLst>
      <p:ext uri="{BB962C8B-B14F-4D97-AF65-F5344CB8AC3E}">
        <p14:creationId xmlns:p14="http://schemas.microsoft.com/office/powerpoint/2010/main" val="3604684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err="1"/>
              <a:t>فلسفه‌ی</a:t>
            </a:r>
            <a:r>
              <a:rPr lang="fa-IR" dirty="0"/>
              <a:t> اطلاعات </a:t>
            </a:r>
            <a:r>
              <a:rPr lang="fa-IR" dirty="0" err="1"/>
              <a:t>فلوریدی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2406401" y="1232015"/>
            <a:ext cx="4140795" cy="432000"/>
          </a:xfrm>
          <a:prstGeom prst="bevel">
            <a:avLst>
              <a:gd name="adj" fmla="val 4142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latin typeface="Times CE" panose="02040603030405090304" pitchFamily="18" charset="0"/>
              </a:rPr>
              <a:t>Information about something</a:t>
            </a:r>
            <a:endParaRPr lang="fa-IR" sz="24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 rot="16200000">
            <a:off x="120003" y="3507681"/>
            <a:ext cx="4140795" cy="432000"/>
          </a:xfrm>
          <a:prstGeom prst="bevel">
            <a:avLst>
              <a:gd name="adj" fmla="val 4142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latin typeface="Times CE" panose="02040603030405090304" pitchFamily="18" charset="0"/>
              </a:rPr>
              <a:t>Information as something </a:t>
            </a:r>
            <a:endParaRPr lang="fa-IR" sz="24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2406401" y="5783347"/>
            <a:ext cx="4140795" cy="432000"/>
          </a:xfrm>
          <a:prstGeom prst="bevel">
            <a:avLst>
              <a:gd name="adj" fmla="val 4142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latin typeface="Times CE" panose="02040603030405090304" pitchFamily="18" charset="0"/>
              </a:rPr>
              <a:t>Information for something</a:t>
            </a:r>
            <a:endParaRPr lang="fa-IR" sz="24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6" name="AutoShape 3"/>
          <p:cNvSpPr>
            <a:spLocks noChangeArrowheads="1"/>
          </p:cNvSpPr>
          <p:nvPr/>
        </p:nvSpPr>
        <p:spPr bwMode="auto">
          <a:xfrm rot="16200000">
            <a:off x="4692800" y="3507680"/>
            <a:ext cx="4140795" cy="432000"/>
          </a:xfrm>
          <a:prstGeom prst="bevel">
            <a:avLst>
              <a:gd name="adj" fmla="val 4142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latin typeface="Times CE" panose="02040603030405090304" pitchFamily="18" charset="0"/>
              </a:rPr>
              <a:t>Information in something </a:t>
            </a:r>
            <a:endParaRPr lang="fa-IR" sz="24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8737" y="1664234"/>
            <a:ext cx="3107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CE" panose="02040603030405090304" pitchFamily="18" charset="0"/>
                <a:cs typeface="Times New Roman" panose="02020603050405020304" pitchFamily="18" charset="0"/>
              </a:rPr>
              <a:t>e.g. a train timetable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1021700" y="3544684"/>
            <a:ext cx="3107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CE" panose="02040603030405090304" pitchFamily="18" charset="0"/>
                <a:cs typeface="Times New Roman" panose="02020603050405020304" pitchFamily="18" charset="0"/>
              </a:rPr>
              <a:t>e.g. DNA, or fingerprints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45047" y="5383381"/>
            <a:ext cx="3107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CE" panose="02040603030405090304" pitchFamily="18" charset="0"/>
                <a:cs typeface="Times New Roman" panose="02020603050405020304" pitchFamily="18" charset="0"/>
              </a:rPr>
              <a:t>e.g. algorithms or instructions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4747547" y="3523419"/>
            <a:ext cx="3107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CE" panose="02040603030405090304" pitchFamily="18" charset="0"/>
                <a:cs typeface="Times New Roman" panose="02020603050405020304" pitchFamily="18" charset="0"/>
              </a:rPr>
              <a:t>e.g. a pattern or a constraint</a:t>
            </a:r>
          </a:p>
        </p:txBody>
      </p:sp>
      <p:sp>
        <p:nvSpPr>
          <p:cNvPr id="5" name="Oval 4"/>
          <p:cNvSpPr/>
          <p:nvPr/>
        </p:nvSpPr>
        <p:spPr>
          <a:xfrm>
            <a:off x="3303133" y="3094075"/>
            <a:ext cx="2339163" cy="1201478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4472714" y="3196968"/>
            <a:ext cx="1" cy="312714"/>
          </a:xfrm>
          <a:prstGeom prst="straightConnector1">
            <a:avLst/>
          </a:prstGeom>
          <a:ln w="38100">
            <a:solidFill>
              <a:srgbClr val="2C0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472714" y="3911541"/>
            <a:ext cx="1" cy="312714"/>
          </a:xfrm>
          <a:prstGeom prst="straightConnector1">
            <a:avLst/>
          </a:prstGeom>
          <a:ln w="38100">
            <a:solidFill>
              <a:srgbClr val="2C0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3503284" y="3533880"/>
            <a:ext cx="1" cy="312714"/>
          </a:xfrm>
          <a:prstGeom prst="straightConnector1">
            <a:avLst/>
          </a:prstGeom>
          <a:ln w="38100">
            <a:solidFill>
              <a:srgbClr val="2C0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6200000" flipH="1">
            <a:off x="5410312" y="3533880"/>
            <a:ext cx="1" cy="312714"/>
          </a:xfrm>
          <a:prstGeom prst="straightConnector1">
            <a:avLst/>
          </a:prstGeom>
          <a:ln w="38100">
            <a:solidFill>
              <a:srgbClr val="2C0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84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err="1"/>
              <a:t>فلسفه‌ی</a:t>
            </a:r>
            <a:r>
              <a:rPr lang="fa-IR" dirty="0"/>
              <a:t> اطلاعات </a:t>
            </a:r>
            <a:r>
              <a:rPr lang="fa-IR" dirty="0" err="1"/>
              <a:t>فلوریدی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تعریف دیتا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968376" y="1171248"/>
            <a:ext cx="3207249" cy="1202554"/>
            <a:chOff x="3057879" y="1469122"/>
            <a:chExt cx="3207249" cy="1202554"/>
          </a:xfrm>
        </p:grpSpPr>
        <p:sp>
          <p:nvSpPr>
            <p:cNvPr id="19" name="AutoShape 3"/>
            <p:cNvSpPr>
              <a:spLocks noChangeArrowheads="1"/>
            </p:cNvSpPr>
            <p:nvPr/>
          </p:nvSpPr>
          <p:spPr bwMode="auto">
            <a:xfrm>
              <a:off x="4661503" y="1807676"/>
              <a:ext cx="1603624" cy="432000"/>
            </a:xfrm>
            <a:prstGeom prst="bevel">
              <a:avLst>
                <a:gd name="adj" fmla="val 4142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>
                  <a:latin typeface="Times CE" panose="02040603030405090304" pitchFamily="18" charset="0"/>
                </a:rPr>
                <a:t>data</a:t>
              </a:r>
              <a:endParaRPr lang="fa-IR" sz="24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057879" y="1469122"/>
              <a:ext cx="16036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singular</a:t>
              </a:r>
            </a:p>
          </p:txBody>
        </p:sp>
        <p:sp>
          <p:nvSpPr>
            <p:cNvPr id="18" name="AutoShape 3"/>
            <p:cNvSpPr>
              <a:spLocks noChangeArrowheads="1"/>
            </p:cNvSpPr>
            <p:nvPr/>
          </p:nvSpPr>
          <p:spPr bwMode="auto">
            <a:xfrm>
              <a:off x="3057879" y="1807676"/>
              <a:ext cx="1603624" cy="432000"/>
            </a:xfrm>
            <a:prstGeom prst="bevel">
              <a:avLst>
                <a:gd name="adj" fmla="val 4142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>
                  <a:latin typeface="Times CE" panose="02040603030405090304" pitchFamily="18" charset="0"/>
                </a:rPr>
                <a:t>datum</a:t>
              </a:r>
              <a:endParaRPr lang="fa-IR" sz="24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61504" y="1469122"/>
              <a:ext cx="16036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plural</a:t>
              </a:r>
            </a:p>
          </p:txBody>
        </p:sp>
        <p:sp>
          <p:nvSpPr>
            <p:cNvPr id="23" name="AutoShape 3"/>
            <p:cNvSpPr>
              <a:spLocks noChangeArrowheads="1"/>
            </p:cNvSpPr>
            <p:nvPr/>
          </p:nvSpPr>
          <p:spPr bwMode="auto">
            <a:xfrm>
              <a:off x="4661503" y="2239676"/>
              <a:ext cx="1603624" cy="432000"/>
            </a:xfrm>
            <a:prstGeom prst="bevel">
              <a:avLst>
                <a:gd name="adj" fmla="val 4142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200" dirty="0" err="1">
                  <a:latin typeface="Times CE" panose="02040603030405090304" pitchFamily="18" charset="0"/>
                  <a:cs typeface="Z Mitra" panose="00000400000000000000" pitchFamily="2" charset="-78"/>
                </a:rPr>
                <a:t>داده‌ها</a:t>
              </a:r>
              <a:endParaRPr lang="fa-IR" sz="2200" dirty="0">
                <a:solidFill>
                  <a:srgbClr val="000000"/>
                </a:solidFill>
                <a:latin typeface="Times CE" panose="02040603030405090304" pitchFamily="18" charset="0"/>
                <a:cs typeface="Z Mitra" panose="00000400000000000000" pitchFamily="2" charset="-78"/>
              </a:endParaRPr>
            </a:p>
          </p:txBody>
        </p:sp>
        <p:sp>
          <p:nvSpPr>
            <p:cNvPr id="25" name="AutoShape 3"/>
            <p:cNvSpPr>
              <a:spLocks noChangeArrowheads="1"/>
            </p:cNvSpPr>
            <p:nvPr/>
          </p:nvSpPr>
          <p:spPr bwMode="auto">
            <a:xfrm>
              <a:off x="3057879" y="2239676"/>
              <a:ext cx="1603624" cy="432000"/>
            </a:xfrm>
            <a:prstGeom prst="bevel">
              <a:avLst>
                <a:gd name="adj" fmla="val 4142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200" dirty="0">
                  <a:latin typeface="Times CE" panose="02040603030405090304" pitchFamily="18" charset="0"/>
                  <a:cs typeface="Z Mitra" panose="00000400000000000000" pitchFamily="2" charset="-78"/>
                </a:rPr>
                <a:t>داده</a:t>
              </a:r>
              <a:endParaRPr lang="fa-IR" sz="2200" dirty="0">
                <a:solidFill>
                  <a:srgbClr val="000000"/>
                </a:solidFill>
                <a:latin typeface="Times CE" panose="02040603030405090304" pitchFamily="18" charset="0"/>
                <a:cs typeface="Z Mitra" panose="00000400000000000000" pitchFamily="2" charset="-78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52474" y="2784808"/>
            <a:ext cx="76390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000" b="1" dirty="0">
                <a:cs typeface="Q Khoramshahr" panose="00000400000000000000" pitchFamily="50" charset="-78"/>
              </a:rPr>
              <a:t>تعریف عام داده</a:t>
            </a:r>
          </a:p>
          <a:p>
            <a:pPr algn="ctr" rtl="1"/>
            <a:r>
              <a:rPr lang="fa-IR" dirty="0">
                <a:cs typeface="Q Khoramshahr" panose="00000400000000000000" pitchFamily="50" charset="-78"/>
              </a:rPr>
              <a:t>یک عدم یکنواختی یا وجود تمایز در یک زمینه</a:t>
            </a:r>
            <a:endParaRPr lang="en-US" dirty="0">
              <a:cs typeface="Q Khoramshahr" panose="00000400000000000000" pitchFamily="50" charset="-7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71548" y="3709565"/>
            <a:ext cx="7200903" cy="1840053"/>
            <a:chOff x="971548" y="3543309"/>
            <a:chExt cx="7200903" cy="1840053"/>
          </a:xfrm>
        </p:grpSpPr>
        <p:sp>
          <p:nvSpPr>
            <p:cNvPr id="29" name="Rectangle 28"/>
            <p:cNvSpPr/>
            <p:nvPr/>
          </p:nvSpPr>
          <p:spPr>
            <a:xfrm>
              <a:off x="971548" y="3543309"/>
              <a:ext cx="7200902" cy="72294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sz="2400" b="1" dirty="0">
                  <a:cs typeface="Q Khoramshahr" panose="00000400000000000000" pitchFamily="50" charset="-78"/>
                </a:rPr>
                <a:t>تعریف </a:t>
              </a:r>
              <a:r>
                <a:rPr lang="fa-IR" sz="2400" b="1" dirty="0" err="1">
                  <a:cs typeface="Q Khoramshahr" panose="00000400000000000000" pitchFamily="50" charset="-78"/>
                </a:rPr>
                <a:t>دیتا</a:t>
              </a:r>
              <a:r>
                <a:rPr lang="fa-IR" sz="2400" b="1" dirty="0">
                  <a:cs typeface="Q Khoramshahr" panose="00000400000000000000" pitchFamily="50" charset="-78"/>
                </a:rPr>
                <a:t> مبتنی بر تفاوت‌</a:t>
              </a:r>
              <a:endParaRPr lang="en-US" sz="2400" b="1" dirty="0">
                <a:cs typeface="Q Khoramshahr" panose="00000400000000000000" pitchFamily="50" charset="-78"/>
              </a:endParaRPr>
            </a:p>
            <a:p>
              <a:pPr algn="ctr" rtl="1"/>
              <a:r>
                <a:rPr lang="en-US" sz="1400" b="1" dirty="0">
                  <a:latin typeface="Adobe Arabic" panose="02040503050201020203" pitchFamily="18" charset="-78"/>
                  <a:cs typeface="Adobe Arabic" panose="02040503050201020203" pitchFamily="18" charset="-78"/>
                </a:rPr>
                <a:t>(DDD: the </a:t>
              </a:r>
              <a:r>
                <a:rPr lang="en-US" sz="1400" b="1" dirty="0" err="1">
                  <a:latin typeface="Adobe Arabic" panose="02040503050201020203" pitchFamily="18" charset="-78"/>
                  <a:cs typeface="Adobe Arabic" panose="02040503050201020203" pitchFamily="18" charset="-78"/>
                </a:rPr>
                <a:t>Diaphoric</a:t>
              </a:r>
              <a:r>
                <a:rPr lang="en-US" sz="1400" b="1" dirty="0">
                  <a:latin typeface="Adobe Arabic" panose="02040503050201020203" pitchFamily="18" charset="-78"/>
                  <a:cs typeface="Adobe Arabic" panose="02040503050201020203" pitchFamily="18" charset="-78"/>
                </a:rPr>
                <a:t> Definition of Data)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858000" y="4290109"/>
              <a:ext cx="1314449" cy="34597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 re</a:t>
              </a:r>
              <a:endPara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571877" y="4290109"/>
              <a:ext cx="3258072" cy="34597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dirty="0">
                  <a:solidFill>
                    <a:schemeClr val="tx1"/>
                  </a:solidFill>
                  <a:latin typeface="Times New Roman" panose="02020603050405020304" pitchFamily="18" charset="0"/>
                  <a:cs typeface="Q Khoramshahr" panose="00000400000000000000" pitchFamily="50" charset="-78"/>
                </a:rPr>
                <a:t>عدم یکنواختی در دنیا</a:t>
              </a:r>
              <a:endPara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858002" y="4659938"/>
              <a:ext cx="1314449" cy="34597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signo</a:t>
              </a:r>
              <a:endPara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858002" y="5037388"/>
              <a:ext cx="1314449" cy="34597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dicto</a:t>
              </a:r>
              <a:endPara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571878" y="4659938"/>
              <a:ext cx="3258072" cy="34597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dirty="0">
                  <a:solidFill>
                    <a:schemeClr val="tx1"/>
                  </a:solidFill>
                  <a:latin typeface="Times New Roman" panose="02020603050405020304" pitchFamily="18" charset="0"/>
                  <a:cs typeface="Q Khoramshahr" panose="00000400000000000000" pitchFamily="50" charset="-78"/>
                </a:rPr>
                <a:t>عدم یکنواختی میان حداقل دو حالت فیزیکی</a:t>
              </a:r>
              <a:endPara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571877" y="5037388"/>
              <a:ext cx="3258072" cy="34597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dirty="0">
                  <a:solidFill>
                    <a:schemeClr val="tx1"/>
                  </a:solidFill>
                  <a:latin typeface="Times New Roman" panose="02020603050405020304" pitchFamily="18" charset="0"/>
                  <a:cs typeface="Q Khoramshahr" panose="00000400000000000000" pitchFamily="50" charset="-78"/>
                </a:rPr>
                <a:t>عدم یکنواختی میان دو نماد در یک کد</a:t>
              </a:r>
              <a:endPara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971548" y="4290109"/>
              <a:ext cx="2572273" cy="34597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Q Khoramshahr" panose="00000400000000000000" pitchFamily="50" charset="-78"/>
                </a:rPr>
                <a:t>مثلاً یک ماده</a:t>
              </a:r>
              <a:endPara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971549" y="4659938"/>
              <a:ext cx="2572273" cy="34597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Q Khoramshahr" panose="00000400000000000000" pitchFamily="50" charset="-78"/>
                </a:rPr>
                <a:t>مثلاً پر یا خالی بودن یک لیوان</a:t>
              </a:r>
              <a:endPara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971548" y="5037388"/>
              <a:ext cx="2572273" cy="34597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Q Khoramshahr" panose="00000400000000000000" pitchFamily="50" charset="-78"/>
                </a:rPr>
                <a:t>مثلاً حروف «س» و «ص» در الفبا</a:t>
              </a:r>
              <a:endPara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Q Khoramshahr" panose="00000400000000000000" pitchFamily="50" charset="-78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77366" y="5820211"/>
            <a:ext cx="8189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CE" panose="02040603030405090304" pitchFamily="18" charset="0"/>
              </a:rPr>
              <a:t>* </a:t>
            </a:r>
            <a:r>
              <a:rPr lang="en-US" sz="1200" i="1" dirty="0" err="1">
                <a:latin typeface="Times CE" panose="02040603030405090304" pitchFamily="18" charset="0"/>
              </a:rPr>
              <a:t>dedomena</a:t>
            </a:r>
            <a:r>
              <a:rPr lang="fa-IR" sz="1200" i="1" dirty="0">
                <a:latin typeface="Times CE" panose="02040603030405090304" pitchFamily="18" charset="0"/>
              </a:rPr>
              <a:t> </a:t>
            </a:r>
            <a:r>
              <a:rPr lang="en-US" sz="1200" i="1" dirty="0">
                <a:latin typeface="Times CE" panose="02040603030405090304" pitchFamily="18" charset="0"/>
              </a:rPr>
              <a:t>= </a:t>
            </a:r>
            <a:r>
              <a:rPr lang="en-US" sz="1200" dirty="0">
                <a:latin typeface="Times CE" panose="02040603030405090304" pitchFamily="18" charset="0"/>
              </a:rPr>
              <a:t>“data” in Greek; the word “data” comes from the Latin translation of a work by Euclid entitled </a:t>
            </a:r>
            <a:r>
              <a:rPr lang="en-US" sz="1200" i="1" dirty="0" err="1">
                <a:latin typeface="Times CE" panose="02040603030405090304" pitchFamily="18" charset="0"/>
              </a:rPr>
              <a:t>Dedomena</a:t>
            </a:r>
            <a:r>
              <a:rPr lang="en-US" sz="1200" i="1" dirty="0">
                <a:latin typeface="Times CE" panose="02040603030405090304" pitchFamily="18" charset="0"/>
              </a:rPr>
              <a:t>.</a:t>
            </a:r>
          </a:p>
          <a:p>
            <a:r>
              <a:rPr lang="en-US" sz="1200" i="1" dirty="0">
                <a:latin typeface="Times CE" panose="02040603030405090304" pitchFamily="18" charset="0"/>
              </a:rPr>
              <a:t>* </a:t>
            </a:r>
            <a:r>
              <a:rPr lang="en-US" sz="1200" i="1" dirty="0" err="1">
                <a:latin typeface="Times CE" panose="02040603030405090304" pitchFamily="18" charset="0"/>
              </a:rPr>
              <a:t>diaphora</a:t>
            </a:r>
            <a:r>
              <a:rPr lang="en-US" sz="1200" i="1" dirty="0">
                <a:latin typeface="Times CE" panose="02040603030405090304" pitchFamily="18" charset="0"/>
              </a:rPr>
              <a:t> = </a:t>
            </a:r>
            <a:r>
              <a:rPr lang="en-US" sz="1200" dirty="0">
                <a:latin typeface="Times CE" panose="02040603030405090304" pitchFamily="18" charset="0"/>
              </a:rPr>
              <a:t>the Greek word for “difference”</a:t>
            </a:r>
          </a:p>
        </p:txBody>
      </p:sp>
    </p:spTree>
    <p:extLst>
      <p:ext uri="{BB962C8B-B14F-4D97-AF65-F5344CB8AC3E}">
        <p14:creationId xmlns:p14="http://schemas.microsoft.com/office/powerpoint/2010/main" val="3789681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err="1"/>
              <a:t>فلسفه‌ی</a:t>
            </a:r>
            <a:r>
              <a:rPr lang="fa-IR" dirty="0"/>
              <a:t> اطلاعات </a:t>
            </a:r>
            <a:r>
              <a:rPr lang="fa-IR" dirty="0" err="1"/>
              <a:t>فلوریدی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تعریف اطلاعات مبتنی بر داده: تعریف عام اطلاعات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968376" y="1469122"/>
            <a:ext cx="3207249" cy="770554"/>
            <a:chOff x="3057879" y="1469122"/>
            <a:chExt cx="3207249" cy="770554"/>
          </a:xfrm>
        </p:grpSpPr>
        <p:sp>
          <p:nvSpPr>
            <p:cNvPr id="19" name="AutoShape 3"/>
            <p:cNvSpPr>
              <a:spLocks noChangeArrowheads="1"/>
            </p:cNvSpPr>
            <p:nvPr/>
          </p:nvSpPr>
          <p:spPr bwMode="auto">
            <a:xfrm>
              <a:off x="4661503" y="1807676"/>
              <a:ext cx="1603624" cy="432000"/>
            </a:xfrm>
            <a:prstGeom prst="bevel">
              <a:avLst>
                <a:gd name="adj" fmla="val 4142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>
                  <a:latin typeface="Times CE" panose="02040603030405090304" pitchFamily="18" charset="0"/>
                </a:rPr>
                <a:t>-</a:t>
              </a:r>
              <a:endParaRPr lang="fa-IR" sz="24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057879" y="1469122"/>
              <a:ext cx="16036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singular</a:t>
              </a:r>
            </a:p>
          </p:txBody>
        </p:sp>
        <p:sp>
          <p:nvSpPr>
            <p:cNvPr id="18" name="AutoShape 3"/>
            <p:cNvSpPr>
              <a:spLocks noChangeArrowheads="1"/>
            </p:cNvSpPr>
            <p:nvPr/>
          </p:nvSpPr>
          <p:spPr bwMode="auto">
            <a:xfrm>
              <a:off x="3057879" y="1807676"/>
              <a:ext cx="1603624" cy="432000"/>
            </a:xfrm>
            <a:prstGeom prst="bevel">
              <a:avLst>
                <a:gd name="adj" fmla="val 4142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>
                  <a:latin typeface="Times CE" panose="02040603030405090304" pitchFamily="18" charset="0"/>
                </a:rPr>
                <a:t>information</a:t>
              </a:r>
              <a:endParaRPr lang="fa-IR" sz="24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61504" y="1469122"/>
              <a:ext cx="16036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plural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62000" y="3384883"/>
                <a:ext cx="7620000" cy="16927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General Definition of Information (GDI)</a:t>
                </a:r>
              </a:p>
              <a:p>
                <a:pPr algn="ctr"/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600" b="1" dirty="0">
                    <a:latin typeface="Times CE" panose="02040603030405090304" pitchFamily="18" charset="0"/>
                    <a:cs typeface="Times New Roman" panose="02020603050405020304" pitchFamily="18" charset="0"/>
                  </a:rPr>
                  <a:t>GDI)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r>
                  <a:rPr lang="en-US" sz="1600" dirty="0">
                    <a:latin typeface="Times CE" panose="02040603030405090304" pitchFamily="18" charset="0"/>
                    <a:cs typeface="Times New Roman" panose="02020603050405020304" pitchFamily="18" charset="0"/>
                  </a:rPr>
                  <a:t> is an </a:t>
                </a:r>
                <a:r>
                  <a:rPr lang="en-US" sz="1600" b="1" dirty="0">
                    <a:latin typeface="Times CE" panose="02040603030405090304" pitchFamily="18" charset="0"/>
                    <a:cs typeface="Times New Roman" panose="02020603050405020304" pitchFamily="18" charset="0"/>
                  </a:rPr>
                  <a:t>instance of information</a:t>
                </a:r>
                <a:r>
                  <a:rPr lang="en-US" sz="1600" dirty="0">
                    <a:latin typeface="Times CE" panose="02040603030405090304" pitchFamily="18" charset="0"/>
                    <a:cs typeface="Times New Roman" panose="02020603050405020304" pitchFamily="18" charset="0"/>
                  </a:rPr>
                  <a:t>, understood as semantic content, if and only if:</a:t>
                </a:r>
              </a:p>
              <a:p>
                <a:r>
                  <a:rPr lang="en-US" sz="1600" dirty="0">
                    <a:latin typeface="Times CE" panose="0204060303040509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sz="1600" b="1" dirty="0">
                    <a:latin typeface="Times CE" panose="02040603030405090304" pitchFamily="18" charset="0"/>
                    <a:cs typeface="Times New Roman" panose="02020603050405020304" pitchFamily="18" charset="0"/>
                  </a:rPr>
                  <a:t>GDI.1)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r>
                  <a:rPr lang="en-US" sz="1600" dirty="0">
                    <a:latin typeface="Times CE" panose="02040603030405090304" pitchFamily="18" charset="0"/>
                    <a:cs typeface="Times New Roman" panose="02020603050405020304" pitchFamily="18" charset="0"/>
                  </a:rPr>
                  <a:t> consists of </a:t>
                </a:r>
                <a:r>
                  <a:rPr lang="en-US" sz="1600" i="1" dirty="0">
                    <a:latin typeface="Times CE" panose="0204060303040509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1600" dirty="0">
                    <a:latin typeface="Times CE" panose="0204060303040509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i="1" dirty="0">
                    <a:latin typeface="Times CE" panose="02040603030405090304" pitchFamily="18" charset="0"/>
                    <a:cs typeface="Times New Roman" panose="02020603050405020304" pitchFamily="18" charset="0"/>
                  </a:rPr>
                  <a:t>data</a:t>
                </a:r>
                <a:r>
                  <a:rPr lang="en-US" sz="1600" dirty="0">
                    <a:latin typeface="Times CE" panose="02040603030405090304" pitchFamily="18" charset="0"/>
                    <a:cs typeface="Times New Roman" panose="02020603050405020304" pitchFamily="18" charset="0"/>
                  </a:rPr>
                  <a:t>, for </a:t>
                </a:r>
                <a:r>
                  <a:rPr lang="en-US" sz="1600" i="1" dirty="0">
                    <a:latin typeface="Times CE" panose="0204060303040509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1600" dirty="0">
                    <a:latin typeface="Times CE" panose="0204060303040509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</m:oMath>
                </a14:m>
                <a:r>
                  <a:rPr lang="en-US" sz="1600" dirty="0">
                    <a:latin typeface="Times CE" panose="02040603030405090304" pitchFamily="18" charset="0"/>
                    <a:cs typeface="Times New Roman" panose="02020603050405020304" pitchFamily="18" charset="0"/>
                  </a:rPr>
                  <a:t> 1;</a:t>
                </a:r>
              </a:p>
              <a:p>
                <a:r>
                  <a:rPr lang="en-US" sz="1600" dirty="0">
                    <a:latin typeface="Times CE" panose="0204060303040509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sz="1600" b="1" dirty="0">
                    <a:latin typeface="Times CE" panose="02040603030405090304" pitchFamily="18" charset="0"/>
                    <a:cs typeface="Times New Roman" panose="02020603050405020304" pitchFamily="18" charset="0"/>
                  </a:rPr>
                  <a:t>GDI.2) </a:t>
                </a:r>
                <a:r>
                  <a:rPr lang="en-US" sz="1600" dirty="0">
                    <a:latin typeface="Times CE" panose="02040603030405090304" pitchFamily="18" charset="0"/>
                    <a:cs typeface="Times New Roman" panose="02020603050405020304" pitchFamily="18" charset="0"/>
                  </a:rPr>
                  <a:t>the data are </a:t>
                </a:r>
                <a:r>
                  <a:rPr lang="en-US" sz="1600" i="1" dirty="0">
                    <a:latin typeface="Times CE" panose="02040603030405090304" pitchFamily="18" charset="0"/>
                    <a:cs typeface="Times New Roman" panose="02020603050405020304" pitchFamily="18" charset="0"/>
                  </a:rPr>
                  <a:t>well formed</a:t>
                </a:r>
                <a:r>
                  <a:rPr lang="en-US" sz="1600" dirty="0">
                    <a:latin typeface="Times CE" panose="0204060303040509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r>
                  <a:rPr lang="en-US" sz="1600" dirty="0">
                    <a:latin typeface="Times CE" panose="0204060303040509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sz="1600" b="1" dirty="0">
                    <a:latin typeface="Times CE" panose="02040603030405090304" pitchFamily="18" charset="0"/>
                    <a:cs typeface="Times New Roman" panose="02020603050405020304" pitchFamily="18" charset="0"/>
                  </a:rPr>
                  <a:t>GDI.3) </a:t>
                </a:r>
                <a:r>
                  <a:rPr lang="en-US" sz="1600" dirty="0">
                    <a:latin typeface="Times CE" panose="02040603030405090304" pitchFamily="18" charset="0"/>
                    <a:cs typeface="Times New Roman" panose="02020603050405020304" pitchFamily="18" charset="0"/>
                  </a:rPr>
                  <a:t>the well-formed data are </a:t>
                </a:r>
                <a:r>
                  <a:rPr lang="en-US" sz="1600" i="1" dirty="0">
                    <a:latin typeface="Times CE" panose="02040603030405090304" pitchFamily="18" charset="0"/>
                    <a:cs typeface="Times New Roman" panose="02020603050405020304" pitchFamily="18" charset="0"/>
                  </a:rPr>
                  <a:t>meaningful</a:t>
                </a:r>
                <a:r>
                  <a:rPr lang="en-US" sz="1600" dirty="0">
                    <a:latin typeface="Times CE" panose="0204060303040509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384883"/>
                <a:ext cx="7620000" cy="1692771"/>
              </a:xfrm>
              <a:prstGeom prst="rect">
                <a:avLst/>
              </a:prstGeom>
              <a:blipFill>
                <a:blip r:embed="rId2"/>
                <a:stretch>
                  <a:fillRect l="-319" t="-1429" b="-285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42950" y="2505075"/>
            <a:ext cx="76390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000" b="1" dirty="0">
                <a:cs typeface="Q Khoramshahr" panose="00000400000000000000" pitchFamily="50" charset="-78"/>
              </a:rPr>
              <a:t>تعریف عام اطلاعات</a:t>
            </a:r>
          </a:p>
          <a:p>
            <a:pPr algn="ctr" rtl="1"/>
            <a:r>
              <a:rPr lang="fa-IR" dirty="0">
                <a:cs typeface="Q Khoramshahr" panose="00000400000000000000" pitchFamily="50" charset="-78"/>
              </a:rPr>
              <a:t>یک یا چند </a:t>
            </a:r>
            <a:r>
              <a:rPr lang="fa-IR" dirty="0" err="1">
                <a:cs typeface="Q Khoramshahr" panose="00000400000000000000" pitchFamily="50" charset="-78"/>
              </a:rPr>
              <a:t>داده‌ی</a:t>
            </a:r>
            <a:r>
              <a:rPr lang="fa-IR" dirty="0">
                <a:cs typeface="Q Khoramshahr" panose="00000400000000000000" pitchFamily="50" charset="-78"/>
              </a:rPr>
              <a:t> خوش‌‌فرم معنادار: (</a:t>
            </a:r>
            <a:r>
              <a:rPr lang="fa-IR" dirty="0" err="1">
                <a:cs typeface="Q Khoramshahr" panose="00000400000000000000" pitchFamily="50" charset="-78"/>
              </a:rPr>
              <a:t>داده‌ها</a:t>
            </a:r>
            <a:r>
              <a:rPr lang="fa-IR" dirty="0">
                <a:cs typeface="Q Khoramshahr" panose="00000400000000000000" pitchFamily="50" charset="-78"/>
              </a:rPr>
              <a:t> + معنا)</a:t>
            </a:r>
            <a:endParaRPr lang="en-US" dirty="0"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37032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err="1"/>
              <a:t>فلسفه‌ی</a:t>
            </a:r>
            <a:r>
              <a:rPr lang="fa-IR" dirty="0"/>
              <a:t> اطلاعات </a:t>
            </a:r>
            <a:r>
              <a:rPr lang="fa-IR" dirty="0" err="1"/>
              <a:t>فلوریدی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نقشه‌ی مفاهیم اطلاعات در فلسفه‌ی اطلاعات فلوریدی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92" y="1652628"/>
            <a:ext cx="7623616" cy="41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4400EC-7AA4-4109-9C6E-990FC39519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5" r="81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CC607C-6AED-4A17-9E23-0E9B433A31F2}"/>
              </a:ext>
            </a:extLst>
          </p:cNvPr>
          <p:cNvSpPr txBox="1"/>
          <p:nvPr/>
        </p:nvSpPr>
        <p:spPr>
          <a:xfrm>
            <a:off x="539151" y="5568351"/>
            <a:ext cx="5725391" cy="800219"/>
          </a:xfrm>
          <a:prstGeom prst="rect">
            <a:avLst/>
          </a:prstGeom>
          <a:solidFill>
            <a:srgbClr val="0000FF"/>
          </a:solidFill>
          <a:ln w="28575">
            <a:solidFill>
              <a:srgbClr val="F828DA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Professor Rafael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Capurro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Associate at the Department of Information Science, </a:t>
            </a:r>
            <a:b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Pretoria, South Africa (2020-2022)</a:t>
            </a:r>
          </a:p>
        </p:txBody>
      </p:sp>
    </p:spTree>
    <p:extLst>
      <p:ext uri="{BB962C8B-B14F-4D97-AF65-F5344CB8AC3E}">
        <p14:creationId xmlns:p14="http://schemas.microsoft.com/office/powerpoint/2010/main" val="95367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E5967B-20DE-4F43-B363-859C31D88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291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0E183C-2684-4E12-8ED2-9DD47D5D8F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9" b="52629"/>
          <a:stretch/>
        </p:blipFill>
        <p:spPr>
          <a:xfrm>
            <a:off x="0" y="4408099"/>
            <a:ext cx="9144000" cy="24499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31B4F2-A1A9-4691-96FB-5CEF36E06393}"/>
              </a:ext>
            </a:extLst>
          </p:cNvPr>
          <p:cNvSpPr txBox="1"/>
          <p:nvPr/>
        </p:nvSpPr>
        <p:spPr>
          <a:xfrm>
            <a:off x="533106" y="6548584"/>
            <a:ext cx="5462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http://www.capurro.de/infoconcept.html</a:t>
            </a:r>
          </a:p>
        </p:txBody>
      </p:sp>
    </p:spTree>
    <p:extLst>
      <p:ext uri="{BB962C8B-B14F-4D97-AF65-F5344CB8AC3E}">
        <p14:creationId xmlns:p14="http://schemas.microsoft.com/office/powerpoint/2010/main" val="2572987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تفاوت‌، مبنای تعریف اطلاعات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در نگاه </a:t>
            </a:r>
            <a:r>
              <a:rPr lang="en-US" dirty="0"/>
              <a:t>Andrzej </a:t>
            </a:r>
            <a:r>
              <a:rPr lang="en-US" dirty="0" err="1"/>
              <a:t>Chmielecki</a:t>
            </a:r>
            <a:endParaRPr lang="en-US" dirty="0"/>
          </a:p>
        </p:txBody>
      </p:sp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1167451" y="2217731"/>
            <a:ext cx="6809098" cy="2395833"/>
          </a:xfrm>
          <a:prstGeom prst="bevel">
            <a:avLst>
              <a:gd name="adj" fmla="val 1556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3200" b="1" dirty="0">
                <a:latin typeface="Times CE" panose="02040603030405090304" pitchFamily="18" charset="0"/>
                <a:cs typeface="Q Khoramshahr" panose="00000400000000000000" pitchFamily="50" charset="-78"/>
              </a:rPr>
              <a:t>اطلاعات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a-IR" b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یک چیز </a:t>
            </a:r>
            <a:r>
              <a:rPr lang="fa-IR" b="1" dirty="0" err="1">
                <a:solidFill>
                  <a:srgbClr val="C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ابژکتیو</a:t>
            </a:r>
            <a:r>
              <a:rPr lang="fa-IR" b="1" dirty="0">
                <a:solidFill>
                  <a:srgbClr val="C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 </a:t>
            </a:r>
            <a:r>
              <a:rPr lang="fa-IR" b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است که جرم ندارد، فضا اشغال </a:t>
            </a:r>
            <a:r>
              <a:rPr lang="fa-IR" b="1" dirty="0" err="1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نمی‌کند</a:t>
            </a:r>
            <a:r>
              <a:rPr lang="fa-IR" b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 و حامل انرژی نیست.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a-IR" b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تفاوت</a:t>
            </a:r>
            <a:r>
              <a:rPr lang="fa-IR" sz="2400" dirty="0" err="1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‌هایی</a:t>
            </a:r>
            <a:r>
              <a:rPr lang="fa-IR" sz="2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 است که برای سیستم </a:t>
            </a:r>
            <a:r>
              <a:rPr lang="fa-IR" sz="2400" b="1" dirty="0" err="1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تشخیص‌پذیر</a:t>
            </a:r>
            <a:r>
              <a:rPr lang="fa-IR" sz="2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 است.</a:t>
            </a:r>
          </a:p>
        </p:txBody>
      </p:sp>
    </p:spTree>
    <p:extLst>
      <p:ext uri="{BB962C8B-B14F-4D97-AF65-F5344CB8AC3E}">
        <p14:creationId xmlns:p14="http://schemas.microsoft.com/office/powerpoint/2010/main" val="4290492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جلسه 10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D91CFEA-EC11-48BF-B010-5EF6DC9DB867}"/>
              </a:ext>
            </a:extLst>
          </p:cNvPr>
          <p:cNvSpPr txBox="1">
            <a:spLocks/>
          </p:cNvSpPr>
          <p:nvPr/>
        </p:nvSpPr>
        <p:spPr>
          <a:xfrm>
            <a:off x="274447" y="3051728"/>
            <a:ext cx="8679772" cy="1520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baseline="0">
                <a:solidFill>
                  <a:srgbClr val="C00000"/>
                </a:solidFill>
                <a:latin typeface="+mj-lt"/>
                <a:ea typeface="+mj-ea"/>
                <a:cs typeface="Q Khoramshahr" panose="00000400000000000000" pitchFamily="50" charset="-78"/>
              </a:defRPr>
            </a:lvl1pPr>
          </a:lstStyle>
          <a:p>
            <a:r>
              <a:rPr lang="fa-IR" sz="3200" dirty="0"/>
              <a:t>اطلاعات (2)</a:t>
            </a:r>
            <a:br>
              <a:rPr lang="fa-IR" sz="5400" dirty="0"/>
            </a:br>
            <a:r>
              <a:rPr lang="fa-IR" sz="5400" dirty="0"/>
              <a:t>فیزیک اطلاعات و نظریه‌ی اطلاعات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545328F-D533-4353-BD57-7CDE9C6D41F7}"/>
              </a:ext>
            </a:extLst>
          </p:cNvPr>
          <p:cNvSpPr txBox="1">
            <a:spLocks/>
          </p:cNvSpPr>
          <p:nvPr/>
        </p:nvSpPr>
        <p:spPr>
          <a:xfrm>
            <a:off x="1143000" y="4572000"/>
            <a:ext cx="6858000" cy="3757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baseline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Information (2): Physics of Information &amp; Information Theory</a:t>
            </a:r>
            <a:endParaRPr lang="fa-IR" sz="2000" dirty="0"/>
          </a:p>
        </p:txBody>
      </p:sp>
    </p:spTree>
    <p:extLst>
      <p:ext uri="{BB962C8B-B14F-4D97-AF65-F5344CB8AC3E}">
        <p14:creationId xmlns:p14="http://schemas.microsoft.com/office/powerpoint/2010/main" val="1861369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1"/>
            <a:r>
              <a:rPr lang="fa-IR" sz="1300" dirty="0"/>
              <a:t>اطلاعات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3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a-IR" dirty="0"/>
              <a:t>فیزیک اطلاعات</a:t>
            </a:r>
          </a:p>
        </p:txBody>
      </p:sp>
    </p:spTree>
    <p:extLst>
      <p:ext uri="{BB962C8B-B14F-4D97-AF65-F5344CB8AC3E}">
        <p14:creationId xmlns:p14="http://schemas.microsoft.com/office/powerpoint/2010/main" val="1796487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ارکان 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E1DC1-61DB-42A1-89C5-00204478C1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FD9-0EB6-4F2D-BC2C-25E884C52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23111-792B-46C5-9048-488F682F7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702" y="1338663"/>
            <a:ext cx="5346596" cy="48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97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9EE943-8599-49D8-917F-2E9D917E2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61" y="691215"/>
            <a:ext cx="7247077" cy="547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887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645E5D-2292-4792-A603-A368A0C54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" y="733425"/>
            <a:ext cx="8639175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45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D7D096-43E9-4A7C-BFBE-257C3230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" y="733425"/>
            <a:ext cx="8639175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491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AB3E9C-6D78-4225-A8AE-42949D5CB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" y="733425"/>
            <a:ext cx="8639175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33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1"/>
            <a:r>
              <a:rPr lang="fa-IR" sz="1300" dirty="0"/>
              <a:t>اطلاعات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4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a-IR" dirty="0"/>
              <a:t>تئوری اطلاعات</a:t>
            </a:r>
          </a:p>
        </p:txBody>
      </p:sp>
    </p:spTree>
    <p:extLst>
      <p:ext uri="{BB962C8B-B14F-4D97-AF65-F5344CB8AC3E}">
        <p14:creationId xmlns:p14="http://schemas.microsoft.com/office/powerpoint/2010/main" val="2701283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اتصالات سیستمی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" name="Rectangle 1"/>
          <p:cNvSpPr/>
          <p:nvPr/>
        </p:nvSpPr>
        <p:spPr>
          <a:xfrm>
            <a:off x="966354" y="1506682"/>
            <a:ext cx="7200902" cy="810491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b="1" dirty="0">
                <a:cs typeface="Z Mitra" panose="00000400000000000000" pitchFamily="2" charset="-78"/>
              </a:rPr>
              <a:t>اتصالات «میان </a:t>
            </a:r>
            <a:r>
              <a:rPr lang="fa-IR" sz="2400" b="1" dirty="0" err="1">
                <a:cs typeface="Z Mitra" panose="00000400000000000000" pitchFamily="2" charset="-78"/>
              </a:rPr>
              <a:t>سیستم‌ها</a:t>
            </a:r>
            <a:r>
              <a:rPr lang="fa-IR" sz="2400" b="1" dirty="0">
                <a:cs typeface="Z Mitra" panose="00000400000000000000" pitchFamily="2" charset="-78"/>
              </a:rPr>
              <a:t>» و «میان اجزای سیستم»</a:t>
            </a:r>
          </a:p>
          <a:p>
            <a:pPr algn="ctr" rtl="1"/>
            <a:r>
              <a:rPr lang="fa-IR" sz="2000" dirty="0">
                <a:cs typeface="Z Mitra" panose="00000400000000000000" pitchFamily="2" charset="-78"/>
              </a:rPr>
              <a:t>برای اثرگذاری آنها روی یکدیگر</a:t>
            </a:r>
            <a:endParaRPr lang="en-US" sz="2000" dirty="0">
              <a:cs typeface="Z Mitra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6439756" y="3713029"/>
            <a:ext cx="3056681" cy="39831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dirty="0" err="1">
                <a:cs typeface="Z Mitra" panose="00000400000000000000" pitchFamily="2" charset="-78"/>
              </a:rPr>
              <a:t>قالب‌ها</a:t>
            </a:r>
            <a:endParaRPr lang="en-US" sz="2000" dirty="0">
              <a:cs typeface="Z Mitra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0275" y="2383848"/>
            <a:ext cx="1711038" cy="97847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sz="2400" b="1" dirty="0">
                <a:solidFill>
                  <a:schemeClr val="tx1"/>
                </a:solidFill>
                <a:cs typeface="Z Mitra" panose="00000400000000000000" pitchFamily="2" charset="-78"/>
              </a:rPr>
              <a:t>تبادل ماده</a:t>
            </a:r>
            <a:endParaRPr lang="en-US" sz="2000" dirty="0">
              <a:solidFill>
                <a:schemeClr val="tx1"/>
              </a:solidFill>
              <a:cs typeface="Z Mitra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0275" y="3422950"/>
            <a:ext cx="1711038" cy="97847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sz="2400" b="1" dirty="0">
                <a:solidFill>
                  <a:schemeClr val="tx1"/>
                </a:solidFill>
                <a:cs typeface="Z Mitra" panose="00000400000000000000" pitchFamily="2" charset="-78"/>
              </a:rPr>
              <a:t>تبادل انرژی</a:t>
            </a:r>
            <a:endParaRPr lang="en-US" sz="2000" dirty="0">
              <a:solidFill>
                <a:schemeClr val="tx1"/>
              </a:solidFill>
              <a:cs typeface="Z Mitra" panose="000004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10275" y="4462052"/>
            <a:ext cx="1711038" cy="97847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sz="2400" b="1" dirty="0">
                <a:solidFill>
                  <a:schemeClr val="tx1"/>
                </a:solidFill>
                <a:cs typeface="Z Mitra" panose="00000400000000000000" pitchFamily="2" charset="-78"/>
              </a:rPr>
              <a:t>انتقال اطلاعات</a:t>
            </a:r>
            <a:endParaRPr lang="en-US" sz="2000" dirty="0">
              <a:solidFill>
                <a:schemeClr val="tx1"/>
              </a:solidFill>
              <a:cs typeface="Z Mitra" panose="00000400000000000000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66354" y="2383848"/>
            <a:ext cx="4996297" cy="20175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b="1" dirty="0">
                <a:solidFill>
                  <a:schemeClr val="tx1"/>
                </a:solidFill>
                <a:cs typeface="Z Mitra" panose="00000400000000000000" pitchFamily="2" charset="-78"/>
              </a:rPr>
              <a:t>بین </a:t>
            </a:r>
            <a:r>
              <a:rPr lang="fa-IR" b="1" dirty="0" err="1">
                <a:solidFill>
                  <a:schemeClr val="tx1"/>
                </a:solidFill>
                <a:cs typeface="Z Mitra" panose="00000400000000000000" pitchFamily="2" charset="-78"/>
              </a:rPr>
              <a:t>اشیایی</a:t>
            </a:r>
            <a:r>
              <a:rPr lang="fa-IR" b="1" dirty="0">
                <a:solidFill>
                  <a:schemeClr val="tx1"/>
                </a:solidFill>
                <a:cs typeface="Z Mitra" panose="00000400000000000000" pitchFamily="2" charset="-78"/>
              </a:rPr>
              <a:t> که بر هم اثر </a:t>
            </a:r>
            <a:r>
              <a:rPr lang="fa-IR" b="1" dirty="0" err="1">
                <a:solidFill>
                  <a:schemeClr val="tx1"/>
                </a:solidFill>
                <a:cs typeface="Z Mitra" panose="00000400000000000000" pitchFamily="2" charset="-78"/>
              </a:rPr>
              <a:t>می‌گذارند</a:t>
            </a:r>
            <a:r>
              <a:rPr lang="fa-IR" b="1" dirty="0">
                <a:solidFill>
                  <a:schemeClr val="tx1"/>
                </a:solidFill>
                <a:cs typeface="Z Mitra" panose="00000400000000000000" pitchFamily="2" charset="-78"/>
              </a:rPr>
              <a:t>.</a:t>
            </a:r>
            <a:endParaRPr lang="en-US" dirty="0">
              <a:solidFill>
                <a:schemeClr val="tx1"/>
              </a:solidFill>
              <a:cs typeface="Z Mitra" panose="00000400000000000000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6353" y="4462052"/>
            <a:ext cx="4996297" cy="9784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b="1" dirty="0">
                <a:solidFill>
                  <a:schemeClr val="tx1"/>
                </a:solidFill>
                <a:cs typeface="Z Mitra" panose="00000400000000000000" pitchFamily="2" charset="-78"/>
              </a:rPr>
              <a:t>از طریق </a:t>
            </a:r>
            <a:r>
              <a:rPr lang="fa-IR" b="1" dirty="0" err="1">
                <a:solidFill>
                  <a:schemeClr val="tx1"/>
                </a:solidFill>
                <a:cs typeface="Z Mitra" panose="00000400000000000000" pitchFamily="2" charset="-78"/>
              </a:rPr>
              <a:t>سیگنال‌ها</a:t>
            </a:r>
            <a:endParaRPr lang="fa-IR" b="1" dirty="0">
              <a:solidFill>
                <a:schemeClr val="tx1"/>
              </a:solidFill>
              <a:cs typeface="Z Mitra" panose="00000400000000000000" pitchFamily="2" charset="-78"/>
            </a:endParaRPr>
          </a:p>
          <a:p>
            <a:pPr algn="r" rtl="1"/>
            <a:r>
              <a:rPr lang="fa-IR" sz="1600" dirty="0">
                <a:solidFill>
                  <a:schemeClr val="tx1"/>
                </a:solidFill>
                <a:cs typeface="Z Mitra" panose="00000400000000000000" pitchFamily="2" charset="-78"/>
              </a:rPr>
              <a:t>شکل مادی این </a:t>
            </a:r>
            <a:r>
              <a:rPr lang="fa-IR" sz="1600" dirty="0" err="1">
                <a:solidFill>
                  <a:schemeClr val="tx1"/>
                </a:solidFill>
                <a:cs typeface="Z Mitra" panose="00000400000000000000" pitchFamily="2" charset="-78"/>
              </a:rPr>
              <a:t>سیگنال‌ها</a:t>
            </a:r>
            <a:r>
              <a:rPr lang="fa-IR" sz="1600" dirty="0">
                <a:solidFill>
                  <a:schemeClr val="tx1"/>
                </a:solidFill>
                <a:cs typeface="Z Mitra" panose="00000400000000000000" pitchFamily="2" charset="-78"/>
              </a:rPr>
              <a:t> در </a:t>
            </a:r>
            <a:r>
              <a:rPr lang="fa-IR" sz="1600" dirty="0" err="1">
                <a:solidFill>
                  <a:schemeClr val="tx1"/>
                </a:solidFill>
                <a:cs typeface="Z Mitra" panose="00000400000000000000" pitchFamily="2" charset="-78"/>
              </a:rPr>
              <a:t>درجه‌ی</a:t>
            </a:r>
            <a:r>
              <a:rPr lang="fa-IR" sz="1600" dirty="0">
                <a:solidFill>
                  <a:schemeClr val="tx1"/>
                </a:solidFill>
                <a:cs typeface="Z Mitra" panose="00000400000000000000" pitchFamily="2" charset="-78"/>
              </a:rPr>
              <a:t> دوم اهمیت قرار دارد.</a:t>
            </a:r>
          </a:p>
          <a:p>
            <a:pPr algn="r" rtl="1"/>
            <a:r>
              <a:rPr lang="fa-IR" sz="1600" dirty="0">
                <a:solidFill>
                  <a:schemeClr val="tx1"/>
                </a:solidFill>
                <a:cs typeface="Z Mitra" panose="00000400000000000000" pitchFamily="2" charset="-78"/>
              </a:rPr>
              <a:t>اطلاعات در رابطه با حالت یک شیئ به شیئ دیگر ارسال </a:t>
            </a:r>
            <a:r>
              <a:rPr lang="fa-IR" sz="1600" dirty="0" err="1">
                <a:solidFill>
                  <a:schemeClr val="tx1"/>
                </a:solidFill>
                <a:cs typeface="Z Mitra" panose="00000400000000000000" pitchFamily="2" charset="-78"/>
              </a:rPr>
              <a:t>می‌شود</a:t>
            </a:r>
            <a:r>
              <a:rPr lang="fa-IR" sz="1600" dirty="0">
                <a:solidFill>
                  <a:schemeClr val="tx1"/>
                </a:solidFill>
                <a:cs typeface="Z Mitra" panose="000004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958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سیگنال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Signal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66354" y="1563831"/>
            <a:ext cx="7200902" cy="11793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1"/>
            <a:r>
              <a:rPr lang="fa-IR" sz="4000" b="1" dirty="0">
                <a:solidFill>
                  <a:schemeClr val="tx1"/>
                </a:solidFill>
                <a:cs typeface="Z Mitra" panose="00000400000000000000" pitchFamily="2" charset="-78"/>
              </a:rPr>
              <a:t>سیگنال</a:t>
            </a:r>
          </a:p>
          <a:p>
            <a:pPr algn="ctr" rtl="1"/>
            <a:r>
              <a:rPr lang="fa-IR" sz="2400" dirty="0">
                <a:solidFill>
                  <a:schemeClr val="tx1"/>
                </a:solidFill>
                <a:cs typeface="Q Khoramshahr" panose="00000400000000000000" pitchFamily="50" charset="-78"/>
              </a:rPr>
              <a:t>یک فرآیند فیزیکی که </a:t>
            </a:r>
            <a:r>
              <a:rPr lang="fa-IR" sz="2400" dirty="0" err="1">
                <a:solidFill>
                  <a:schemeClr val="tx1"/>
                </a:solidFill>
                <a:cs typeface="Q Khoramshahr" panose="00000400000000000000" pitchFamily="50" charset="-78"/>
              </a:rPr>
              <a:t>تجسد</a:t>
            </a:r>
            <a:r>
              <a:rPr lang="fa-IR" sz="2400" dirty="0">
                <a:solidFill>
                  <a:schemeClr val="tx1"/>
                </a:solidFill>
                <a:cs typeface="Q Khoramshahr" panose="00000400000000000000" pitchFamily="50" charset="-78"/>
              </a:rPr>
              <a:t> (تجسم مادی</a:t>
            </a:r>
            <a:r>
              <a:rPr lang="fa-IR" sz="2400" baseline="30000" dirty="0">
                <a:solidFill>
                  <a:schemeClr val="tx1"/>
                </a:solidFill>
                <a:cs typeface="Q Khoramshahr" panose="00000400000000000000" pitchFamily="50" charset="-78"/>
              </a:rPr>
              <a:t>*</a:t>
            </a:r>
            <a:r>
              <a:rPr lang="fa-IR" sz="2400" dirty="0">
                <a:solidFill>
                  <a:schemeClr val="tx1"/>
                </a:solidFill>
                <a:cs typeface="Q Khoramshahr" panose="00000400000000000000" pitchFamily="50" charset="-78"/>
              </a:rPr>
              <a:t>) یک پیام است.</a:t>
            </a:r>
            <a:endParaRPr lang="en-US" sz="2000" dirty="0">
              <a:solidFill>
                <a:schemeClr val="tx1"/>
              </a:solidFill>
              <a:cs typeface="Q Khoramshahr" panose="00000400000000000000" pitchFamily="50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6354" y="2743200"/>
            <a:ext cx="3107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CE" panose="02040603030405090304" pitchFamily="18" charset="0"/>
                <a:cs typeface="Times New Roman" panose="02020603050405020304" pitchFamily="18" charset="0"/>
              </a:rPr>
              <a:t>* material embodiment</a:t>
            </a:r>
          </a:p>
        </p:txBody>
      </p:sp>
    </p:spTree>
    <p:extLst>
      <p:ext uri="{BB962C8B-B14F-4D97-AF65-F5344CB8AC3E}">
        <p14:creationId xmlns:p14="http://schemas.microsoft.com/office/powerpoint/2010/main" val="289044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کانال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Channal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66354" y="1563831"/>
            <a:ext cx="7200902" cy="11793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1"/>
            <a:r>
              <a:rPr lang="fa-IR" sz="4000" b="1" dirty="0">
                <a:solidFill>
                  <a:schemeClr val="tx1"/>
                </a:solidFill>
                <a:cs typeface="Z Mitra" panose="00000400000000000000" pitchFamily="2" charset="-78"/>
              </a:rPr>
              <a:t>کانال</a:t>
            </a:r>
          </a:p>
          <a:p>
            <a:pPr algn="ctr" rtl="1"/>
            <a:r>
              <a:rPr lang="fa-IR" sz="2400" dirty="0">
                <a:solidFill>
                  <a:schemeClr val="tx1"/>
                </a:solidFill>
                <a:cs typeface="Q Khoramshahr" panose="00000400000000000000" pitchFamily="50" charset="-78"/>
              </a:rPr>
              <a:t>سیستم/محیطی که انتقال سیگنال در آن صورت </a:t>
            </a:r>
            <a:r>
              <a:rPr lang="fa-IR" sz="2400" dirty="0" err="1">
                <a:solidFill>
                  <a:schemeClr val="tx1"/>
                </a:solidFill>
                <a:cs typeface="Q Khoramshahr" panose="00000400000000000000" pitchFamily="50" charset="-78"/>
              </a:rPr>
              <a:t>می‌گیرد</a:t>
            </a:r>
            <a:r>
              <a:rPr lang="fa-IR" sz="2400" dirty="0">
                <a:solidFill>
                  <a:schemeClr val="tx1"/>
                </a:solidFill>
                <a:cs typeface="Q Khoramshahr" panose="00000400000000000000" pitchFamily="50" charset="-78"/>
              </a:rPr>
              <a:t>.</a:t>
            </a:r>
            <a:endParaRPr lang="en-US" sz="2000" dirty="0">
              <a:solidFill>
                <a:schemeClr val="tx1"/>
              </a:solidFill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4732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انتقال سیگنال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" name="Rectangle 1"/>
          <p:cNvSpPr/>
          <p:nvPr/>
        </p:nvSpPr>
        <p:spPr>
          <a:xfrm>
            <a:off x="966354" y="2059132"/>
            <a:ext cx="7200902" cy="369743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b="1" dirty="0" err="1">
                <a:cs typeface="Z Mitra" panose="00000400000000000000" pitchFamily="2" charset="-78"/>
              </a:rPr>
              <a:t>انتـقـال</a:t>
            </a:r>
            <a:r>
              <a:rPr lang="fa-IR" sz="2400" b="1" dirty="0">
                <a:cs typeface="Z Mitra" panose="00000400000000000000" pitchFamily="2" charset="-78"/>
              </a:rPr>
              <a:t> </a:t>
            </a:r>
            <a:r>
              <a:rPr lang="fa-IR" sz="2400" b="1" dirty="0" err="1">
                <a:cs typeface="Z Mitra" panose="00000400000000000000" pitchFamily="2" charset="-78"/>
              </a:rPr>
              <a:t>سیـگـنـال</a:t>
            </a:r>
            <a:endParaRPr lang="en-US" sz="2000" dirty="0">
              <a:cs typeface="Z Mitra" panose="00000400000000000000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47255" y="3266300"/>
            <a:ext cx="3420000" cy="11342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rtl="1"/>
            <a:r>
              <a:rPr lang="fa-IR" sz="1400" b="1" dirty="0" err="1">
                <a:solidFill>
                  <a:schemeClr val="tx1"/>
                </a:solidFill>
                <a:cs typeface="Z Mitra" panose="00000400000000000000" pitchFamily="2" charset="-78"/>
              </a:rPr>
              <a:t>می‌توان</a:t>
            </a:r>
            <a:r>
              <a:rPr lang="fa-IR" sz="1400" b="1" dirty="0">
                <a:solidFill>
                  <a:schemeClr val="tx1"/>
                </a:solidFill>
                <a:cs typeface="Z Mitra" panose="00000400000000000000" pitchFamily="2" charset="-78"/>
              </a:rPr>
              <a:t> یک سیگنال را از جائی به جای دیگر فرستاد.</a:t>
            </a:r>
          </a:p>
          <a:p>
            <a:pPr algn="r" rtl="1"/>
            <a:endParaRPr lang="fa-IR" sz="1400" b="1" dirty="0">
              <a:solidFill>
                <a:schemeClr val="tx1"/>
              </a:solidFill>
              <a:cs typeface="Z Mitra" panose="00000400000000000000" pitchFamily="2" charset="-78"/>
            </a:endParaRPr>
          </a:p>
          <a:p>
            <a:pPr algn="r" rtl="1"/>
            <a:r>
              <a:rPr lang="fa-IR" u="sng" dirty="0">
                <a:solidFill>
                  <a:schemeClr val="tx1"/>
                </a:solidFill>
                <a:cs typeface="Z Mitra" panose="00000400000000000000" pitchFamily="2" charset="-78"/>
              </a:rPr>
              <a:t>در نتیجه:</a:t>
            </a:r>
          </a:p>
          <a:p>
            <a:pPr algn="r" rtl="1"/>
            <a:r>
              <a:rPr lang="fa-IR" sz="1400" b="1" dirty="0">
                <a:solidFill>
                  <a:schemeClr val="tx1"/>
                </a:solidFill>
                <a:cs typeface="Z Mitra" panose="00000400000000000000" pitchFamily="2" charset="-78"/>
              </a:rPr>
              <a:t>بین اشیای جدا از هم در مکان، اتصال برقرار </a:t>
            </a:r>
            <a:r>
              <a:rPr lang="fa-IR" sz="1400" b="1" dirty="0" err="1">
                <a:solidFill>
                  <a:schemeClr val="tx1"/>
                </a:solidFill>
                <a:cs typeface="Z Mitra" panose="00000400000000000000" pitchFamily="2" charset="-78"/>
              </a:rPr>
              <a:t>می‌شود</a:t>
            </a:r>
            <a:r>
              <a:rPr lang="fa-IR" sz="1400" b="1" dirty="0">
                <a:solidFill>
                  <a:schemeClr val="tx1"/>
                </a:solidFill>
                <a:cs typeface="Z Mitra" panose="00000400000000000000" pitchFamily="2" charset="-78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66354" y="2477846"/>
            <a:ext cx="3420000" cy="3697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b="1" dirty="0" err="1">
                <a:cs typeface="Z Mitra" panose="00000400000000000000" pitchFamily="2" charset="-78"/>
              </a:rPr>
              <a:t>برون‌خط</a:t>
            </a:r>
            <a:r>
              <a:rPr lang="fa-IR" sz="2400" b="1" dirty="0">
                <a:cs typeface="Z Mitra" panose="00000400000000000000" pitchFamily="2" charset="-78"/>
              </a:rPr>
              <a:t> </a:t>
            </a:r>
            <a:r>
              <a:rPr lang="en-US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(offline)</a:t>
            </a:r>
            <a:endParaRPr lang="en-US" sz="20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47256" y="2477845"/>
            <a:ext cx="3420000" cy="3697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b="1" dirty="0">
                <a:cs typeface="Z Mitra" panose="00000400000000000000" pitchFamily="2" charset="-78"/>
              </a:rPr>
              <a:t>برخط </a:t>
            </a:r>
            <a:r>
              <a:rPr lang="en-US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(online)</a:t>
            </a:r>
            <a:endParaRPr lang="en-US" sz="20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47255" y="2847587"/>
            <a:ext cx="3420000" cy="3697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برقراری اتصال «فرا مکانی»</a:t>
            </a:r>
            <a:endParaRPr lang="en-US" sz="1600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66354" y="2847586"/>
            <a:ext cx="3420000" cy="3697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برقراری اتصال «فرا زمانی»</a:t>
            </a:r>
            <a:endParaRPr lang="en-US" sz="1600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6354" y="3266300"/>
            <a:ext cx="3420000" cy="11342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rtl="1"/>
            <a:r>
              <a:rPr lang="fa-IR" sz="1400" b="1" dirty="0" err="1">
                <a:solidFill>
                  <a:schemeClr val="tx1"/>
                </a:solidFill>
                <a:cs typeface="Z Mitra" panose="00000400000000000000" pitchFamily="2" charset="-78"/>
              </a:rPr>
              <a:t>می‌توان</a:t>
            </a:r>
            <a:r>
              <a:rPr lang="fa-IR" sz="1400" b="1" dirty="0">
                <a:solidFill>
                  <a:schemeClr val="tx1"/>
                </a:solidFill>
                <a:cs typeface="Z Mitra" panose="00000400000000000000" pitchFamily="2" charset="-78"/>
              </a:rPr>
              <a:t> </a:t>
            </a:r>
            <a:r>
              <a:rPr lang="fa-IR" sz="1400" b="1" dirty="0" err="1">
                <a:solidFill>
                  <a:schemeClr val="tx1"/>
                </a:solidFill>
                <a:cs typeface="Z Mitra" panose="00000400000000000000" pitchFamily="2" charset="-78"/>
              </a:rPr>
              <a:t>سیگنال‌ها</a:t>
            </a:r>
            <a:r>
              <a:rPr lang="fa-IR" sz="1400" b="1" dirty="0">
                <a:solidFill>
                  <a:schemeClr val="tx1"/>
                </a:solidFill>
                <a:cs typeface="Z Mitra" panose="00000400000000000000" pitchFamily="2" charset="-78"/>
              </a:rPr>
              <a:t> را در حافظه ذخیره کرد و آنها را پس از پردازش با تأخیر زمانی فرستاد.</a:t>
            </a:r>
          </a:p>
          <a:p>
            <a:pPr algn="r" rtl="1"/>
            <a:r>
              <a:rPr lang="fa-IR" u="sng" dirty="0">
                <a:solidFill>
                  <a:schemeClr val="tx1"/>
                </a:solidFill>
                <a:cs typeface="Z Mitra" panose="00000400000000000000" pitchFamily="2" charset="-78"/>
              </a:rPr>
              <a:t>در نتیجه:</a:t>
            </a:r>
          </a:p>
          <a:p>
            <a:pPr algn="r" rtl="1"/>
            <a:r>
              <a:rPr lang="fa-IR" sz="1400" b="1" dirty="0">
                <a:solidFill>
                  <a:schemeClr val="tx1"/>
                </a:solidFill>
                <a:cs typeface="Z Mitra" panose="00000400000000000000" pitchFamily="2" charset="-78"/>
              </a:rPr>
              <a:t>بین اشیای جدا از هم در زمان، اتصال برقرار </a:t>
            </a:r>
            <a:r>
              <a:rPr lang="fa-IR" sz="1400" b="1" dirty="0" err="1">
                <a:solidFill>
                  <a:schemeClr val="tx1"/>
                </a:solidFill>
                <a:cs typeface="Z Mitra" panose="00000400000000000000" pitchFamily="2" charset="-78"/>
              </a:rPr>
              <a:t>می‌شود</a:t>
            </a:r>
            <a:r>
              <a:rPr lang="fa-IR" sz="1400" b="1" dirty="0">
                <a:solidFill>
                  <a:schemeClr val="tx1"/>
                </a:solidFill>
                <a:cs typeface="Z Mitra" panose="000004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24652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تئوری اطلاعات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نظریه‌ی ریاضی ارتباطات (کلود شانون)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80501" y="2059132"/>
            <a:ext cx="8064736" cy="36974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cs typeface="Q Khoramshahr" panose="00000400000000000000" pitchFamily="50" charset="-78"/>
              </a:rPr>
              <a:t>اطلاعات: </a:t>
            </a:r>
            <a:r>
              <a:rPr lang="fa-IR" dirty="0">
                <a:cs typeface="Q Khoramshahr" panose="00000400000000000000" pitchFamily="50" charset="-78"/>
              </a:rPr>
              <a:t>چیزی است که باعث کاهش عدم قطعیت </a:t>
            </a:r>
            <a:r>
              <a:rPr lang="fa-IR" dirty="0" err="1">
                <a:cs typeface="Q Khoramshahr" panose="00000400000000000000" pitchFamily="50" charset="-78"/>
              </a:rPr>
              <a:t>می‌شود</a:t>
            </a:r>
            <a:r>
              <a:rPr lang="fa-IR" dirty="0">
                <a:cs typeface="Q Khoramshahr" panose="00000400000000000000" pitchFamily="50" charset="-78"/>
              </a:rPr>
              <a:t>.</a:t>
            </a:r>
            <a:endParaRPr lang="en-US" sz="1600" dirty="0">
              <a:cs typeface="Q Khoramshahr" panose="00000400000000000000" pitchFamily="50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0501" y="2937288"/>
            <a:ext cx="3991499" cy="369743"/>
          </a:xfrm>
          <a:prstGeom prst="rect">
            <a:avLst/>
          </a:prstGeom>
          <a:solidFill>
            <a:srgbClr val="B80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b="1" dirty="0">
                <a:cs typeface="Z Mitra" panose="00000400000000000000" pitchFamily="2" charset="-78"/>
              </a:rPr>
              <a:t>واقعیت</a:t>
            </a:r>
            <a:endParaRPr lang="en-US" sz="20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53738" y="2937287"/>
            <a:ext cx="3991499" cy="3697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b="1" dirty="0" err="1">
                <a:cs typeface="Z Mitra" panose="00000400000000000000" pitchFamily="2" charset="-78"/>
              </a:rPr>
              <a:t>فرضیه‌ها</a:t>
            </a:r>
            <a:endParaRPr lang="en-US" sz="20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53738" y="3371587"/>
            <a:ext cx="3991499" cy="7501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تمام اطلاعات/ خبر منتقل شده، ارزش یکسانی دارند.</a:t>
            </a:r>
            <a:endParaRPr lang="en-US" sz="1600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0501" y="3371587"/>
            <a:ext cx="3991499" cy="750123"/>
          </a:xfrm>
          <a:prstGeom prst="rect">
            <a:avLst/>
          </a:prstGeom>
          <a:solidFill>
            <a:srgbClr val="DDC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یک خبر برای دو نفر ارزش برابر ندارد.</a:t>
            </a:r>
          </a:p>
          <a:p>
            <a:pPr algn="ctr" rtl="1"/>
            <a:r>
              <a:rPr lang="fa-IR" dirty="0">
                <a:solidFill>
                  <a:schemeClr val="tx1"/>
                </a:solidFill>
                <a:latin typeface="Adobe Arabic" panose="02040503050201020203" pitchFamily="18" charset="-78"/>
                <a:cs typeface="Z Mitra" panose="00000400000000000000" pitchFamily="2" charset="-78"/>
              </a:rPr>
              <a:t>یک خبر برای یک نفر در </a:t>
            </a:r>
            <a:r>
              <a:rPr lang="fa-IR" dirty="0" err="1">
                <a:solidFill>
                  <a:schemeClr val="tx1"/>
                </a:solidFill>
                <a:latin typeface="Adobe Arabic" panose="02040503050201020203" pitchFamily="18" charset="-78"/>
                <a:cs typeface="Z Mitra" panose="00000400000000000000" pitchFamily="2" charset="-78"/>
              </a:rPr>
              <a:t>زمان‌های</a:t>
            </a:r>
            <a:r>
              <a:rPr lang="fa-IR" dirty="0">
                <a:solidFill>
                  <a:schemeClr val="tx1"/>
                </a:solidFill>
                <a:latin typeface="Adobe Arabic" panose="02040503050201020203" pitchFamily="18" charset="-78"/>
                <a:cs typeface="Z Mitra" panose="00000400000000000000" pitchFamily="2" charset="-78"/>
              </a:rPr>
              <a:t> مختلف ارزش برابر ندارد.</a:t>
            </a:r>
            <a:endParaRPr lang="en-US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53738" y="4186266"/>
            <a:ext cx="3991499" cy="7501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میزان اطلاعات یک خبر، وابسته به تعداد نمادهای </a:t>
            </a:r>
            <a:r>
              <a:rPr lang="fa-IR" dirty="0" err="1">
                <a:solidFill>
                  <a:schemeClr val="tx1"/>
                </a:solidFill>
                <a:cs typeface="Z Mitra" panose="00000400000000000000" pitchFamily="2" charset="-78"/>
              </a:rPr>
              <a:t>منتقل‌شده</a:t>
            </a:r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 است.</a:t>
            </a:r>
            <a:endParaRPr lang="en-US" sz="1600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0501" y="4186266"/>
            <a:ext cx="3991499" cy="750123"/>
          </a:xfrm>
          <a:prstGeom prst="rect">
            <a:avLst/>
          </a:prstGeom>
          <a:solidFill>
            <a:srgbClr val="DDC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میزان اطلاعات همیشه فقط تابع تعداد نمادها نیست.</a:t>
            </a:r>
            <a:endParaRPr lang="en-US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5066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ارکان 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E1DC1-61DB-42A1-89C5-00204478C1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FD9-0EB6-4F2D-BC2C-25E884C52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ارکان پایه، اصلی، فرعی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23111-792B-46C5-9048-488F682F7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702" y="1338663"/>
            <a:ext cx="5346596" cy="4803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5133A4-07D7-4D87-82C9-B23102F0A17E}"/>
              </a:ext>
            </a:extLst>
          </p:cNvPr>
          <p:cNvSpPr txBox="1"/>
          <p:nvPr/>
        </p:nvSpPr>
        <p:spPr>
          <a:xfrm>
            <a:off x="4095016" y="4702206"/>
            <a:ext cx="95396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fa-I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Q KhoramshahrL" panose="02000400000000000000" pitchFamily="50" charset="-78"/>
              </a:rPr>
              <a:t>رکن پایه</a:t>
            </a:r>
            <a:endParaRPr lang="en-US" sz="1600" b="1" dirty="0">
              <a:cs typeface="Z Mitra" panose="000004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1827C4-EBBF-4C7F-9A1F-A13848AF8C3C}"/>
              </a:ext>
            </a:extLst>
          </p:cNvPr>
          <p:cNvSpPr txBox="1"/>
          <p:nvPr/>
        </p:nvSpPr>
        <p:spPr>
          <a:xfrm>
            <a:off x="4095016" y="2438421"/>
            <a:ext cx="95396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fa-I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Q KhoramshahrL" panose="02000400000000000000" pitchFamily="50" charset="-78"/>
              </a:rPr>
              <a:t>رکن اصلی</a:t>
            </a:r>
            <a:endParaRPr lang="en-US" sz="1600" b="1" dirty="0">
              <a:cs typeface="Z Mitra" panose="000004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6B5B2E-9D79-480C-BF13-82BCCA781A90}"/>
              </a:ext>
            </a:extLst>
          </p:cNvPr>
          <p:cNvSpPr txBox="1"/>
          <p:nvPr/>
        </p:nvSpPr>
        <p:spPr>
          <a:xfrm>
            <a:off x="6067590" y="5818941"/>
            <a:ext cx="95396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fa-I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Q KhoramshahrL" panose="02000400000000000000" pitchFamily="50" charset="-78"/>
              </a:rPr>
              <a:t>رکن فرعی</a:t>
            </a:r>
            <a:endParaRPr lang="en-US" sz="1600" b="1" dirty="0">
              <a:cs typeface="Z Mitra" panose="000004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72C672-B72E-4133-95C3-3F78894F70DF}"/>
              </a:ext>
            </a:extLst>
          </p:cNvPr>
          <p:cNvSpPr txBox="1"/>
          <p:nvPr/>
        </p:nvSpPr>
        <p:spPr>
          <a:xfrm>
            <a:off x="2131069" y="5814186"/>
            <a:ext cx="95396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fa-I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Q KhoramshahrL" panose="02000400000000000000" pitchFamily="50" charset="-78"/>
              </a:rPr>
              <a:t>رکن فرعی</a:t>
            </a:r>
            <a:endParaRPr lang="en-US" sz="1600" b="1" dirty="0">
              <a:cs typeface="Z Mitra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64E43D-05B3-4304-8670-ED0D47B656C3}"/>
              </a:ext>
            </a:extLst>
          </p:cNvPr>
          <p:cNvSpPr txBox="1"/>
          <p:nvPr/>
        </p:nvSpPr>
        <p:spPr>
          <a:xfrm>
            <a:off x="4095016" y="2816379"/>
            <a:ext cx="953967" cy="205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en-US" sz="1100" dirty="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Master Pillar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582B78-6449-4A00-92B3-2CAD5C3FA606}"/>
              </a:ext>
            </a:extLst>
          </p:cNvPr>
          <p:cNvSpPr txBox="1"/>
          <p:nvPr/>
        </p:nvSpPr>
        <p:spPr>
          <a:xfrm>
            <a:off x="4091840" y="5081292"/>
            <a:ext cx="953967" cy="205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en-US" sz="1100" dirty="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Base Pillar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C7E826-32D9-48E7-8006-81406F0DC283}"/>
              </a:ext>
            </a:extLst>
          </p:cNvPr>
          <p:cNvSpPr txBox="1"/>
          <p:nvPr/>
        </p:nvSpPr>
        <p:spPr>
          <a:xfrm>
            <a:off x="6067590" y="6197275"/>
            <a:ext cx="953967" cy="205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en-US" sz="1100" dirty="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Slave Pillar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6CA0F-561B-4558-8067-DD79C00C73DD}"/>
              </a:ext>
            </a:extLst>
          </p:cNvPr>
          <p:cNvSpPr txBox="1"/>
          <p:nvPr/>
        </p:nvSpPr>
        <p:spPr>
          <a:xfrm>
            <a:off x="2131969" y="6194100"/>
            <a:ext cx="953967" cy="205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en-US" sz="1100" dirty="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Slave Pillar</a:t>
            </a:r>
          </a:p>
        </p:txBody>
      </p:sp>
    </p:spTree>
    <p:extLst>
      <p:ext uri="{BB962C8B-B14F-4D97-AF65-F5344CB8AC3E}">
        <p14:creationId xmlns:p14="http://schemas.microsoft.com/office/powerpoint/2010/main" val="28651831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تئوری اطلاعات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تئوری احتمالات، مبنای تئوری اطلاعات</a:t>
            </a:r>
            <a:endParaRPr lang="en-US" dirty="0"/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2947809" y="2433327"/>
            <a:ext cx="3248380" cy="737683"/>
          </a:xfrm>
          <a:prstGeom prst="bevel">
            <a:avLst>
              <a:gd name="adj" fmla="val 6959"/>
            </a:avLst>
          </a:prstGeom>
          <a:solidFill>
            <a:srgbClr val="7030A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تئوری احتمالات</a:t>
            </a:r>
            <a:endParaRPr lang="fa-IR" b="1" dirty="0">
              <a:solidFill>
                <a:schemeClr val="accent3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cxnSp>
        <p:nvCxnSpPr>
          <p:cNvPr id="20" name="Straight Arrow Connector 19"/>
          <p:cNvCxnSpPr>
            <a:endCxn id="21" idx="6"/>
          </p:cNvCxnSpPr>
          <p:nvPr/>
        </p:nvCxnSpPr>
        <p:spPr>
          <a:xfrm>
            <a:off x="4571999" y="3131228"/>
            <a:ext cx="0" cy="685636"/>
          </a:xfrm>
          <a:prstGeom prst="straightConnector1">
            <a:avLst/>
          </a:prstGeom>
          <a:ln w="38100">
            <a:solidFill>
              <a:srgbClr val="2C0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2947809" y="3816864"/>
            <a:ext cx="3248380" cy="737683"/>
          </a:xfrm>
          <a:prstGeom prst="bevel">
            <a:avLst>
              <a:gd name="adj" fmla="val 6959"/>
            </a:avLst>
          </a:prstGeom>
          <a:solidFill>
            <a:srgbClr val="B808A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تئوری اطلاعات</a:t>
            </a:r>
            <a:endParaRPr lang="fa-IR" b="1" dirty="0">
              <a:solidFill>
                <a:schemeClr val="accent3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221200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C0FBF1-EF55-498C-BA2C-FCCCF5B86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68" y="474007"/>
            <a:ext cx="6029863" cy="590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867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تئوری اطلاعات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میزان اطلاعات موجود در یک پیام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59719" y="1615878"/>
            <a:ext cx="3991499" cy="369743"/>
          </a:xfrm>
          <a:prstGeom prst="rect">
            <a:avLst/>
          </a:prstGeom>
          <a:solidFill>
            <a:srgbClr val="B80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b="1" dirty="0" err="1">
                <a:cs typeface="Z Mitra" panose="00000400000000000000" pitchFamily="2" charset="-78"/>
              </a:rPr>
              <a:t>رابطه‌ی</a:t>
            </a:r>
            <a:r>
              <a:rPr lang="fa-IR" sz="2400" b="1" dirty="0">
                <a:cs typeface="Z Mitra" panose="00000400000000000000" pitchFamily="2" charset="-78"/>
              </a:rPr>
              <a:t> ریاضی</a:t>
            </a:r>
            <a:endParaRPr lang="en-US" sz="20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32956" y="1615877"/>
            <a:ext cx="3991499" cy="3697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b="1" dirty="0">
                <a:cs typeface="Z Mitra" panose="00000400000000000000" pitchFamily="2" charset="-78"/>
              </a:rPr>
              <a:t>ویژگی</a:t>
            </a:r>
            <a:endParaRPr lang="en-US" sz="20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32956" y="2050177"/>
            <a:ext cx="3991499" cy="7501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هرچه پیامی احتمال کمتر داشته باشد، </a:t>
            </a:r>
            <a:b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</a:br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اطلاعات موجود در آن بیشتر است.</a:t>
            </a:r>
            <a:endParaRPr lang="en-US" sz="1600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9719" y="2050177"/>
            <a:ext cx="3991499" cy="750123"/>
          </a:xfrm>
          <a:prstGeom prst="rect">
            <a:avLst/>
          </a:prstGeom>
          <a:solidFill>
            <a:srgbClr val="DDC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میزان اطلاعات در پیام </a:t>
            </a:r>
            <a:r>
              <a:rPr lang="en-US" i="1" dirty="0">
                <a:solidFill>
                  <a:schemeClr val="tx1"/>
                </a:solidFill>
                <a:latin typeface="Times CE" panose="02040603030405090304" pitchFamily="18" charset="0"/>
                <a:cs typeface="Z Mitra" panose="00000400000000000000" pitchFamily="2" charset="-78"/>
              </a:rPr>
              <a:t>x</a:t>
            </a:r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 </a:t>
            </a:r>
            <a:r>
              <a:rPr lang="fa-IR" dirty="0" err="1">
                <a:solidFill>
                  <a:schemeClr val="tx1"/>
                </a:solidFill>
                <a:cs typeface="Z Mitra" panose="00000400000000000000" pitchFamily="2" charset="-78"/>
              </a:rPr>
              <a:t>تابعی</a:t>
            </a:r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 صعودی از </a:t>
            </a:r>
            <a:b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</a:br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معکوس احتمال آن است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32956" y="2864856"/>
            <a:ext cx="3991499" cy="7501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میزان اطلاعات یک پیام، </a:t>
            </a:r>
            <a:b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</a:br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وابسته به تعداد نمادهای آن است.</a:t>
            </a:r>
            <a:endParaRPr lang="en-US" sz="1600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9719" y="2864856"/>
            <a:ext cx="3991499" cy="750123"/>
          </a:xfrm>
          <a:prstGeom prst="rect">
            <a:avLst/>
          </a:prstGeom>
          <a:solidFill>
            <a:srgbClr val="DDC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تعداد نمادهای یک پیام با تعداد </a:t>
            </a:r>
            <a:r>
              <a:rPr lang="fa-IR" dirty="0" err="1">
                <a:solidFill>
                  <a:schemeClr val="tx1"/>
                </a:solidFill>
                <a:cs typeface="Z Mitra" panose="00000400000000000000" pitchFamily="2" charset="-78"/>
              </a:rPr>
              <a:t>حالت‌های</a:t>
            </a:r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 ممکن یک پیام </a:t>
            </a:r>
            <a:r>
              <a:rPr lang="fa-IR" dirty="0" err="1">
                <a:solidFill>
                  <a:schemeClr val="tx1"/>
                </a:solidFill>
                <a:cs typeface="Z Mitra" panose="00000400000000000000" pitchFamily="2" charset="-78"/>
              </a:rPr>
              <a:t>رابطه‌ی</a:t>
            </a:r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 لگاریتمی دارد. </a:t>
            </a:r>
            <a:endParaRPr lang="en-US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59718" y="4035565"/>
                <a:ext cx="8064737" cy="110793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r>
                  <a:rPr lang="fa-IR" dirty="0">
                    <a:solidFill>
                      <a:schemeClr val="tx1"/>
                    </a:solidFill>
                    <a:cs typeface="Z Mitra" panose="00000400000000000000" pitchFamily="2" charset="-78"/>
                  </a:rPr>
                  <a:t>میزان اطلاعات در پیام </a:t>
                </a:r>
                <a:r>
                  <a:rPr lang="en-US" i="1" dirty="0">
                    <a:solidFill>
                      <a:schemeClr val="tx1"/>
                    </a:solidFill>
                    <a:latin typeface="Times CE" panose="02040603030405090304" pitchFamily="18" charset="0"/>
                    <a:cs typeface="Z Mitra" panose="00000400000000000000" pitchFamily="2" charset="-78"/>
                  </a:rPr>
                  <a:t>x</a:t>
                </a:r>
                <a:endParaRPr lang="fa-IR" i="1" dirty="0">
                  <a:solidFill>
                    <a:schemeClr val="tx1"/>
                  </a:solidFill>
                  <a:latin typeface="Times CE" panose="02040603030405090304" pitchFamily="18" charset="0"/>
                  <a:cs typeface="Z Mitra" panose="00000400000000000000" pitchFamily="2" charset="-78"/>
                </a:endParaRPr>
              </a:p>
              <a:p>
                <a:pPr algn="ct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dobe Arabic" panose="02040503050201020203" pitchFamily="18" charset="-78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dobe Arabic" panose="02040503050201020203" pitchFamily="18" charset="-78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dobe Arabic" panose="02040503050201020203" pitchFamily="18" charset="-78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dobe Arabic" panose="02040503050201020203" pitchFamily="18" charset="-78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dobe Arabic" panose="02040503050201020203" pitchFamily="18" charset="-78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dobe Arabic" panose="02040503050201020203" pitchFamily="18" charset="-78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dobe Arabic" panose="02040503050201020203" pitchFamily="18" charset="-78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dobe Arabic" panose="02040503050201020203" pitchFamily="18" charset="-78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dobe Arabic" panose="02040503050201020203" pitchFamily="18" charset="-78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dobe Arabic" panose="02040503050201020203" pitchFamily="18" charset="-78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dobe Arabic" panose="02040503050201020203" pitchFamily="18" charset="-78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dobe Arabic" panose="02040503050201020203" pitchFamily="18" charset="-78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dobe Arabic" panose="02040503050201020203" pitchFamily="18" charset="-78"/>
                            </a:rPr>
                            <m:t>=−</m:t>
                          </m:r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dobe Arabic" panose="02040503050201020203" pitchFamily="18" charset="-78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dobe Arabic" panose="02040503050201020203" pitchFamily="18" charset="-78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dobe Arabic" panose="02040503050201020203" pitchFamily="18" charset="-78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dobe Arabic" panose="02040503050201020203" pitchFamily="18" charset="-78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dobe Arabic" panose="02040503050201020203" pitchFamily="18" charset="-78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dobe Arabic" panose="02040503050201020203" pitchFamily="18" charset="-78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dobe Arabic" panose="02040503050201020203" pitchFamily="18" charset="-78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Times CE" panose="02040603030405090304" pitchFamily="18" charset="0"/>
                  <a:cs typeface="Adobe Arabic" panose="02040503050201020203" pitchFamily="18" charset="-78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18" y="4035565"/>
                <a:ext cx="8064737" cy="11079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38393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تئوری اطلاعات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واحد اطلاعات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29936" y="2784375"/>
            <a:ext cx="8094519" cy="3697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b="1" dirty="0">
                <a:cs typeface="Z Mitra" panose="00000400000000000000" pitchFamily="2" charset="-78"/>
              </a:rPr>
              <a:t>واحد اطلاعات</a:t>
            </a:r>
            <a:endParaRPr lang="en-US" sz="20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9936" y="2050177"/>
            <a:ext cx="8094519" cy="3501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solidFill>
                  <a:schemeClr val="tx1"/>
                </a:solidFill>
                <a:cs typeface="Z Mitra" panose="00000400000000000000" pitchFamily="2" charset="-78"/>
              </a:rPr>
              <a:t>هر پیام، هر اندازه پیچیده را </a:t>
            </a:r>
            <a:r>
              <a:rPr lang="fa-IR" sz="2000" dirty="0" err="1">
                <a:solidFill>
                  <a:schemeClr val="tx1"/>
                </a:solidFill>
                <a:cs typeface="Z Mitra" panose="00000400000000000000" pitchFamily="2" charset="-78"/>
              </a:rPr>
              <a:t>می‌توان</a:t>
            </a:r>
            <a:r>
              <a:rPr lang="fa-IR" sz="2000" dirty="0">
                <a:solidFill>
                  <a:schemeClr val="tx1"/>
                </a:solidFill>
                <a:cs typeface="Z Mitra" panose="00000400000000000000" pitchFamily="2" charset="-78"/>
              </a:rPr>
              <a:t> با </a:t>
            </a:r>
            <a:r>
              <a:rPr lang="fa-IR" sz="2000" dirty="0" err="1">
                <a:solidFill>
                  <a:schemeClr val="tx1"/>
                </a:solidFill>
                <a:cs typeface="Z Mitra" panose="00000400000000000000" pitchFamily="2" charset="-78"/>
              </a:rPr>
              <a:t>دنباله‌ای</a:t>
            </a:r>
            <a:r>
              <a:rPr lang="fa-IR" sz="2000" dirty="0">
                <a:solidFill>
                  <a:schemeClr val="tx1"/>
                </a:solidFill>
                <a:cs typeface="Z Mitra" panose="00000400000000000000" pitchFamily="2" charset="-78"/>
              </a:rPr>
              <a:t> از تنها دو نماد متفاوت (مثلاً </a:t>
            </a:r>
            <a:r>
              <a:rPr lang="en-US" sz="2000" dirty="0">
                <a:solidFill>
                  <a:schemeClr val="tx1"/>
                </a:solidFill>
                <a:cs typeface="Z Mitra" panose="00000400000000000000" pitchFamily="2" charset="-78"/>
              </a:rPr>
              <a:t>0</a:t>
            </a:r>
            <a:r>
              <a:rPr lang="fa-IR" sz="2000" dirty="0">
                <a:solidFill>
                  <a:schemeClr val="tx1"/>
                </a:solidFill>
                <a:cs typeface="Z Mitra" panose="00000400000000000000" pitchFamily="2" charset="-78"/>
              </a:rPr>
              <a:t> و </a:t>
            </a:r>
            <a:r>
              <a:rPr lang="en-US" sz="2000" dirty="0">
                <a:solidFill>
                  <a:schemeClr val="tx1"/>
                </a:solidFill>
                <a:cs typeface="Z Mitra" panose="00000400000000000000" pitchFamily="2" charset="-78"/>
              </a:rPr>
              <a:t>1</a:t>
            </a:r>
            <a:r>
              <a:rPr lang="fa-IR" sz="2000" dirty="0">
                <a:solidFill>
                  <a:schemeClr val="tx1"/>
                </a:solidFill>
                <a:cs typeface="Z Mitra" panose="00000400000000000000" pitchFamily="2" charset="-78"/>
              </a:rPr>
              <a:t>)</a:t>
            </a:r>
            <a:r>
              <a:rPr lang="fa-IR" sz="2000" dirty="0">
                <a:solidFill>
                  <a:schemeClr val="tx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fa-IR" sz="2000" dirty="0">
                <a:solidFill>
                  <a:schemeClr val="tx1"/>
                </a:solidFill>
                <a:cs typeface="Z Mitra" panose="00000400000000000000" pitchFamily="2" charset="-78"/>
              </a:rPr>
              <a:t>نمایش و انتقال داد.</a:t>
            </a:r>
            <a:endParaRPr lang="en-US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9936" y="3192456"/>
            <a:ext cx="8094519" cy="21159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1"/>
            <a:r>
              <a:rPr lang="fa-IR" sz="3600" b="1" dirty="0">
                <a:solidFill>
                  <a:schemeClr val="tx1"/>
                </a:solidFill>
                <a:cs typeface="Z Nazanin" panose="00000400000000000000" pitchFamily="2" charset="-78"/>
              </a:rPr>
              <a:t>بیت</a:t>
            </a:r>
            <a:endParaRPr lang="en-US" sz="3600" b="1" dirty="0">
              <a:solidFill>
                <a:schemeClr val="tx1"/>
              </a:solidFill>
              <a:cs typeface="Z Nazanin" panose="00000400000000000000" pitchFamily="2" charset="-78"/>
            </a:endParaRPr>
          </a:p>
          <a:p>
            <a:pPr algn="ctr" rtl="1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</a:t>
            </a:r>
            <a:endParaRPr lang="fa-IR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1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inary Dig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a-IR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1"/>
            <a:r>
              <a:rPr lang="fa-IR" dirty="0">
                <a:solidFill>
                  <a:schemeClr val="tx1"/>
                </a:solidFill>
                <a:latin typeface="Times New Roman" panose="02020603050405020304" pitchFamily="18" charset="0"/>
                <a:cs typeface="Z Nazanin" panose="00000400000000000000" pitchFamily="2" charset="-78"/>
              </a:rPr>
              <a:t>(رقم </a:t>
            </a:r>
            <a:r>
              <a:rPr lang="fa-IR" dirty="0" err="1">
                <a:solidFill>
                  <a:schemeClr val="tx1"/>
                </a:solidFill>
                <a:latin typeface="Times New Roman" panose="02020603050405020304" pitchFamily="18" charset="0"/>
                <a:cs typeface="Z Nazanin" panose="00000400000000000000" pitchFamily="2" charset="-78"/>
              </a:rPr>
              <a:t>دودویی</a:t>
            </a:r>
            <a:r>
              <a:rPr lang="fa-IR" dirty="0">
                <a:solidFill>
                  <a:schemeClr val="tx1"/>
                </a:solidFill>
                <a:latin typeface="Times New Roman" panose="02020603050405020304" pitchFamily="18" charset="0"/>
                <a:cs typeface="Z Nazanin" panose="00000400000000000000" pitchFamily="2" charset="-78"/>
              </a:rPr>
              <a:t>)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Z Nazanin" panose="00000400000000000000" pitchFamily="2" charset="-78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4329684" y="2438638"/>
            <a:ext cx="484632" cy="30739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29935" y="5716528"/>
            <a:ext cx="8094519" cy="393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1"/>
            <a:r>
              <a:rPr lang="fa-IR" sz="1600" dirty="0">
                <a:solidFill>
                  <a:schemeClr val="tx1"/>
                </a:solidFill>
                <a:cs typeface="Z Mitra" panose="00000400000000000000" pitchFamily="2" charset="-78"/>
              </a:rPr>
              <a:t>* </a:t>
            </a:r>
            <a:r>
              <a:rPr lang="fa-IR" sz="1600" dirty="0" err="1">
                <a:solidFill>
                  <a:schemeClr val="tx1"/>
                </a:solidFill>
                <a:cs typeface="Z Mitra" panose="00000400000000000000" pitchFamily="2" charset="-78"/>
              </a:rPr>
              <a:t>کلمه‌ی</a:t>
            </a:r>
            <a:r>
              <a:rPr lang="fa-IR" sz="1600" dirty="0">
                <a:solidFill>
                  <a:schemeClr val="tx1"/>
                </a:solidFill>
                <a:cs typeface="Z Mitra" panose="00000400000000000000" pitchFamily="2" charset="-78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digit</a:t>
            </a:r>
            <a:r>
              <a:rPr lang="fa-IR" sz="1600" dirty="0">
                <a:solidFill>
                  <a:schemeClr val="tx1"/>
                </a:solidFill>
                <a:cs typeface="Z Mitra" panose="00000400000000000000" pitchFamily="2" charset="-78"/>
              </a:rPr>
              <a:t> به معنی انگشت است و مجازاً به معنای رقم به کار </a:t>
            </a:r>
            <a:r>
              <a:rPr lang="fa-IR" sz="1600" dirty="0" err="1">
                <a:solidFill>
                  <a:schemeClr val="tx1"/>
                </a:solidFill>
                <a:cs typeface="Z Mitra" panose="00000400000000000000" pitchFamily="2" charset="-78"/>
              </a:rPr>
              <a:t>می‌رود</a:t>
            </a:r>
            <a:r>
              <a:rPr lang="fa-IR" sz="1600" dirty="0">
                <a:solidFill>
                  <a:schemeClr val="tx1"/>
                </a:solidFill>
                <a:cs typeface="Z Mitra" panose="000004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62399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تئوری اطلاعات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میزان اطلاعات موجود در یک پیام</a:t>
            </a:r>
            <a:endParaRPr lang="en-US" dirty="0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966354" y="1486493"/>
            <a:ext cx="7200900" cy="934589"/>
          </a:xfrm>
          <a:prstGeom prst="bevel">
            <a:avLst>
              <a:gd name="adj" fmla="val 349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در تئوری اطلاعات، مقدار متوسط اطلاعات موجود در یک پیام که با احتمال </a:t>
            </a: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مفروض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از یک مجموعه از </a:t>
            </a: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پیام‌های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ممکن انتخاب شده است، در نظر گرفته </a:t>
            </a: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می‌شود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966352" y="2470052"/>
            <a:ext cx="7200902" cy="369743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b="1" dirty="0">
                <a:cs typeface="Z Mitra" panose="00000400000000000000" pitchFamily="2" charset="-78"/>
              </a:rPr>
              <a:t>میزان اطلاعات</a:t>
            </a:r>
            <a:endParaRPr lang="en-US" sz="2000" dirty="0">
              <a:cs typeface="Z Mitra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75909" y="4334534"/>
            <a:ext cx="3491344" cy="11342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rtl="1"/>
            <a:r>
              <a:rPr lang="fa-IR" sz="1400" b="1" dirty="0">
                <a:solidFill>
                  <a:schemeClr val="tx1"/>
                </a:solidFill>
                <a:cs typeface="Z Mitra" panose="00000400000000000000" pitchFamily="2" charset="-78"/>
              </a:rPr>
              <a:t>در این مورد از قبل معلوم است که چه پیامی دریافت خواهد شد.</a:t>
            </a:r>
          </a:p>
          <a:p>
            <a:pPr algn="r" rtl="1"/>
            <a:r>
              <a:rPr lang="fa-IR" sz="1400" b="1" dirty="0">
                <a:solidFill>
                  <a:schemeClr val="tx1"/>
                </a:solidFill>
                <a:cs typeface="Z Mitra" panose="00000400000000000000" pitchFamily="2" charset="-78"/>
              </a:rPr>
              <a:t>پس</a:t>
            </a:r>
          </a:p>
          <a:p>
            <a:pPr algn="r" rtl="1"/>
            <a:r>
              <a:rPr lang="fa-IR" sz="1400" b="1" dirty="0">
                <a:solidFill>
                  <a:schemeClr val="tx1"/>
                </a:solidFill>
                <a:cs typeface="Z Mitra" panose="00000400000000000000" pitchFamily="2" charset="-78"/>
              </a:rPr>
              <a:t>پیام چیز </a:t>
            </a:r>
            <a:r>
              <a:rPr lang="fa-IR" sz="1400" b="1" dirty="0" err="1">
                <a:solidFill>
                  <a:schemeClr val="tx1"/>
                </a:solidFill>
                <a:cs typeface="Z Mitra" panose="00000400000000000000" pitchFamily="2" charset="-78"/>
              </a:rPr>
              <a:t>تازه‌ای</a:t>
            </a:r>
            <a:r>
              <a:rPr lang="fa-IR" sz="1400" b="1" dirty="0">
                <a:solidFill>
                  <a:schemeClr val="tx1"/>
                </a:solidFill>
                <a:cs typeface="Z Mitra" panose="00000400000000000000" pitchFamily="2" charset="-78"/>
              </a:rPr>
              <a:t> در بر ندارد: شامل هیچ اطلاعاتی نیست.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66352" y="2888766"/>
            <a:ext cx="3491348" cy="3697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b="1" dirty="0">
                <a:cs typeface="Z Mitra" panose="00000400000000000000" pitchFamily="2" charset="-78"/>
              </a:rPr>
              <a:t>حداکثر</a:t>
            </a:r>
            <a:endParaRPr lang="en-US" sz="20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75910" y="2888765"/>
            <a:ext cx="3491344" cy="3697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b="1" dirty="0">
                <a:cs typeface="Z Mitra" panose="00000400000000000000" pitchFamily="2" charset="-78"/>
              </a:rPr>
              <a:t>حداقل</a:t>
            </a:r>
            <a:endParaRPr lang="en-US" sz="20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75909" y="3307479"/>
            <a:ext cx="3491344" cy="9780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وقتی احتمال </a:t>
            </a:r>
            <a:r>
              <a:rPr lang="fa-IR" dirty="0" err="1">
                <a:solidFill>
                  <a:schemeClr val="tx1"/>
                </a:solidFill>
                <a:cs typeface="Z Mitra" panose="00000400000000000000" pitchFamily="2" charset="-78"/>
              </a:rPr>
              <a:t>همه‌ی</a:t>
            </a:r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 </a:t>
            </a:r>
            <a:r>
              <a:rPr lang="fa-IR" dirty="0" err="1">
                <a:solidFill>
                  <a:schemeClr val="tx1"/>
                </a:solidFill>
                <a:cs typeface="Z Mitra" panose="00000400000000000000" pitchFamily="2" charset="-78"/>
              </a:rPr>
              <a:t>پیام‌ها</a:t>
            </a:r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 بجز یکی صفر </a:t>
            </a:r>
            <a:r>
              <a:rPr lang="fa-IR" dirty="0" err="1">
                <a:solidFill>
                  <a:schemeClr val="tx1"/>
                </a:solidFill>
                <a:cs typeface="Z Mitra" panose="00000400000000000000" pitchFamily="2" charset="-78"/>
              </a:rPr>
              <a:t>می‌شود</a:t>
            </a:r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، مقدار اطلاعات برابر صفر است.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66352" y="3307478"/>
            <a:ext cx="3491348" cy="9780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وقتی احتمال </a:t>
            </a:r>
            <a:r>
              <a:rPr lang="fa-IR" dirty="0" err="1">
                <a:solidFill>
                  <a:schemeClr val="tx1"/>
                </a:solidFill>
                <a:cs typeface="Z Mitra" panose="00000400000000000000" pitchFamily="2" charset="-78"/>
              </a:rPr>
              <a:t>همه‌ی</a:t>
            </a:r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 </a:t>
            </a:r>
            <a:r>
              <a:rPr lang="fa-IR" dirty="0" err="1">
                <a:solidFill>
                  <a:schemeClr val="tx1"/>
                </a:solidFill>
                <a:cs typeface="Z Mitra" panose="00000400000000000000" pitchFamily="2" charset="-78"/>
              </a:rPr>
              <a:t>پیام‌های</a:t>
            </a:r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 ممکن «از پیش: قبل از دریافت پیام» برابر باشد، اطلاعات حداکثر است.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6352" y="4334534"/>
            <a:ext cx="3491348" cy="11342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rtl="1"/>
            <a:r>
              <a:rPr lang="fa-IR" sz="1400" b="1" dirty="0">
                <a:solidFill>
                  <a:schemeClr val="tx1"/>
                </a:solidFill>
                <a:cs typeface="Z Mitra" panose="00000400000000000000" pitchFamily="2" charset="-78"/>
              </a:rPr>
              <a:t>در این مورد چون هیچ پیامی </a:t>
            </a:r>
            <a:r>
              <a:rPr lang="fa-IR" sz="1400" b="1" dirty="0" err="1">
                <a:solidFill>
                  <a:schemeClr val="tx1"/>
                </a:solidFill>
                <a:cs typeface="Z Mitra" panose="00000400000000000000" pitchFamily="2" charset="-78"/>
              </a:rPr>
              <a:t>محتمل‌تر</a:t>
            </a:r>
            <a:r>
              <a:rPr lang="fa-IR" sz="1400" b="1" dirty="0">
                <a:solidFill>
                  <a:schemeClr val="tx1"/>
                </a:solidFill>
                <a:cs typeface="Z Mitra" panose="00000400000000000000" pitchFamily="2" charset="-78"/>
              </a:rPr>
              <a:t> دیگری نیست، دریافت پیام اطلاعات زیادی </a:t>
            </a:r>
            <a:r>
              <a:rPr lang="fa-IR" sz="1400" b="1" dirty="0" err="1">
                <a:solidFill>
                  <a:schemeClr val="tx1"/>
                </a:solidFill>
                <a:cs typeface="Z Mitra" panose="00000400000000000000" pitchFamily="2" charset="-78"/>
              </a:rPr>
              <a:t>می‌دهد</a:t>
            </a:r>
            <a:r>
              <a:rPr lang="fa-IR" sz="1400" b="1" dirty="0">
                <a:solidFill>
                  <a:schemeClr val="tx1"/>
                </a:solidFill>
                <a:cs typeface="Z Mitra" panose="000004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88676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تئوری اطلاعات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میزان اطلاعات موجود در یک پیام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59718" y="1537856"/>
            <a:ext cx="8064737" cy="18014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1"/>
            <a:r>
              <a:rPr lang="fa-IR" sz="2000" dirty="0">
                <a:solidFill>
                  <a:schemeClr val="tx1"/>
                </a:solidFill>
                <a:cs typeface="Z Mitra" panose="00000400000000000000" pitchFamily="2" charset="-78"/>
              </a:rPr>
              <a:t>اگر «پیام» </a:t>
            </a:r>
            <a:r>
              <a:rPr lang="fa-IR" sz="2000" dirty="0" err="1">
                <a:solidFill>
                  <a:schemeClr val="tx1"/>
                </a:solidFill>
                <a:cs typeface="Z Mitra" panose="00000400000000000000" pitchFamily="2" charset="-78"/>
              </a:rPr>
              <a:t>نتیجه‌ی</a:t>
            </a:r>
            <a:r>
              <a:rPr lang="fa-IR" sz="2000" dirty="0">
                <a:solidFill>
                  <a:schemeClr val="tx1"/>
                </a:solidFill>
                <a:cs typeface="Z Mitra" panose="00000400000000000000" pitchFamily="2" charset="-78"/>
              </a:rPr>
              <a:t> یک آزمایش با </a:t>
            </a:r>
            <a:r>
              <a:rPr lang="en-US" i="1" dirty="0">
                <a:solidFill>
                  <a:schemeClr val="tx1"/>
                </a:solidFill>
                <a:latin typeface="Times CE" panose="02040603030405090304" pitchFamily="18" charset="0"/>
                <a:cs typeface="Z Mitra" panose="00000400000000000000" pitchFamily="2" charset="-78"/>
              </a:rPr>
              <a:t>N</a:t>
            </a:r>
            <a:r>
              <a:rPr lang="fa-IR" sz="2000" dirty="0">
                <a:solidFill>
                  <a:schemeClr val="tx1"/>
                </a:solidFill>
                <a:cs typeface="Z Mitra" panose="00000400000000000000" pitchFamily="2" charset="-78"/>
              </a:rPr>
              <a:t> </a:t>
            </a:r>
            <a:r>
              <a:rPr lang="fa-IR" sz="2000" dirty="0" err="1">
                <a:solidFill>
                  <a:schemeClr val="tx1"/>
                </a:solidFill>
                <a:cs typeface="Z Mitra" panose="00000400000000000000" pitchFamily="2" charset="-78"/>
              </a:rPr>
              <a:t>نتیجه‌ی</a:t>
            </a:r>
            <a:r>
              <a:rPr lang="fa-IR" sz="2000" dirty="0">
                <a:solidFill>
                  <a:schemeClr val="tx1"/>
                </a:solidFill>
                <a:cs typeface="Z Mitra" panose="00000400000000000000" pitchFamily="2" charset="-78"/>
              </a:rPr>
              <a:t> ممکن باشد (که از قبل معلوم نیست):</a:t>
            </a:r>
          </a:p>
          <a:p>
            <a:pPr algn="ctr" rtl="1"/>
            <a:r>
              <a:rPr lang="fa-IR" sz="2000" dirty="0" err="1">
                <a:solidFill>
                  <a:schemeClr val="tx1"/>
                </a:solidFill>
                <a:latin typeface="Adobe Arabic" panose="02040503050201020203" pitchFamily="18" charset="-78"/>
                <a:cs typeface="Z Mitra" panose="00000400000000000000" pitchFamily="2" charset="-78"/>
              </a:rPr>
              <a:t>مجموعه‌ی</a:t>
            </a:r>
            <a:r>
              <a:rPr lang="fa-IR" sz="2000" dirty="0">
                <a:solidFill>
                  <a:schemeClr val="tx1"/>
                </a:solidFill>
                <a:latin typeface="Adobe Arabic" panose="02040503050201020203" pitchFamily="18" charset="-78"/>
                <a:cs typeface="Z Mitra" panose="00000400000000000000" pitchFamily="2" charset="-78"/>
              </a:rPr>
              <a:t> نتایج و احتمال هر یک از آنها به صورت زیر باشد:</a:t>
            </a:r>
          </a:p>
          <a:p>
            <a:pPr algn="ctr" rtl="1"/>
            <a:endParaRPr lang="en-US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59718" y="3433593"/>
                <a:ext cx="8064737" cy="137739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r>
                  <a:rPr lang="fa-IR" sz="2000" dirty="0">
                    <a:solidFill>
                      <a:schemeClr val="tx1"/>
                    </a:solidFill>
                    <a:cs typeface="Z Mitra" panose="00000400000000000000" pitchFamily="2" charset="-78"/>
                  </a:rPr>
                  <a:t>میزان اطلاعات در پیام </a:t>
                </a:r>
                <a:r>
                  <a:rPr lang="en-US" sz="2000" i="1" dirty="0">
                    <a:solidFill>
                      <a:schemeClr val="tx1"/>
                    </a:solidFill>
                    <a:latin typeface="Times CE" panose="02040603030405090304" pitchFamily="18" charset="0"/>
                    <a:cs typeface="Z Mitra" panose="00000400000000000000" pitchFamily="2" charset="-78"/>
                  </a:rPr>
                  <a:t>X</a:t>
                </a:r>
                <a:endParaRPr lang="fa-IR" sz="2000" i="1" dirty="0">
                  <a:solidFill>
                    <a:schemeClr val="tx1"/>
                  </a:solidFill>
                  <a:latin typeface="Times CE" panose="02040603030405090304" pitchFamily="18" charset="0"/>
                  <a:cs typeface="Z Mitra" panose="00000400000000000000" pitchFamily="2" charset="-78"/>
                </a:endParaRPr>
              </a:p>
              <a:p>
                <a:pPr algn="ct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dobe Arabic" panose="02040503050201020203" pitchFamily="18" charset="-78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dobe Arabic" panose="02040503050201020203" pitchFamily="18" charset="-78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dobe Arabic" panose="02040503050201020203" pitchFamily="18" charset="-78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dobe Arabic" panose="02040503050201020203" pitchFamily="18" charset="-78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dobe Arabic" panose="02040503050201020203" pitchFamily="18" charset="-78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dobe Arabic" panose="02040503050201020203" pitchFamily="18" charset="-78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dobe Arabic" panose="02040503050201020203" pitchFamily="18" charset="-78"/>
                            </a:rPr>
                            <m:t>=</m:t>
                          </m:r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dobe Arabic" panose="02040503050201020203" pitchFamily="18" charset="-78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dobe Arabic" panose="02040503050201020203" pitchFamily="18" charset="-78"/>
                            </a:rPr>
                            <m:t>𝑁</m:t>
                          </m:r>
                        </m:sup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dobe Arabic" panose="02040503050201020203" pitchFamily="18" charset="-78"/>
                            </a:rPr>
                            <m:t>𝑝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dobe Arabic" panose="02040503050201020203" pitchFamily="18" charset="-7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dobe Arabic" panose="02040503050201020203" pitchFamily="18" charset="-78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dobe Arabic" panose="02040503050201020203" pitchFamily="18" charset="-78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dobe Arabic" panose="02040503050201020203" pitchFamily="18" charset="-78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dobe Arabic" panose="02040503050201020203" pitchFamily="18" charset="-78"/>
                            </a:rPr>
                            <m:t>𝐼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dobe Arabic" panose="02040503050201020203" pitchFamily="18" charset="-78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dobe Arabic" panose="02040503050201020203" pitchFamily="18" charset="-78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dobe Arabic" panose="02040503050201020203" pitchFamily="18" charset="-78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dobe Arabic" panose="02040503050201020203" pitchFamily="18" charset="-78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dobe Arabic" panose="02040503050201020203" pitchFamily="18" charset="-78"/>
                            </a:rPr>
                            <m:t>)</m:t>
                          </m:r>
                        </m:e>
                      </m:nary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dobe Arabic" panose="02040503050201020203" pitchFamily="18" charset="-78"/>
                        </a:rPr>
                        <m:t>=−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dobe Arabic" panose="02040503050201020203" pitchFamily="18" charset="-78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dobe Arabic" panose="02040503050201020203" pitchFamily="18" charset="-78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dobe Arabic" panose="02040503050201020203" pitchFamily="18" charset="-78"/>
                            </a:rPr>
                            <m:t>=</m:t>
                          </m:r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dobe Arabic" panose="02040503050201020203" pitchFamily="18" charset="-78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dobe Arabic" panose="02040503050201020203" pitchFamily="18" charset="-78"/>
                            </a:rPr>
                            <m:t>𝑁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dobe Arabic" panose="02040503050201020203" pitchFamily="18" charset="-78"/>
                            </a:rPr>
                            <m:t>𝑝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dobe Arabic" panose="02040503050201020203" pitchFamily="18" charset="-7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dobe Arabic" panose="02040503050201020203" pitchFamily="18" charset="-78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dobe Arabic" panose="02040503050201020203" pitchFamily="18" charset="-78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dobe Arabic" panose="02040503050201020203" pitchFamily="18" charset="-78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dobe Arabic" panose="02040503050201020203" pitchFamily="18" charset="-78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dobe Arabic" panose="02040503050201020203" pitchFamily="18" charset="-78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dobe Arabic" panose="02040503050201020203" pitchFamily="18" charset="-78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dobe Arabic" panose="02040503050201020203" pitchFamily="18" charset="-78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dobe Arabic" panose="02040503050201020203" pitchFamily="18" charset="-78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dobe Arabic" panose="02040503050201020203" pitchFamily="18" charset="-78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dobe Arabic" panose="02040503050201020203" pitchFamily="18" charset="-78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dobe Arabic" panose="02040503050201020203" pitchFamily="18" charset="-78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dobe Arabic" panose="02040503050201020203" pitchFamily="18" charset="-78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Times CE" panose="02040603030405090304" pitchFamily="18" charset="0"/>
                  <a:cs typeface="Adobe Arabic" panose="02040503050201020203" pitchFamily="18" charset="-78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18" y="3433593"/>
                <a:ext cx="8064737" cy="13773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25246721"/>
                  </p:ext>
                </p:extLst>
              </p:nvPr>
            </p:nvGraphicFramePr>
            <p:xfrm>
              <a:off x="2139180" y="2374536"/>
              <a:ext cx="4968000" cy="7416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118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56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56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56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560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560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fa-IR" dirty="0">
                              <a:cs typeface="Q Khoramshahr" panose="00000400000000000000" pitchFamily="50" charset="-78"/>
                            </a:rPr>
                            <a:t>نتیجه</a:t>
                          </a:r>
                          <a:endParaRPr lang="en-US" dirty="0">
                            <a:cs typeface="Q Khoramshahr" panose="00000400000000000000" pitchFamily="50" charset="-78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fa-IR" dirty="0">
                              <a:cs typeface="Q Khoramshahr" panose="00000400000000000000" pitchFamily="50" charset="-78"/>
                            </a:rPr>
                            <a:t>احتمال نتیجه</a:t>
                          </a:r>
                          <a:endParaRPr lang="en-US" dirty="0">
                            <a:cs typeface="Q Khoramshahr" panose="00000400000000000000" pitchFamily="50" charset="-78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25246721"/>
                  </p:ext>
                </p:extLst>
              </p:nvPr>
            </p:nvGraphicFramePr>
            <p:xfrm>
              <a:off x="2139180" y="2374536"/>
              <a:ext cx="4968000" cy="7416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1188000"/>
                    <a:gridCol w="756000"/>
                    <a:gridCol w="756000"/>
                    <a:gridCol w="756000"/>
                    <a:gridCol w="756000"/>
                    <a:gridCol w="756000"/>
                  </a:tblGrid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fa-IR" dirty="0" smtClean="0">
                              <a:cs typeface="Q Khoramshahr" panose="00000400000000000000" pitchFamily="50" charset="-78"/>
                            </a:rPr>
                            <a:t>نتیجه</a:t>
                          </a:r>
                          <a:endParaRPr lang="en-US" dirty="0">
                            <a:cs typeface="Q Khoramshahr" panose="00000400000000000000" pitchFamily="50" charset="-78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57258" t="-8065" r="-402419" b="-125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57258" t="-8065" r="-302419" b="-125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54400" t="-8065" r="-200000" b="-125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8065" t="-8065" r="-1613" b="-125806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fa-IR" dirty="0" smtClean="0">
                              <a:cs typeface="Q Khoramshahr" panose="00000400000000000000" pitchFamily="50" charset="-78"/>
                            </a:rPr>
                            <a:t>احتمال نتیجه</a:t>
                          </a:r>
                          <a:endParaRPr lang="en-US" dirty="0">
                            <a:cs typeface="Q Khoramshahr" panose="00000400000000000000" pitchFamily="50" charset="-78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57258" t="-109836" r="-402419" b="-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57258" t="-109836" r="-302419" b="-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54400" t="-109836" r="-200000" b="-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8065" t="-109836" r="-1613" b="-2786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59719" y="5434445"/>
                <a:ext cx="80647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)≤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19" y="5434445"/>
                <a:ext cx="8064736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14242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تئوری اطلاعات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تعبیر </a:t>
            </a:r>
            <a:r>
              <a:rPr lang="en-US" dirty="0"/>
              <a:t>H</a:t>
            </a: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966353" y="1394026"/>
            <a:ext cx="7200900" cy="934589"/>
          </a:xfrm>
          <a:prstGeom prst="bevel">
            <a:avLst>
              <a:gd name="adj" fmla="val 349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a-IR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اندازه‌ای</a:t>
            </a:r>
            <a: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از عدم قطعیت </a:t>
            </a:r>
            <a:r>
              <a:rPr lang="fa-IR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اولیه‌ی</a:t>
            </a:r>
            <a: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</a:t>
            </a:r>
            <a:r>
              <a:rPr lang="fa-IR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نتیجه‌ی</a:t>
            </a:r>
            <a: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آزمایش است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پیام مربوط به </a:t>
            </a:r>
            <a:r>
              <a:rPr lang="fa-IR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نتیجه‌ی</a:t>
            </a: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آزمایش، این عدم قطعیت را از بین </a:t>
            </a:r>
            <a:r>
              <a:rPr lang="fa-IR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می‌برد</a:t>
            </a: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.</a:t>
            </a:r>
            <a:endParaRPr lang="fa-IR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66353" y="2481488"/>
            <a:ext cx="7200901" cy="8643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=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Z Mitra" panose="00000400000000000000" pitchFamily="2" charset="-78"/>
              </a:rPr>
              <a:t>(</a:t>
            </a:r>
            <a:r>
              <a:rPr lang="fa-IR" sz="1600" b="1" dirty="0">
                <a:solidFill>
                  <a:schemeClr val="tx1"/>
                </a:solidFill>
                <a:latin typeface="Times New Roman" panose="02020603050405020304" pitchFamily="18" charset="0"/>
                <a:cs typeface="Z Mitra" panose="00000400000000000000" pitchFamily="2" charset="-78"/>
              </a:rPr>
              <a:t>میزان عدم قطعیت نتیجه پیش از آزمایش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Z Mitra" panose="00000400000000000000" pitchFamily="2" charset="-78"/>
              </a:rPr>
              <a:t>)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(</a:t>
            </a:r>
            <a:r>
              <a:rPr lang="fa-IR" sz="1600" b="1" dirty="0">
                <a:solidFill>
                  <a:schemeClr val="tx1"/>
                </a:solidFill>
                <a:latin typeface="Times New Roman" panose="02020603050405020304" pitchFamily="18" charset="0"/>
                <a:cs typeface="Z Mitra" panose="00000400000000000000" pitchFamily="2" charset="-78"/>
              </a:rPr>
              <a:t>میزان عدم قطعیت نتیجه پس از آزمایش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a-I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a-IR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 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Z Mitra" panose="00000400000000000000" pitchFamily="2" charset="-78"/>
              </a:rPr>
              <a:t>(</a:t>
            </a:r>
            <a:r>
              <a:rPr lang="fa-IR" sz="1600" b="1" dirty="0">
                <a:solidFill>
                  <a:schemeClr val="tx1"/>
                </a:solidFill>
                <a:latin typeface="Times New Roman" panose="02020603050405020304" pitchFamily="18" charset="0"/>
                <a:cs typeface="Z Mitra" panose="00000400000000000000" pitchFamily="2" charset="-78"/>
              </a:rPr>
              <a:t>میزان عدم قطعیت نتیجه پیش از آزمایش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Z Mitra" panose="00000400000000000000" pitchFamily="2" charset="-78"/>
              </a:rPr>
              <a:t>)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(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Z Mitra" panose="00000400000000000000" pitchFamily="2" charset="-78"/>
              </a:rPr>
              <a:t>0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fa-IR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 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Z Mitra" panose="00000400000000000000" pitchFamily="2" charset="-78"/>
              </a:rPr>
              <a:t>(</a:t>
            </a:r>
            <a:r>
              <a:rPr lang="fa-IR" sz="1600" b="1" dirty="0">
                <a:solidFill>
                  <a:schemeClr val="tx1"/>
                </a:solidFill>
                <a:latin typeface="Times New Roman" panose="02020603050405020304" pitchFamily="18" charset="0"/>
                <a:cs typeface="Z Mitra" panose="00000400000000000000" pitchFamily="2" charset="-78"/>
              </a:rPr>
              <a:t>میزان عدم قطعیت نتیجه پیش از آزمایش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Z Mitra" panose="00000400000000000000" pitchFamily="2" charset="-78"/>
              </a:rPr>
              <a:t>)</a:t>
            </a:r>
            <a:endParaRPr lang="fa-I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a-I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2687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تئوری اطلاعات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آنتروپی</a:t>
            </a:r>
            <a:endParaRPr lang="en-US" dirty="0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966353" y="1394026"/>
            <a:ext cx="7200900" cy="1421910"/>
          </a:xfrm>
          <a:prstGeom prst="bevel">
            <a:avLst>
              <a:gd name="adj" fmla="val 349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آنتروپی</a:t>
            </a:r>
            <a: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در هر سیستم متناسب با «</a:t>
            </a:r>
            <a:r>
              <a:rPr lang="fa-IR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بی‌نظمی</a:t>
            </a:r>
            <a: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» است.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هر چه نظم بیشتر شود، </a:t>
            </a:r>
            <a:r>
              <a:rPr lang="fa-IR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آنتروپی</a:t>
            </a:r>
            <a:r>
              <a:rPr lang="fa-IR" sz="2000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کاهش </a:t>
            </a:r>
            <a:r>
              <a:rPr lang="fa-IR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می‌یابد</a:t>
            </a:r>
            <a:r>
              <a:rPr lang="fa-IR" sz="2000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.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کاهش نظم، در اثر افزایش </a:t>
            </a:r>
            <a:r>
              <a:rPr lang="fa-IR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آنتروپی</a:t>
            </a:r>
            <a:r>
              <a:rPr lang="fa-IR" sz="2000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است.</a:t>
            </a:r>
            <a:endParaRPr lang="fa-IR" sz="16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9935" y="5716528"/>
            <a:ext cx="8094519" cy="393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1"/>
            <a:r>
              <a:rPr lang="fa-IR" sz="1600" dirty="0">
                <a:solidFill>
                  <a:schemeClr val="tx1"/>
                </a:solidFill>
                <a:cs typeface="Z Mitra" panose="00000400000000000000" pitchFamily="2" charset="-78"/>
              </a:rPr>
              <a:t>* </a:t>
            </a:r>
            <a:r>
              <a:rPr lang="fa-IR" sz="1600" dirty="0" err="1">
                <a:solidFill>
                  <a:schemeClr val="tx1"/>
                </a:solidFill>
                <a:cs typeface="Z Mitra" panose="00000400000000000000" pitchFamily="2" charset="-78"/>
              </a:rPr>
              <a:t>کلمه‌ی</a:t>
            </a:r>
            <a:r>
              <a:rPr lang="fa-IR" sz="1600" dirty="0">
                <a:solidFill>
                  <a:schemeClr val="tx1"/>
                </a:solidFill>
                <a:cs typeface="Z Mitra" panose="00000400000000000000" pitchFamily="2" charset="-78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entropy</a:t>
            </a:r>
            <a:r>
              <a:rPr lang="fa-IR" sz="1600" dirty="0">
                <a:solidFill>
                  <a:schemeClr val="tx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fa-IR" sz="1600" dirty="0">
                <a:solidFill>
                  <a:schemeClr val="tx1"/>
                </a:solidFill>
                <a:cs typeface="Z Mitra" panose="00000400000000000000" pitchFamily="2" charset="-78"/>
              </a:rPr>
              <a:t>از یک </a:t>
            </a:r>
            <a:r>
              <a:rPr lang="fa-IR" sz="1600" dirty="0" err="1">
                <a:solidFill>
                  <a:schemeClr val="tx1"/>
                </a:solidFill>
                <a:cs typeface="Z Mitra" panose="00000400000000000000" pitchFamily="2" charset="-78"/>
              </a:rPr>
              <a:t>ریشه‌ی</a:t>
            </a:r>
            <a:r>
              <a:rPr lang="fa-IR" sz="1600" dirty="0">
                <a:solidFill>
                  <a:schemeClr val="tx1"/>
                </a:solidFill>
                <a:cs typeface="Z Mitra" panose="00000400000000000000" pitchFamily="2" charset="-78"/>
              </a:rPr>
              <a:t> یونانی به معنی «رفتن به درون خود» است.</a:t>
            </a:r>
          </a:p>
        </p:txBody>
      </p:sp>
    </p:spTree>
    <p:extLst>
      <p:ext uri="{BB962C8B-B14F-4D97-AF65-F5344CB8AC3E}">
        <p14:creationId xmlns:p14="http://schemas.microsoft.com/office/powerpoint/2010/main" val="3926236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تئوری اطلاعات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آنتروپی و اصل دوم ترمودینامیک</a:t>
            </a:r>
            <a:endParaRPr lang="en-US" dirty="0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966352" y="1769529"/>
            <a:ext cx="7200900" cy="1421910"/>
          </a:xfrm>
          <a:prstGeom prst="bevel">
            <a:avLst>
              <a:gd name="adj" fmla="val 349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ویژگی هر سیستم بسته و ایزوله این است که </a:t>
            </a:r>
            <a:b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</a:br>
            <a: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به سمت هرج و </a:t>
            </a:r>
            <a:r>
              <a:rPr lang="fa-IR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مرج</a:t>
            </a:r>
            <a: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و </a:t>
            </a:r>
            <a:r>
              <a:rPr lang="fa-IR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بی‌نظمی</a:t>
            </a:r>
            <a: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کامل پیش </a:t>
            </a:r>
            <a:r>
              <a:rPr lang="fa-IR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می‌رود</a:t>
            </a:r>
            <a: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.</a:t>
            </a:r>
          </a:p>
          <a:p>
            <a:pPr lvl="0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  <a:p>
            <a:pPr lvl="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نیکولاس</a:t>
            </a:r>
            <a:r>
              <a:rPr lang="fa-IR" sz="1400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</a:t>
            </a:r>
            <a:r>
              <a:rPr lang="fa-IR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لئونارد</a:t>
            </a:r>
            <a:r>
              <a:rPr lang="fa-IR" sz="1400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سعدی </a:t>
            </a:r>
            <a:r>
              <a:rPr lang="fa-IR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کارنو</a:t>
            </a:r>
            <a:r>
              <a:rPr lang="fa-IR" sz="1400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، </a:t>
            </a:r>
            <a:r>
              <a:rPr lang="fa-IR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فیزیکدان</a:t>
            </a:r>
            <a:r>
              <a:rPr lang="fa-IR" sz="1400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فرانسوی، 1829 م</a:t>
            </a:r>
          </a:p>
        </p:txBody>
      </p:sp>
      <p:sp>
        <p:nvSpPr>
          <p:cNvPr id="9" name="Rectangle 8"/>
          <p:cNvSpPr/>
          <p:nvPr/>
        </p:nvSpPr>
        <p:spPr>
          <a:xfrm>
            <a:off x="966352" y="1399786"/>
            <a:ext cx="7200902" cy="36974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b="1" dirty="0">
                <a:cs typeface="Z Mitra" panose="00000400000000000000" pitchFamily="2" charset="-78"/>
              </a:rPr>
              <a:t>اصل دوم </a:t>
            </a:r>
            <a:r>
              <a:rPr lang="fa-IR" sz="2400" b="1" dirty="0" err="1">
                <a:cs typeface="Z Mitra" panose="00000400000000000000" pitchFamily="2" charset="-78"/>
              </a:rPr>
              <a:t>ترمودینامیک</a:t>
            </a:r>
            <a:endParaRPr lang="en-US" sz="2000" dirty="0">
              <a:cs typeface="Z Mitra" panose="00000400000000000000" pitchFamily="2" charset="-78"/>
            </a:endParaRP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966352" y="4124802"/>
            <a:ext cx="7200900" cy="1207168"/>
          </a:xfrm>
          <a:prstGeom prst="bevel">
            <a:avLst>
              <a:gd name="adj" fmla="val 349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هر سیستم بسته همواره افزایش </a:t>
            </a:r>
            <a:r>
              <a:rPr lang="fa-IR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آنتروپی</a:t>
            </a:r>
            <a: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خواهد داشت:</a:t>
            </a:r>
            <a:b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</a:br>
            <a:r>
              <a:rPr lang="fa-IR" sz="2000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(در هر سیستم بسته، هرگز </a:t>
            </a:r>
            <a:r>
              <a:rPr lang="fa-IR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آنتروپی</a:t>
            </a:r>
            <a:r>
              <a:rPr lang="fa-IR" sz="2000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کاهش </a:t>
            </a:r>
            <a:r>
              <a:rPr lang="fa-IR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نمی‌یابد</a:t>
            </a:r>
            <a:r>
              <a:rPr lang="fa-IR" sz="2000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)</a:t>
            </a:r>
            <a:endParaRPr lang="fa-IR" sz="2000" b="1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  <a:p>
            <a:pPr lvl="0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6352" y="3734277"/>
            <a:ext cx="7200902" cy="36974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b="1" dirty="0">
                <a:cs typeface="Z Mitra" panose="00000400000000000000" pitchFamily="2" charset="-78"/>
              </a:rPr>
              <a:t>اصل دوم </a:t>
            </a:r>
            <a:r>
              <a:rPr lang="fa-IR" sz="2400" b="1" dirty="0" err="1">
                <a:cs typeface="Z Mitra" panose="00000400000000000000" pitchFamily="2" charset="-78"/>
              </a:rPr>
              <a:t>ترمودینامیک</a:t>
            </a:r>
            <a:r>
              <a:rPr lang="fa-IR" sz="2400" b="1" dirty="0">
                <a:cs typeface="Z Mitra" panose="00000400000000000000" pitchFamily="2" charset="-78"/>
              </a:rPr>
              <a:t> و </a:t>
            </a:r>
            <a:r>
              <a:rPr lang="fa-IR" sz="2400" b="1" dirty="0" err="1">
                <a:cs typeface="Z Mitra" panose="00000400000000000000" pitchFamily="2" charset="-78"/>
              </a:rPr>
              <a:t>آنتروپی</a:t>
            </a:r>
            <a:endParaRPr lang="en-US" sz="2000" dirty="0">
              <a:cs typeface="Z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43676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53" y="859704"/>
            <a:ext cx="6520295" cy="511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34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AC998756-8990-446D-A8F9-0ED3479EF3ED}"/>
              </a:ext>
            </a:extLst>
          </p:cNvPr>
          <p:cNvSpPr/>
          <p:nvPr/>
        </p:nvSpPr>
        <p:spPr>
          <a:xfrm>
            <a:off x="3326619" y="3069412"/>
            <a:ext cx="2467155" cy="246715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ارکان 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E1DC1-61DB-42A1-89C5-00204478C1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FD9-0EB6-4F2D-BC2C-25E884C52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اطلاعات: رکن پایه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23111-792B-46C5-9048-488F682F7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702" y="1338663"/>
            <a:ext cx="5346596" cy="4803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5133A4-07D7-4D87-82C9-B23102F0A17E}"/>
              </a:ext>
            </a:extLst>
          </p:cNvPr>
          <p:cNvSpPr txBox="1"/>
          <p:nvPr/>
        </p:nvSpPr>
        <p:spPr>
          <a:xfrm>
            <a:off x="4095016" y="4702206"/>
            <a:ext cx="95396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fa-I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Q KhoramshahrL" panose="02000400000000000000" pitchFamily="50" charset="-78"/>
              </a:rPr>
              <a:t>رکن پایه</a:t>
            </a:r>
            <a:endParaRPr lang="en-US" sz="1600" b="1" dirty="0">
              <a:cs typeface="Z Mitra" panose="0000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582B78-6449-4A00-92B3-2CAD5C3FA606}"/>
              </a:ext>
            </a:extLst>
          </p:cNvPr>
          <p:cNvSpPr txBox="1"/>
          <p:nvPr/>
        </p:nvSpPr>
        <p:spPr>
          <a:xfrm>
            <a:off x="4091840" y="5081292"/>
            <a:ext cx="953967" cy="205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en-US" sz="1100" dirty="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Base Pillar</a:t>
            </a:r>
          </a:p>
        </p:txBody>
      </p:sp>
    </p:spTree>
    <p:extLst>
      <p:ext uri="{BB962C8B-B14F-4D97-AF65-F5344CB8AC3E}">
        <p14:creationId xmlns:p14="http://schemas.microsoft.com/office/powerpoint/2010/main" val="26807719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97" y="924792"/>
            <a:ext cx="7834134" cy="490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693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نسبت بین تئوری اطلاعات با فیزیک آماری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تعبیر آنتروپی در فیزیک آماری</a:t>
            </a:r>
            <a:endParaRPr lang="en-US" dirty="0"/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966352" y="1769529"/>
            <a:ext cx="7200900" cy="1067189"/>
          </a:xfrm>
          <a:prstGeom prst="bevel">
            <a:avLst>
              <a:gd name="adj" fmla="val 349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آنتروپی</a:t>
            </a:r>
            <a: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، </a:t>
            </a:r>
            <a:r>
              <a:rPr lang="fa-IR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اندازه‌ای</a:t>
            </a:r>
            <a: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از فقدان اطلاعات </a:t>
            </a:r>
            <a:r>
              <a:rPr lang="fa-IR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درباره‌ی</a:t>
            </a:r>
            <a: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حالت یک سیستم فیزیکی است</a:t>
            </a:r>
          </a:p>
          <a:p>
            <a:pPr lvl="0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  <a:p>
            <a:pPr lvl="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Soltzman</a:t>
            </a:r>
            <a:r>
              <a:rPr lang="fa-IR" sz="1400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، </a:t>
            </a:r>
            <a:r>
              <a:rPr lang="fa-IR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فیزیکدان</a:t>
            </a:r>
            <a:r>
              <a:rPr lang="fa-IR" sz="1400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آلمانی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4277726" y="2836718"/>
            <a:ext cx="491009" cy="542380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966352" y="3399840"/>
            <a:ext cx="7200900" cy="957196"/>
          </a:xfrm>
          <a:prstGeom prst="bevel">
            <a:avLst>
              <a:gd name="adj" fmla="val 4106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ایجاد </a:t>
            </a:r>
            <a:r>
              <a:rPr lang="fa-IR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رابطه‌ای</a:t>
            </a: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عمیق بین «تئوری اطلاعات» و «فیزیک آماری»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نتیجه: پیشرفت </a:t>
            </a: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تئوری اطلاعات </a:t>
            </a: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به عنوان یک </a:t>
            </a: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تئوری فیزیکی</a:t>
            </a:r>
          </a:p>
        </p:txBody>
      </p:sp>
    </p:spTree>
    <p:extLst>
      <p:ext uri="{BB962C8B-B14F-4D97-AF65-F5344CB8AC3E}">
        <p14:creationId xmlns:p14="http://schemas.microsoft.com/office/powerpoint/2010/main" val="26895369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تئوری اطلاعات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آنچه در تئوری اطلاعات نادیده گرفته می‌شود</a:t>
            </a:r>
            <a:endParaRPr lang="en-US" dirty="0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1534815" y="2068384"/>
            <a:ext cx="6074370" cy="2656015"/>
          </a:xfrm>
          <a:prstGeom prst="bevel">
            <a:avLst>
              <a:gd name="adj" fmla="val 127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144000" bIns="36576" numCol="1" anchor="ctr" anchorCtr="0" compatLnSpc="1">
            <a:prstTxWarp prst="textNoShape">
              <a:avLst/>
            </a:prstTxWarp>
          </a:bodyPr>
          <a:lstStyle/>
          <a:p>
            <a:pPr marL="285750" lvl="0" indent="-285750" algn="r" rtl="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جنبه‌های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معنایی اطلاعات نادیده گرفته </a:t>
            </a: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می‌شود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.</a:t>
            </a:r>
          </a:p>
          <a:p>
            <a:pPr marL="285750" lvl="0" indent="-285750" algn="r" rtl="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ارزش اطلاعات از نظر گیرنده نادیده گرفته </a:t>
            </a: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می‌شود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.</a:t>
            </a:r>
          </a:p>
          <a:p>
            <a:pPr marL="285750" lvl="0" indent="-285750" algn="r" rtl="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صورت نگهداری اطلاعات نادیده گرفته </a:t>
            </a: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می‌شود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32955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err="1"/>
              <a:t>مصداق‌های</a:t>
            </a:r>
            <a:r>
              <a:rPr lang="fa-IR" dirty="0"/>
              <a:t> </a:t>
            </a:r>
            <a:r>
              <a:rPr lang="fa-IR" dirty="0" err="1"/>
              <a:t>آنتروپی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538864"/>
              </p:ext>
            </p:extLst>
          </p:nvPr>
        </p:nvGraphicFramePr>
        <p:xfrm>
          <a:off x="1472045" y="2685472"/>
          <a:ext cx="6096000" cy="187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err="1">
                          <a:solidFill>
                            <a:schemeClr val="tx1"/>
                          </a:solidFill>
                          <a:cs typeface="Q Khoramshahr" panose="00000400000000000000" pitchFamily="50" charset="-78"/>
                        </a:rPr>
                        <a:t>آنتروپی</a:t>
                      </a:r>
                      <a:r>
                        <a:rPr lang="fa-IR" sz="2000" dirty="0">
                          <a:solidFill>
                            <a:schemeClr val="tx1"/>
                          </a:solidFill>
                          <a:cs typeface="Q Khoramshahr" panose="00000400000000000000" pitchFamily="50" charset="-78"/>
                        </a:rPr>
                        <a:t> سیستم</a:t>
                      </a:r>
                      <a:endParaRPr lang="en-US" sz="2000" dirty="0">
                        <a:solidFill>
                          <a:schemeClr val="tx1"/>
                        </a:solidFill>
                        <a:cs typeface="Q Khoramshahr" panose="00000400000000000000" pitchFamily="50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Q Khoramshahr" panose="00000400000000000000" pitchFamily="50" charset="-78"/>
                        </a:rPr>
                        <a:t>سیستم</a:t>
                      </a:r>
                      <a:endParaRPr lang="en-US" sz="2000" dirty="0">
                        <a:solidFill>
                          <a:schemeClr val="tx1"/>
                        </a:solidFill>
                        <a:cs typeface="Q Khoramshahr" panose="00000400000000000000" pitchFamily="50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solidFill>
                            <a:schemeClr val="tx1"/>
                          </a:solidFill>
                          <a:cs typeface="Q Khoramshahr" panose="00000400000000000000" pitchFamily="50" charset="-78"/>
                        </a:rPr>
                        <a:t>پیر شدن و کهولت</a:t>
                      </a:r>
                      <a:endParaRPr lang="en-US" dirty="0">
                        <a:solidFill>
                          <a:schemeClr val="tx1"/>
                        </a:solidFill>
                        <a:cs typeface="Q Khoramshahr" panose="00000400000000000000" pitchFamily="50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solidFill>
                            <a:schemeClr val="tx1"/>
                          </a:solidFill>
                          <a:cs typeface="Q Khoramshahr" panose="00000400000000000000" pitchFamily="50" charset="-78"/>
                        </a:rPr>
                        <a:t>بیولوژیکی</a:t>
                      </a:r>
                      <a:endParaRPr lang="en-US" dirty="0">
                        <a:solidFill>
                          <a:schemeClr val="tx1"/>
                        </a:solidFill>
                        <a:cs typeface="Q Khoramshahr" panose="00000400000000000000" pitchFamily="50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a-IR" dirty="0" err="1">
                          <a:solidFill>
                            <a:schemeClr val="tx1"/>
                          </a:solidFill>
                          <a:cs typeface="Q Khoramshahr" panose="00000400000000000000" pitchFamily="50" charset="-78"/>
                        </a:rPr>
                        <a:t>تجزیه‌ی</a:t>
                      </a:r>
                      <a:r>
                        <a:rPr lang="fa-IR" dirty="0">
                          <a:solidFill>
                            <a:schemeClr val="tx1"/>
                          </a:solidFill>
                          <a:cs typeface="Q Khoramshahr" panose="00000400000000000000" pitchFamily="50" charset="-78"/>
                        </a:rPr>
                        <a:t> مواد</a:t>
                      </a:r>
                      <a:endParaRPr lang="en-US" dirty="0">
                        <a:solidFill>
                          <a:schemeClr val="tx1"/>
                        </a:solidFill>
                        <a:cs typeface="Q Khoramshahr" panose="00000400000000000000" pitchFamily="50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solidFill>
                            <a:schemeClr val="tx1"/>
                          </a:solidFill>
                          <a:cs typeface="Q Khoramshahr" panose="00000400000000000000" pitchFamily="50" charset="-78"/>
                        </a:rPr>
                        <a:t>شیمیایی</a:t>
                      </a:r>
                      <a:endParaRPr lang="en-US" dirty="0">
                        <a:solidFill>
                          <a:schemeClr val="tx1"/>
                        </a:solidFill>
                        <a:cs typeface="Q Khoramshahr" panose="00000400000000000000" pitchFamily="50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a-IR" dirty="0">
                          <a:solidFill>
                            <a:schemeClr val="tx1"/>
                          </a:solidFill>
                          <a:cs typeface="Q Khoramshahr" panose="00000400000000000000" pitchFamily="50" charset="-78"/>
                        </a:rPr>
                        <a:t>از</a:t>
                      </a:r>
                      <a:r>
                        <a:rPr lang="fa-IR" baseline="0" dirty="0">
                          <a:solidFill>
                            <a:schemeClr val="tx1"/>
                          </a:solidFill>
                          <a:cs typeface="Q Khoramshahr" panose="00000400000000000000" pitchFamily="50" charset="-78"/>
                        </a:rPr>
                        <a:t> دست رفتن معنای </a:t>
                      </a:r>
                      <a:r>
                        <a:rPr lang="fa-IR" baseline="0" dirty="0" err="1">
                          <a:solidFill>
                            <a:schemeClr val="tx1"/>
                          </a:solidFill>
                          <a:cs typeface="Q Khoramshahr" panose="00000400000000000000" pitchFamily="50" charset="-78"/>
                        </a:rPr>
                        <a:t>واژه‌ها</a:t>
                      </a:r>
                      <a:endParaRPr lang="en-US" dirty="0">
                        <a:solidFill>
                          <a:schemeClr val="tx1"/>
                        </a:solidFill>
                        <a:cs typeface="Q Khoramshahr" panose="00000400000000000000" pitchFamily="50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err="1">
                          <a:solidFill>
                            <a:schemeClr val="tx1"/>
                          </a:solidFill>
                          <a:cs typeface="Q Khoramshahr" panose="00000400000000000000" pitchFamily="50" charset="-78"/>
                        </a:rPr>
                        <a:t>زبان‌شناختی</a:t>
                      </a:r>
                      <a:endParaRPr lang="en-US" dirty="0">
                        <a:solidFill>
                          <a:schemeClr val="tx1"/>
                        </a:solidFill>
                        <a:cs typeface="Q Khoramshahr" panose="00000400000000000000" pitchFamily="50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cs typeface="Q Khoramshahr" panose="00000400000000000000" pitchFamily="50" charset="-78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cs typeface="Q Khoramshahr" panose="00000400000000000000" pitchFamily="50" charset="-78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73637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شیطان </a:t>
            </a:r>
            <a:r>
              <a:rPr lang="fa-IR" dirty="0" err="1"/>
              <a:t>ماکسول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Maxwell’s Demon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2" name="Picture 4" descr="http://upload.wikimedia.org/wikipedia/commons/thumb/8/8b/Maxwell%27s_demon.svg/608px-Maxwell%27s_demo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00" y="1723361"/>
            <a:ext cx="8588599" cy="316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7220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380984-6C30-4EA3-861F-C17439BA5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" y="733425"/>
            <a:ext cx="8639175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069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نقش کنترل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1018309" y="1548839"/>
            <a:ext cx="7107382" cy="583031"/>
          </a:xfrm>
          <a:prstGeom prst="bevel">
            <a:avLst>
              <a:gd name="adj" fmla="val 627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یک سیستم تنها در صورتی کاهش </a:t>
            </a: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آنتروپی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(افزایش نظم) دارد که </a:t>
            </a:r>
            <a:r>
              <a:rPr lang="fa-IR" sz="2000" b="1" dirty="0">
                <a:solidFill>
                  <a:srgbClr val="C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بسته</a:t>
            </a:r>
            <a:r>
              <a:rPr lang="fa-IR" sz="2000" b="1" dirty="0">
                <a:solidFill>
                  <a:srgbClr val="B808A3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نباشد.</a:t>
            </a:r>
          </a:p>
        </p:txBody>
      </p:sp>
      <p:sp>
        <p:nvSpPr>
          <p:cNvPr id="2" name="Down Arrow 1"/>
          <p:cNvSpPr/>
          <p:nvPr/>
        </p:nvSpPr>
        <p:spPr>
          <a:xfrm>
            <a:off x="4329684" y="2143647"/>
            <a:ext cx="484632" cy="542380"/>
          </a:xfrm>
          <a:prstGeom prst="downArrow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1018309" y="2706769"/>
            <a:ext cx="7107382" cy="542380"/>
          </a:xfrm>
          <a:prstGeom prst="bevel">
            <a:avLst>
              <a:gd name="adj" fmla="val 627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باید از بیرون، عاملی بر آن اعمال شود </a:t>
            </a: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(اطلاعات = </a:t>
            </a:r>
            <a:r>
              <a:rPr lang="fa-IR" sz="20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آنتروپی</a:t>
            </a: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منفی)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. </a:t>
            </a:r>
          </a:p>
        </p:txBody>
      </p:sp>
      <p:sp>
        <p:nvSpPr>
          <p:cNvPr id="10" name="Down Arrow 9"/>
          <p:cNvSpPr/>
          <p:nvPr/>
        </p:nvSpPr>
        <p:spPr>
          <a:xfrm>
            <a:off x="4329684" y="3269891"/>
            <a:ext cx="484632" cy="542380"/>
          </a:xfrm>
          <a:prstGeom prst="downArrow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018309" y="3833013"/>
            <a:ext cx="7107382" cy="957196"/>
          </a:xfrm>
          <a:prstGeom prst="bevel">
            <a:avLst>
              <a:gd name="adj" fmla="val 4106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32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به عنوان عامل </a:t>
            </a:r>
            <a:r>
              <a:rPr lang="fa-IR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کاهنده‌ی</a:t>
            </a: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</a:t>
            </a:r>
            <a:r>
              <a:rPr lang="fa-IR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آنتروپی</a:t>
            </a: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عمل </a:t>
            </a:r>
            <a:r>
              <a:rPr lang="fa-IR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می‌کند</a:t>
            </a: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37028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1"/>
            <a:r>
              <a:rPr lang="fa-IR" sz="1300" dirty="0"/>
              <a:t>اطلاعات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5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a-IR" dirty="0"/>
              <a:t>منابع</a:t>
            </a:r>
            <a:br>
              <a:rPr lang="fa-IR" dirty="0"/>
            </a:br>
            <a:r>
              <a:rPr lang="fa-IR" dirty="0"/>
              <a:t>و</a:t>
            </a:r>
            <a:br>
              <a:rPr lang="fa-IR" dirty="0"/>
            </a:br>
            <a:r>
              <a:rPr lang="fa-IR" dirty="0"/>
              <a:t>مراجع</a:t>
            </a:r>
          </a:p>
        </p:txBody>
      </p:sp>
    </p:spTree>
    <p:extLst>
      <p:ext uri="{BB962C8B-B14F-4D97-AF65-F5344CB8AC3E}">
        <p14:creationId xmlns:p14="http://schemas.microsoft.com/office/powerpoint/2010/main" val="447229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0C8298-3BC8-4D44-A209-B0E981913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095" y="1311116"/>
            <a:ext cx="3377810" cy="508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444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B8F3BA-1237-4739-B851-C67FAEB7E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375" y="1580890"/>
            <a:ext cx="3075251" cy="46128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1354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1"/>
            <a:r>
              <a:rPr lang="fa-IR" sz="1300" dirty="0"/>
              <a:t>اطلاعات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rtl="1"/>
            <a:r>
              <a:rPr lang="fa-IR" dirty="0"/>
              <a:t>مبانی</a:t>
            </a:r>
            <a:br>
              <a:rPr lang="fa-IR" dirty="0"/>
            </a:br>
            <a:r>
              <a:rPr lang="fa-IR" dirty="0"/>
              <a:t>اطلاعات</a:t>
            </a:r>
          </a:p>
        </p:txBody>
      </p:sp>
    </p:spTree>
    <p:extLst>
      <p:ext uri="{BB962C8B-B14F-4D97-AF65-F5344CB8AC3E}">
        <p14:creationId xmlns:p14="http://schemas.microsoft.com/office/powerpoint/2010/main" val="10776528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B8F3BA-1237-4739-B851-C67FAEB7E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25" y="3706354"/>
            <a:ext cx="1747175" cy="26207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10B7C4-6D55-475E-B39D-A72C2278C8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83" y="1465018"/>
            <a:ext cx="3494634" cy="48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045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B17C7C-C895-4559-B398-C5F348DED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944" y="1317632"/>
            <a:ext cx="3346113" cy="50228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39924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B4608A-B988-4989-A030-2E8FAC27E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801" y="1317632"/>
            <a:ext cx="3352399" cy="505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782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D81C61-0BDF-4DB9-8AFA-A61798B1F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926" y="1317632"/>
            <a:ext cx="3428148" cy="5083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73555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CD94A88-C027-47E8-9D81-17CB354F8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90" y="1317632"/>
            <a:ext cx="3500420" cy="50840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1873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2526C7-90F4-40DA-9279-7413464B3C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872" y="1317632"/>
            <a:ext cx="3520256" cy="502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528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E65AC5-00A8-4EDE-83A6-7867207E8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41" y="1317632"/>
            <a:ext cx="3259319" cy="50035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94739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DD2A5D-5734-4B50-BB16-8846CC555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760" y="1317632"/>
            <a:ext cx="3504481" cy="500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89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0E0C74-ED47-464F-93E3-304D00295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28" y="1317631"/>
            <a:ext cx="3509544" cy="497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195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4BBE2F-03B2-468C-87AF-B56798B38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5" y="1377682"/>
            <a:ext cx="382905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46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/>
              <a:t>مؤلفه‌های زیرساختی فضای سایبر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965CE-BA9A-42B8-99D8-801E5C934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E2EAEC-2205-4003-B9C0-78F94EC804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مبتنی بر ارکان سیستم‌های سایبرنتیکی</a:t>
            </a:r>
          </a:p>
        </p:txBody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A93F5A03-9B62-47F4-BB33-664FA1854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062167"/>
            <a:ext cx="6657564" cy="399615"/>
          </a:xfrm>
          <a:prstGeom prst="bevel">
            <a:avLst>
              <a:gd name="adj" fmla="val 11943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مؤلفه‌های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زیرساختی فضای سایبر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6C43B567-1524-40EA-8AE2-2F928E97A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محاسبات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Computation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CE8585E1-A8A4-4A2F-9BE4-9703C7C50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9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ارتباطات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Communication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8" name="AutoShape 3">
            <a:extLst>
              <a:ext uri="{FF2B5EF4-FFF2-40B4-BE49-F238E27FC236}">
                <a16:creationId xmlns:a16="http://schemas.microsoft.com/office/drawing/2014/main" id="{F62D4D5A-0ED1-44B3-93A7-28DCE2144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کنترل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Control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id="{286BF11F-153D-4BC0-8AE3-9DECB161D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91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اطلاعات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Information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id="{E4371C24-63E4-43E0-89F0-4E7B654A5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پردازش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1" name="AutoShape 3">
            <a:extLst>
              <a:ext uri="{FF2B5EF4-FFF2-40B4-BE49-F238E27FC236}">
                <a16:creationId xmlns:a16="http://schemas.microsoft.com/office/drawing/2014/main" id="{63C8933B-F915-42DE-B060-3210A3BAD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انتقال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0" name="AutoShape 3">
            <a:extLst>
              <a:ext uri="{FF2B5EF4-FFF2-40B4-BE49-F238E27FC236}">
                <a16:creationId xmlns:a16="http://schemas.microsoft.com/office/drawing/2014/main" id="{1B600E6F-0B83-4AFC-81FE-0EA5914C6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تغذیه‌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1" name="AutoShape 3">
            <a:extLst>
              <a:ext uri="{FF2B5EF4-FFF2-40B4-BE49-F238E27FC236}">
                <a16:creationId xmlns:a16="http://schemas.microsoft.com/office/drawing/2014/main" id="{85AB40C2-17C8-4C89-8AD4-054A1DE51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8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محتوا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47383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A7173D-A526-41F2-B5C3-CA9C8757B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0" y="1317632"/>
            <a:ext cx="30099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701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86C67F-1D13-4DE4-B2A6-A67285CF0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87" y="1377682"/>
            <a:ext cx="31718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131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94137-7B38-4F2B-8888-89D7B4797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0" y="1318682"/>
            <a:ext cx="31115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773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BCD949-6AAD-4785-9485-DA21AF3C2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89" y="1317632"/>
            <a:ext cx="3161222" cy="499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555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558E3F-CED4-41CB-AA73-D54C1FC63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439" y="1377682"/>
            <a:ext cx="3539123" cy="491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459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2A2ABC-6AE6-4D27-994E-6259051B5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486" y="1541055"/>
            <a:ext cx="3093028" cy="469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513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183853-8953-43AF-8E05-0BD4EEEE3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794" y="1317631"/>
            <a:ext cx="3566412" cy="513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643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7C82F8-EA05-4173-9826-A25C82A99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1407874"/>
            <a:ext cx="38576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566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406454-1841-4508-A1D4-87D2F88EC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87" y="1461818"/>
            <a:ext cx="31718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44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/>
              <a:t>مؤلفه‌های زیرساختی فضای سایبر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965CE-BA9A-42B8-99D8-801E5C934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E2EAEC-2205-4003-B9C0-78F94EC804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مبتنی بر ارکان سیستم‌های سایبرنتیکی</a:t>
            </a:r>
          </a:p>
        </p:txBody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A93F5A03-9B62-47F4-BB33-664FA1854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062167"/>
            <a:ext cx="6657564" cy="399615"/>
          </a:xfrm>
          <a:prstGeom prst="bevel">
            <a:avLst>
              <a:gd name="adj" fmla="val 11943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مؤلفه‌های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زیرساختی فضای سایبر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6C43B567-1524-40EA-8AE2-2F928E97A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محاسبات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Computation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CE8585E1-A8A4-4A2F-9BE4-9703C7C50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9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ارتباطات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Communication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8" name="AutoShape 3">
            <a:extLst>
              <a:ext uri="{FF2B5EF4-FFF2-40B4-BE49-F238E27FC236}">
                <a16:creationId xmlns:a16="http://schemas.microsoft.com/office/drawing/2014/main" id="{F62D4D5A-0ED1-44B3-93A7-28DCE2144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کنترل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Control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id="{286BF11F-153D-4BC0-8AE3-9DECB161D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91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اطلاعات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Information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id="{E4371C24-63E4-43E0-89F0-4E7B654A5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پردازش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1" name="AutoShape 3">
            <a:extLst>
              <a:ext uri="{FF2B5EF4-FFF2-40B4-BE49-F238E27FC236}">
                <a16:creationId xmlns:a16="http://schemas.microsoft.com/office/drawing/2014/main" id="{63C8933B-F915-42DE-B060-3210A3BAD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انتقال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0" name="AutoShape 3">
            <a:extLst>
              <a:ext uri="{FF2B5EF4-FFF2-40B4-BE49-F238E27FC236}">
                <a16:creationId xmlns:a16="http://schemas.microsoft.com/office/drawing/2014/main" id="{1B600E6F-0B83-4AFC-81FE-0EA5914C6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تغذیه‌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1" name="AutoShape 3">
            <a:extLst>
              <a:ext uri="{FF2B5EF4-FFF2-40B4-BE49-F238E27FC236}">
                <a16:creationId xmlns:a16="http://schemas.microsoft.com/office/drawing/2014/main" id="{85AB40C2-17C8-4C89-8AD4-054A1DE51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8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محتوا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21AE4B-BF00-4612-BFD1-3132AAD5F44F}"/>
              </a:ext>
            </a:extLst>
          </p:cNvPr>
          <p:cNvSpPr/>
          <p:nvPr/>
        </p:nvSpPr>
        <p:spPr>
          <a:xfrm>
            <a:off x="1243217" y="2461782"/>
            <a:ext cx="4993171" cy="1130055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64008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fa-IR" sz="1800" dirty="0"/>
              <a:t>اطلاعات</a:t>
            </a:r>
            <a:endParaRPr lang="en-US" sz="1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692000" y="1689416"/>
            <a:ext cx="5760000" cy="990166"/>
          </a:xfrm>
          <a:prstGeom prst="bevel">
            <a:avLst>
              <a:gd name="adj" fmla="val 5104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4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(۱) اطلاعات</a:t>
            </a:r>
            <a:endParaRPr lang="fa-IR" sz="40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1692000" y="2679582"/>
            <a:ext cx="5760000" cy="539868"/>
          </a:xfrm>
          <a:prstGeom prst="bevel">
            <a:avLst>
              <a:gd name="adj" fmla="val 891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محتوا</a:t>
            </a: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76FF87D7-E80C-49F8-9792-3A4C75D8A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000" y="3219450"/>
            <a:ext cx="5760000" cy="975864"/>
          </a:xfrm>
          <a:prstGeom prst="bevel">
            <a:avLst>
              <a:gd name="adj" fmla="val 486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defTabSz="896938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محتوایی که در فضای سایبر به گردش در می‌آید</a:t>
            </a:r>
          </a:p>
        </p:txBody>
      </p:sp>
    </p:spTree>
    <p:extLst>
      <p:ext uri="{BB962C8B-B14F-4D97-AF65-F5344CB8AC3E}">
        <p14:creationId xmlns:p14="http://schemas.microsoft.com/office/powerpoint/2010/main" val="1619584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4968</TotalTime>
  <Words>1767</Words>
  <Application>Microsoft Office PowerPoint</Application>
  <PresentationFormat>On-screen Show (4:3)</PresentationFormat>
  <Paragraphs>412</Paragraphs>
  <Slides>78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92" baseType="lpstr">
      <vt:lpstr>Adobe Arabic</vt:lpstr>
      <vt:lpstr>Arial</vt:lpstr>
      <vt:lpstr>Calibri</vt:lpstr>
      <vt:lpstr>Calibri Light</vt:lpstr>
      <vt:lpstr>Cambria Math</vt:lpstr>
      <vt:lpstr>Consolas</vt:lpstr>
      <vt:lpstr>F_yaghot</vt:lpstr>
      <vt:lpstr>Helvetica World</vt:lpstr>
      <vt:lpstr>Q Khoramshahr</vt:lpstr>
      <vt:lpstr>Qadi Linotype</vt:lpstr>
      <vt:lpstr>Times CE</vt:lpstr>
      <vt:lpstr>Times New Roman</vt:lpstr>
      <vt:lpstr>XB Niloofar</vt:lpstr>
      <vt:lpstr>Office Theme</vt:lpstr>
      <vt:lpstr>اطلاعات</vt:lpstr>
      <vt:lpstr>PowerPoint Presentation</vt:lpstr>
      <vt:lpstr>ارکان سیستم سایبرنتیکی</vt:lpstr>
      <vt:lpstr>ارکان سیستم سایبرنتیکی</vt:lpstr>
      <vt:lpstr>ارکان سیستم سایبرنتیکی</vt:lpstr>
      <vt:lpstr>PowerPoint Presentation</vt:lpstr>
      <vt:lpstr>مؤلفه‌های زیرساختی فضای سایبر</vt:lpstr>
      <vt:lpstr>مؤلفه‌های زیرساختی فضای سایبر</vt:lpstr>
      <vt:lpstr>اطلاعات</vt:lpstr>
      <vt:lpstr>شاکله‌ی محیط ماتریالیستی کلاسیک</vt:lpstr>
      <vt:lpstr>شاکله‌ی محیط ماتریالیستی مدرن</vt:lpstr>
      <vt:lpstr>اتیمولوژی «اینفورمیشن»</vt:lpstr>
      <vt:lpstr>ویژگی‌های اطلاعات</vt:lpstr>
      <vt:lpstr>چرخه‌ی اطلاعات</vt:lpstr>
      <vt:lpstr>افزایش اطلاعات در چرخه‌ی اطلاعات</vt:lpstr>
      <vt:lpstr>فلسفه‌ی اطلاعات، فیزیک اطلاعات، تئوری اطلاعات</vt:lpstr>
      <vt:lpstr>PowerPoint Presentation</vt:lpstr>
      <vt:lpstr>شاکله‌ی محیط ماتریالیستی مدرن</vt:lpstr>
      <vt:lpstr>اطلاعات در سیر فلسفه</vt:lpstr>
      <vt:lpstr>PowerPoint Presentation</vt:lpstr>
      <vt:lpstr>فلسفه‌ی اطلاعات فلوریدی</vt:lpstr>
      <vt:lpstr>فلسفه‌ی اطلاعات فلوریدی</vt:lpstr>
      <vt:lpstr>فلسفه‌ی اطلاعات فلوریدی</vt:lpstr>
      <vt:lpstr>فلسفه‌ی اطلاعات فلوریدی</vt:lpstr>
      <vt:lpstr>PowerPoint Presentation</vt:lpstr>
      <vt:lpstr>PowerPoint Presentation</vt:lpstr>
      <vt:lpstr>تفاوت‌، مبنای تعریف اطلاعات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اتصالات سیستمی</vt:lpstr>
      <vt:lpstr>سیگنال</vt:lpstr>
      <vt:lpstr>کانال</vt:lpstr>
      <vt:lpstr>انتقال سیگنال</vt:lpstr>
      <vt:lpstr>تئوری اطلاعات</vt:lpstr>
      <vt:lpstr>تئوری اطلاعات</vt:lpstr>
      <vt:lpstr>PowerPoint Presentation</vt:lpstr>
      <vt:lpstr>تئوری اطلاعات</vt:lpstr>
      <vt:lpstr>تئوری اطلاعات</vt:lpstr>
      <vt:lpstr>تئوری اطلاعات</vt:lpstr>
      <vt:lpstr>تئوری اطلاعات</vt:lpstr>
      <vt:lpstr>تئوری اطلاعات</vt:lpstr>
      <vt:lpstr>تئوری اطلاعات</vt:lpstr>
      <vt:lpstr>تئوری اطلاعات</vt:lpstr>
      <vt:lpstr>PowerPoint Presentation</vt:lpstr>
      <vt:lpstr>PowerPoint Presentation</vt:lpstr>
      <vt:lpstr>نسبت بین تئوری اطلاعات با فیزیک آماری</vt:lpstr>
      <vt:lpstr>تئوری اطلاعات</vt:lpstr>
      <vt:lpstr>مصداق‌های آنتروپی</vt:lpstr>
      <vt:lpstr>شیطان ماکسول</vt:lpstr>
      <vt:lpstr>PowerPoint Presentation</vt:lpstr>
      <vt:lpstr>نقش کنترل</vt:lpstr>
      <vt:lpstr>PowerPoint Presentation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</vt:vector>
  </TitlesOfParts>
  <Company>University of Tehran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Kazim Fouladi</dc:creator>
  <cp:lastModifiedBy>K Fouladi</cp:lastModifiedBy>
  <cp:revision>294</cp:revision>
  <cp:lastPrinted>2021-12-08T07:06:27Z</cp:lastPrinted>
  <dcterms:created xsi:type="dcterms:W3CDTF">2013-12-25T07:22:03Z</dcterms:created>
  <dcterms:modified xsi:type="dcterms:W3CDTF">2024-01-05T15:12:12Z</dcterms:modified>
</cp:coreProperties>
</file>