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34" r:id="rId2"/>
    <p:sldId id="353" r:id="rId3"/>
    <p:sldId id="378" r:id="rId4"/>
    <p:sldId id="703" r:id="rId5"/>
    <p:sldId id="717" r:id="rId6"/>
    <p:sldId id="704" r:id="rId7"/>
    <p:sldId id="714" r:id="rId8"/>
    <p:sldId id="715" r:id="rId9"/>
    <p:sldId id="713" r:id="rId10"/>
    <p:sldId id="705" r:id="rId11"/>
    <p:sldId id="331" r:id="rId12"/>
    <p:sldId id="368" r:id="rId13"/>
    <p:sldId id="330" r:id="rId14"/>
    <p:sldId id="712" r:id="rId15"/>
    <p:sldId id="329" r:id="rId16"/>
    <p:sldId id="701" r:id="rId17"/>
    <p:sldId id="708" r:id="rId18"/>
    <p:sldId id="328" r:id="rId19"/>
    <p:sldId id="709" r:id="rId20"/>
    <p:sldId id="710" r:id="rId21"/>
    <p:sldId id="326" r:id="rId22"/>
    <p:sldId id="719" r:id="rId23"/>
    <p:sldId id="720" r:id="rId24"/>
    <p:sldId id="385" r:id="rId25"/>
    <p:sldId id="718" r:id="rId26"/>
    <p:sldId id="393" r:id="rId27"/>
    <p:sldId id="744" r:id="rId28"/>
    <p:sldId id="723" r:id="rId29"/>
    <p:sldId id="726" r:id="rId30"/>
  </p:sldIdLst>
  <p:sldSz cx="9144000" cy="6858000" type="screen4x3"/>
  <p:notesSz cx="7102475" cy="9623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CCCC"/>
    <a:srgbClr val="F828DA"/>
    <a:srgbClr val="0000CC"/>
    <a:srgbClr val="0000FF"/>
    <a:srgbClr val="0066FF"/>
    <a:srgbClr val="3399FF"/>
    <a:srgbClr val="B808A3"/>
    <a:srgbClr val="0043C8"/>
    <a:srgbClr val="2C0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2865" autoAdjust="0"/>
  </p:normalViewPr>
  <p:slideViewPr>
    <p:cSldViewPr snapToGrid="0">
      <p:cViewPr varScale="1">
        <p:scale>
          <a:sx n="103" d="100"/>
          <a:sy n="103" d="100"/>
        </p:scale>
        <p:origin x="200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048" cy="4821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886" y="0"/>
            <a:ext cx="3078048" cy="4821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AD839-4018-4C73-8C06-3BC4AFD322EB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5888" y="1203325"/>
            <a:ext cx="4330700" cy="3248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557" y="4631912"/>
            <a:ext cx="5681364" cy="37885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41300"/>
            <a:ext cx="3078048" cy="48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886" y="9141300"/>
            <a:ext cx="3078048" cy="48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653D9-8F39-4761-9F8C-D527CE3E3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7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8133" y="3108878"/>
            <a:ext cx="7772400" cy="990601"/>
          </a:xfrm>
        </p:spPr>
        <p:txBody>
          <a:bodyPr anchor="b"/>
          <a:lstStyle>
            <a:lvl1pPr algn="ctr" rtl="1">
              <a:defRPr sz="6000" b="1" baseline="0">
                <a:solidFill>
                  <a:srgbClr val="C00000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مبحث در اینجا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85333" y="4279373"/>
            <a:ext cx="6858000" cy="601706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English 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828800" y="6231469"/>
            <a:ext cx="56388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u="none" strike="noStrike" kern="1200" baseline="0" dirty="0">
                <a:solidFill>
                  <a:srgbClr val="0000FF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http://courses.fouladi.ir/cyber</a:t>
            </a:r>
            <a:endParaRPr lang="en-US" sz="1600" dirty="0">
              <a:solidFill>
                <a:srgbClr val="0000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41" y="676656"/>
            <a:ext cx="697181" cy="695792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3390900" y="2480205"/>
            <a:ext cx="2362200" cy="448778"/>
          </a:xfrm>
        </p:spPr>
        <p:txBody>
          <a:bodyPr>
            <a:noAutofit/>
          </a:bodyPr>
          <a:lstStyle>
            <a:lvl1pPr marL="0" indent="0" algn="ctr" rtl="1">
              <a:buNone/>
              <a:defRPr sz="3000" b="1" baseline="0">
                <a:effectLst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درس 1</a:t>
            </a:r>
            <a:endParaRPr lang="en-US" dirty="0"/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97" y="199700"/>
            <a:ext cx="1227270" cy="28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D40813-2075-4EBF-8559-800E078C52A5}"/>
              </a:ext>
            </a:extLst>
          </p:cNvPr>
          <p:cNvSpPr txBox="1"/>
          <p:nvPr userDrawn="1"/>
        </p:nvSpPr>
        <p:spPr>
          <a:xfrm>
            <a:off x="3487552" y="1578593"/>
            <a:ext cx="2075760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3200" baseline="0" dirty="0">
                <a:solidFill>
                  <a:schemeClr val="bg1"/>
                </a:solidFill>
                <a:cs typeface="Majid" panose="00000400000000000000" pitchFamily="2" charset="-78"/>
              </a:rPr>
              <a:t>فضای سایبر</a:t>
            </a:r>
            <a:endParaRPr lang="en-US" sz="3200" dirty="0">
              <a:solidFill>
                <a:schemeClr val="bg1"/>
              </a:solidFill>
              <a:cs typeface="Majid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BADD85-6846-44FA-9DEA-B60A43617EF2}"/>
              </a:ext>
            </a:extLst>
          </p:cNvPr>
          <p:cNvSpPr txBox="1"/>
          <p:nvPr userDrawn="1"/>
        </p:nvSpPr>
        <p:spPr>
          <a:xfrm>
            <a:off x="2489200" y="5207003"/>
            <a:ext cx="425026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dirty="0">
                <a:cs typeface="Q Khoramshahr" panose="00000400000000000000" pitchFamily="50" charset="-78"/>
              </a:rPr>
              <a:t>کاظم فولادی قلعه</a:t>
            </a:r>
          </a:p>
          <a:p>
            <a:pPr algn="ctr" rtl="1"/>
            <a:r>
              <a:rPr lang="fa-IR" dirty="0">
                <a:cs typeface="Q Khoramshahr" panose="00000400000000000000" pitchFamily="50" charset="-78"/>
              </a:rPr>
              <a:t>دانشکده</a:t>
            </a:r>
            <a:r>
              <a:rPr lang="fa-IR" baseline="0" dirty="0">
                <a:cs typeface="Q Khoramshahr" panose="00000400000000000000" pitchFamily="50" charset="-78"/>
              </a:rPr>
              <a:t> مهندسی، دانشکدگان فارابی</a:t>
            </a:r>
          </a:p>
          <a:p>
            <a:pPr algn="ctr" rtl="1"/>
            <a:r>
              <a:rPr lang="fa-IR" baseline="0" dirty="0">
                <a:cs typeface="Q Khoramshahr" panose="00000400000000000000" pitchFamily="50" charset="-78"/>
              </a:rPr>
              <a:t>دانشگاه تهران</a:t>
            </a:r>
            <a:endParaRPr lang="en-US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6096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7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57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27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16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7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5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480" y="4857760"/>
            <a:ext cx="2328850" cy="215921"/>
          </a:xfrm>
          <a:prstGeom prst="rect">
            <a:avLst/>
          </a:prstGeom>
        </p:spPr>
        <p:txBody>
          <a:bodyPr/>
          <a:lstStyle/>
          <a:p>
            <a:fld id="{BF085C29-CEF2-48E3-9F3A-C4FCA20804E4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7432-AD9A-4BA7-9ECD-0AB42A12C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75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7367" y="459318"/>
            <a:ext cx="8189266" cy="335493"/>
          </a:xfr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  <a:tileRect/>
          </a:gradFill>
        </p:spPr>
        <p:txBody>
          <a:bodyPr>
            <a:normAutofit/>
          </a:bodyPr>
          <a:lstStyle>
            <a:lvl1pPr algn="ctr" rtl="1">
              <a:defRPr sz="2000" b="1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متن عنوان در اینجا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367" y="1377682"/>
            <a:ext cx="8189266" cy="5056985"/>
          </a:xfrm>
        </p:spPr>
        <p:txBody>
          <a:bodyPr/>
          <a:lstStyle>
            <a:lvl1pPr algn="r" rtl="1">
              <a:defRPr>
                <a:cs typeface="Q Khoramshahr" panose="00000400000000000000" pitchFamily="50" charset="-78"/>
              </a:defRPr>
            </a:lvl1pPr>
            <a:lvl2pPr algn="r" rtl="1">
              <a:defRPr>
                <a:cs typeface="Q Khoramshahr" panose="00000400000000000000" pitchFamily="50" charset="-78"/>
              </a:defRPr>
            </a:lvl2pPr>
            <a:lvl3pPr algn="r" rtl="1">
              <a:defRPr>
                <a:cs typeface="Q Khoramshahr" panose="00000400000000000000" pitchFamily="50" charset="-78"/>
              </a:defRPr>
            </a:lvl3pPr>
            <a:lvl4pPr algn="r" rtl="1">
              <a:defRPr>
                <a:cs typeface="Q Khoramshahr" panose="00000400000000000000" pitchFamily="50" charset="-78"/>
              </a:defRPr>
            </a:lvl4pPr>
            <a:lvl5pPr algn="r" rtl="1">
              <a:defRPr>
                <a:cs typeface="Q Khoramshahr" panose="00000400000000000000" pitchFamily="50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0"/>
            <a:ext cx="3086100" cy="1936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7367" y="1112572"/>
            <a:ext cx="8189266" cy="205060"/>
          </a:xfrm>
        </p:spPr>
        <p:txBody>
          <a:bodyPr lIns="0">
            <a:noAutofit/>
          </a:bodyPr>
          <a:lstStyle>
            <a:lvl1pPr marL="0" indent="0">
              <a:buNone/>
              <a:defRPr sz="1600" b="0" i="0" u="sng" cap="small" baseline="0">
                <a:solidFill>
                  <a:srgbClr val="0000FF"/>
                </a:solidFill>
                <a:latin typeface="Times New Roman" panose="02020603050405020304" pitchFamily="18" charset="0"/>
                <a:ea typeface="Adobe Gothic Std B" panose="020B0800000000000000" pitchFamily="34" charset="-128"/>
              </a:defRPr>
            </a:lvl1pPr>
          </a:lstStyle>
          <a:p>
            <a:pPr lvl="0"/>
            <a:r>
              <a:rPr lang="en-US" dirty="0"/>
              <a:t>English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7367" y="849314"/>
            <a:ext cx="8189266" cy="265110"/>
          </a:xfrm>
        </p:spPr>
        <p:txBody>
          <a:bodyPr tIns="18000">
            <a:noAutofit/>
          </a:bodyPr>
          <a:lstStyle>
            <a:lvl1pPr marL="0" indent="0" algn="ctr" rtl="1">
              <a:buNone/>
              <a:defRPr sz="1600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زیرعنوان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77367" y="823388"/>
            <a:ext cx="81892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4607" y="185914"/>
            <a:ext cx="604249" cy="221018"/>
          </a:xfrm>
          <a:prstGeom prst="rect">
            <a:avLst/>
          </a:prstGeom>
          <a:gradFill>
            <a:gsLst>
              <a:gs pos="99115">
                <a:srgbClr val="92D050"/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7" y="6315016"/>
            <a:ext cx="472004" cy="48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5FF3AE-E578-4E16-B0BD-74B831786666}"/>
              </a:ext>
            </a:extLst>
          </p:cNvPr>
          <p:cNvSpPr/>
          <p:nvPr userDrawn="1"/>
        </p:nvSpPr>
        <p:spPr>
          <a:xfrm>
            <a:off x="8007409" y="186267"/>
            <a:ext cx="948209" cy="229131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tIns="72000" rIns="36000" rtlCol="0" anchor="ctr"/>
          <a:lstStyle/>
          <a:p>
            <a:pPr algn="r"/>
            <a:r>
              <a:rPr lang="fa-IR" sz="1200" dirty="0">
                <a:latin typeface="Qadi Linotype" panose="02000000000000000000" pitchFamily="2" charset="-78"/>
                <a:cs typeface="Q Almas" pitchFamily="50" charset="-78"/>
              </a:rPr>
              <a:t> فضای</a:t>
            </a:r>
            <a:r>
              <a:rPr lang="fa-IR" sz="1200" baseline="0" dirty="0">
                <a:latin typeface="Qadi Linotype" panose="02000000000000000000" pitchFamily="2" charset="-78"/>
                <a:cs typeface="Q Almas" pitchFamily="50" charset="-78"/>
              </a:rPr>
              <a:t> سایبر</a:t>
            </a:r>
            <a:endParaRPr lang="en-US" sz="1200" dirty="0">
              <a:latin typeface="Qadi Linotype" panose="02000000000000000000" pitchFamily="2" charset="-78"/>
              <a:cs typeface="Q Almas" pitchFamily="50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6EC2F9-7CA3-4047-BAB3-5562B2ACC66F}"/>
              </a:ext>
            </a:extLst>
          </p:cNvPr>
          <p:cNvSpPr txBox="1"/>
          <p:nvPr userDrawn="1"/>
        </p:nvSpPr>
        <p:spPr>
          <a:xfrm rot="16200000">
            <a:off x="-1210139" y="4887532"/>
            <a:ext cx="2709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Prepared by Kazim Fouladi   |   Fall 2023  |  </a:t>
            </a:r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4</a:t>
            </a:r>
            <a:r>
              <a:rPr lang="en-US" sz="800" baseline="300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th</a:t>
            </a:r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 Edition</a:t>
            </a:r>
            <a:endParaRPr lang="en-US" sz="800" dirty="0">
              <a:solidFill>
                <a:srgbClr val="04A1E3"/>
              </a:solidFill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62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13895" y="0"/>
            <a:ext cx="2557350" cy="6858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88027" y="175921"/>
            <a:ext cx="2409086" cy="3077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cs typeface="Majid" panose="00000400000000000000" pitchFamily="2" charset="-78"/>
              </a:rPr>
              <a:t>فضای سایبر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1473676" y="904875"/>
            <a:ext cx="2237789" cy="3202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aseline="0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sz="1200" dirty="0">
                <a:cs typeface="Q Khoramshahr" panose="00000400000000000000" pitchFamily="50" charset="-78"/>
              </a:rPr>
              <a:t>عنوان مجموعه در اینجا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473676" y="1828801"/>
            <a:ext cx="2237789" cy="816746"/>
          </a:xfrm>
        </p:spPr>
        <p:txBody>
          <a:bodyPr>
            <a:normAutofit/>
          </a:bodyPr>
          <a:lstStyle>
            <a:lvl1pPr marL="0" indent="0" algn="ctr">
              <a:buNone/>
              <a:defRPr sz="6600" b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cs typeface="Z Mitra" panose="00000400000000000000" pitchFamily="2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73676" y="3453414"/>
            <a:ext cx="2237789" cy="243248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871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3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94196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4818"/>
            <a:ext cx="7886700" cy="4946400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749872" y="6560514"/>
            <a:ext cx="5644256" cy="1660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14869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600028"/>
            <a:ext cx="8284047" cy="334562"/>
          </a:xfrm>
          <a:prstGeom prst="rect">
            <a:avLst/>
          </a:prstGeom>
        </p:spPr>
      </p:pic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7283826" y="168676"/>
            <a:ext cx="1693862" cy="197591"/>
          </a:xfr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5000"/>
                  <a:lumOff val="95000"/>
                </a:schemeClr>
              </a:gs>
            </a:gsLst>
            <a:lin ang="0" scaled="0"/>
          </a:gradFill>
        </p:spPr>
        <p:txBody>
          <a:bodyPr tIns="36000" bIns="0">
            <a:noAutofit/>
          </a:bodyPr>
          <a:lstStyle>
            <a:lvl1pPr marL="0" indent="0" algn="r" rtl="1">
              <a:lnSpc>
                <a:spcPct val="75000"/>
              </a:lnSpc>
              <a:buNone/>
              <a:defRPr sz="1200" baseline="0">
                <a:effectLst>
                  <a:glow rad="127000">
                    <a:schemeClr val="bg1"/>
                  </a:glow>
                </a:effectLst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عنوان مبحث</a:t>
            </a:r>
            <a:endParaRPr lang="en-US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166312" y="157162"/>
            <a:ext cx="604249" cy="221018"/>
          </a:xfrm>
          <a:prstGeom prst="rect">
            <a:avLst/>
          </a:prstGeom>
          <a:gradFill>
            <a:gsLst>
              <a:gs pos="99115">
                <a:schemeClr val="accent4">
                  <a:lumMod val="60000"/>
                  <a:lumOff val="40000"/>
                </a:schemeClr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05844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22277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8250"/>
            <a:ext cx="7886700" cy="5012968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423988" y="6498867"/>
            <a:ext cx="6326981" cy="1861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742950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2083" y="292720"/>
            <a:ext cx="8284047" cy="334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528109"/>
            <a:ext cx="8284047" cy="33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059832" y="116632"/>
            <a:ext cx="3024336" cy="6021288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98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prstClr val="white"/>
              </a:solidFill>
              <a:cs typeface="Yagut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96208" y="260648"/>
            <a:ext cx="2751584" cy="293117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  <a:cs typeface="Yagut" pitchFamily="2" charset="-78"/>
              </a:defRPr>
            </a:lvl1pPr>
          </a:lstStyle>
          <a:p>
            <a:pPr algn="ctr"/>
            <a:r>
              <a:rPr lang="fa-IR" dirty="0">
                <a:solidFill>
                  <a:prstClr val="white"/>
                </a:solidFill>
              </a:rPr>
              <a:t>عنوان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11860" y="908720"/>
            <a:ext cx="2520280" cy="936104"/>
          </a:xfrm>
        </p:spPr>
        <p:txBody>
          <a:bodyPr/>
          <a:lstStyle>
            <a:lvl1pPr algn="ctr">
              <a:defRPr>
                <a:cs typeface="Yagut" pitchFamily="2" charset="-78"/>
              </a:defRPr>
            </a:lvl1pPr>
          </a:lstStyle>
          <a:p>
            <a:r>
              <a:rPr lang="en-US" dirty="0"/>
              <a:t>1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06688" y="2060849"/>
            <a:ext cx="2530624" cy="3888432"/>
          </a:xfrm>
        </p:spPr>
        <p:txBody>
          <a:bodyPr>
            <a:normAutofit/>
          </a:bodyPr>
          <a:lstStyle>
            <a:lvl1pPr algn="ctr">
              <a:buNone/>
              <a:defRPr sz="5400" b="1">
                <a:latin typeface="XB Niloofar" pitchFamily="2" charset="-78"/>
                <a:cs typeface="Q Khoramshahr" panose="00000400000000000000" pitchFamily="50" charset="-78"/>
              </a:defRPr>
            </a:lvl1pPr>
            <a:lvl2pPr>
              <a:defRPr>
                <a:latin typeface="XB Niloofar" pitchFamily="2" charset="-78"/>
                <a:cs typeface="XB Niloofar" pitchFamily="2" charset="-78"/>
              </a:defRPr>
            </a:lvl2pPr>
            <a:lvl3pPr>
              <a:defRPr>
                <a:latin typeface="XB Niloofar" pitchFamily="2" charset="-78"/>
                <a:cs typeface="XB Niloofar" pitchFamily="2" charset="-78"/>
              </a:defRPr>
            </a:lvl3pPr>
            <a:lvl4pPr>
              <a:defRPr>
                <a:latin typeface="XB Niloofar" pitchFamily="2" charset="-78"/>
                <a:cs typeface="XB Niloofar" pitchFamily="2" charset="-78"/>
              </a:defRPr>
            </a:lvl4pPr>
            <a:lvl5pPr marL="0" indent="0">
              <a:defRPr>
                <a:latin typeface="XB Niloofar" pitchFamily="2" charset="-78"/>
                <a:cs typeface="XB Niloofar" pitchFamily="2" charset="-78"/>
              </a:defRPr>
            </a:lvl5pPr>
          </a:lstStyle>
          <a:p>
            <a:pPr lvl="0"/>
            <a:r>
              <a:rPr lang="fa-IR" dirty="0"/>
              <a:t>محور</a:t>
            </a:r>
          </a:p>
        </p:txBody>
      </p:sp>
    </p:spTree>
    <p:extLst>
      <p:ext uri="{BB962C8B-B14F-4D97-AF65-F5344CB8AC3E}">
        <p14:creationId xmlns:p14="http://schemas.microsoft.com/office/powerpoint/2010/main" val="401365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9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2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6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61" r:id="rId4"/>
    <p:sldLayoutId id="2147483662" r:id="rId5"/>
    <p:sldLayoutId id="2147483672" r:id="rId6"/>
    <p:sldLayoutId id="2147483675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723" y="2928983"/>
            <a:ext cx="8369220" cy="1529614"/>
          </a:xfrm>
        </p:spPr>
        <p:txBody>
          <a:bodyPr anchor="ctr">
            <a:noAutofit/>
          </a:bodyPr>
          <a:lstStyle/>
          <a:p>
            <a:r>
              <a:rPr lang="fa-IR" sz="5400" dirty="0"/>
              <a:t>ارکان سیستم‌های سایبرنتیکی</a:t>
            </a:r>
            <a:br>
              <a:rPr lang="fa-IR" sz="5400" dirty="0"/>
            </a:br>
            <a:r>
              <a:rPr lang="fa-IR" sz="3200" dirty="0"/>
              <a:t>و مؤلفه‌های زیرساختی فضای سایبر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333" y="4356340"/>
            <a:ext cx="6858000" cy="785003"/>
          </a:xfrm>
        </p:spPr>
        <p:txBody>
          <a:bodyPr anchor="ctr">
            <a:normAutofit/>
          </a:bodyPr>
          <a:lstStyle/>
          <a:p>
            <a:r>
              <a:rPr lang="en-US" sz="2000" dirty="0"/>
              <a:t>The Pillars of Cybernetic Systems</a:t>
            </a:r>
            <a:br>
              <a:rPr lang="en-US" sz="2000" dirty="0"/>
            </a:br>
            <a:r>
              <a:rPr lang="en-US" sz="2000" dirty="0"/>
              <a:t>and the Infrastructure Components of Cyberspace</a:t>
            </a:r>
            <a:endParaRPr lang="fa-IR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جلسه 8</a:t>
            </a:r>
          </a:p>
        </p:txBody>
      </p:sp>
    </p:spTree>
    <p:extLst>
      <p:ext uri="{BB962C8B-B14F-4D97-AF65-F5344CB8AC3E}">
        <p14:creationId xmlns:p14="http://schemas.microsoft.com/office/powerpoint/2010/main" val="2113380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مؤلفه‌های زیرساختی فضای سایبر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مصداق‌های تکنولوژیکی</a:t>
            </a:r>
          </a:p>
        </p:txBody>
      </p:sp>
      <p:sp>
        <p:nvSpPr>
          <p:cNvPr id="35" name="AutoShape 3">
            <a:extLst>
              <a:ext uri="{FF2B5EF4-FFF2-40B4-BE49-F238E27FC236}">
                <a16:creationId xmlns:a16="http://schemas.microsoft.com/office/drawing/2014/main" id="{9F82DD05-5073-4322-BA27-972F71A74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5" y="3582172"/>
            <a:ext cx="1664391" cy="717176"/>
          </a:xfrm>
          <a:prstGeom prst="bevel">
            <a:avLst>
              <a:gd name="adj" fmla="val 5959"/>
            </a:avLst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کامپیوتر</a:t>
            </a:r>
            <a:b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(پردازش/حافظه)</a:t>
            </a:r>
            <a:endParaRPr lang="fa-IR" sz="90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6" name="AutoShape 3">
            <a:extLst>
              <a:ext uri="{FF2B5EF4-FFF2-40B4-BE49-F238E27FC236}">
                <a16:creationId xmlns:a16="http://schemas.microsoft.com/office/drawing/2014/main" id="{9DA915B7-E89B-4B76-99EC-BFC4A7418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6" y="3582172"/>
            <a:ext cx="1664391" cy="717176"/>
          </a:xfrm>
          <a:prstGeom prst="bevel">
            <a:avLst>
              <a:gd name="adj" fmla="val 5959"/>
            </a:avLst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مخابرات و شبکه</a:t>
            </a:r>
            <a:endParaRPr lang="fa-IR" sz="90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7" name="AutoShape 3">
            <a:extLst>
              <a:ext uri="{FF2B5EF4-FFF2-40B4-BE49-F238E27FC236}">
                <a16:creationId xmlns:a16="http://schemas.microsoft.com/office/drawing/2014/main" id="{9673D752-86FC-44FD-A55B-532106DBF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7" y="3582172"/>
            <a:ext cx="1664391" cy="717176"/>
          </a:xfrm>
          <a:prstGeom prst="bevel">
            <a:avLst>
              <a:gd name="adj" fmla="val 5959"/>
            </a:avLst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فرماندهی و کنترل</a:t>
            </a:r>
            <a:endParaRPr lang="fa-IR" sz="90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8" name="AutoShape 3">
            <a:extLst>
              <a:ext uri="{FF2B5EF4-FFF2-40B4-BE49-F238E27FC236}">
                <a16:creationId xmlns:a16="http://schemas.microsoft.com/office/drawing/2014/main" id="{C89AD180-77C5-45B7-BFFC-619A3BC90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582172"/>
            <a:ext cx="1664391" cy="717176"/>
          </a:xfrm>
          <a:prstGeom prst="bevel">
            <a:avLst>
              <a:gd name="adj" fmla="val 5959"/>
            </a:avLst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متن</a:t>
            </a:r>
            <a:b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صدا</a:t>
            </a:r>
            <a:b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تصویر</a:t>
            </a:r>
            <a:endParaRPr lang="fa-IR" sz="90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60ADA49E-104B-4564-A5DD-E3CB568F9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062167"/>
            <a:ext cx="6657564" cy="399615"/>
          </a:xfrm>
          <a:prstGeom prst="bevel">
            <a:avLst>
              <a:gd name="adj" fmla="val 11943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مؤلفه‌های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زیرساختی فضای سایبر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424D5DEF-4B9A-4DD6-8E5C-5152B39D8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B75D9DB3-BAA0-4336-95CF-F39783A0C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9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4308B19F-1645-432B-B025-F8E50C426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id="{E778FFD8-0487-471A-A0E5-48B023213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91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6" name="AutoShape 3">
            <a:extLst>
              <a:ext uri="{FF2B5EF4-FFF2-40B4-BE49-F238E27FC236}">
                <a16:creationId xmlns:a16="http://schemas.microsoft.com/office/drawing/2014/main" id="{9E699DD9-6F14-4CEA-ABFC-60154FBBF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7" name="AutoShape 3">
            <a:extLst>
              <a:ext uri="{FF2B5EF4-FFF2-40B4-BE49-F238E27FC236}">
                <a16:creationId xmlns:a16="http://schemas.microsoft.com/office/drawing/2014/main" id="{5B05AF40-8631-4DB1-8491-BED671A60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8" name="AutoShape 3">
            <a:extLst>
              <a:ext uri="{FF2B5EF4-FFF2-40B4-BE49-F238E27FC236}">
                <a16:creationId xmlns:a16="http://schemas.microsoft.com/office/drawing/2014/main" id="{E1B5DA97-D056-4D83-A286-752322CD3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9" name="AutoShape 3">
            <a:extLst>
              <a:ext uri="{FF2B5EF4-FFF2-40B4-BE49-F238E27FC236}">
                <a16:creationId xmlns:a16="http://schemas.microsoft.com/office/drawing/2014/main" id="{E14E1960-016A-4395-99C5-BA5E622A8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0019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اطلاعات</a:t>
            </a: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692000" y="1689416"/>
            <a:ext cx="5760000" cy="990166"/>
          </a:xfrm>
          <a:prstGeom prst="bevel">
            <a:avLst>
              <a:gd name="adj" fmla="val 5104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4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(۱) اطلاعات</a:t>
            </a:r>
            <a:endParaRPr lang="fa-IR" sz="4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692000" y="2679582"/>
            <a:ext cx="5760000" cy="539868"/>
          </a:xfrm>
          <a:prstGeom prst="bevel">
            <a:avLst>
              <a:gd name="adj" fmla="val 891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76FF87D7-E80C-49F8-9792-3A4C75D8A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000" y="3219450"/>
            <a:ext cx="5760000" cy="975864"/>
          </a:xfrm>
          <a:prstGeom prst="bevel">
            <a:avLst>
              <a:gd name="adj" fmla="val 486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defTabSz="896938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محتوایی که </a:t>
            </a:r>
            <a:r>
              <a:rPr lang="fa-IR" b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در فضای سایبر </a:t>
            </a: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به گردش در می‌آید</a:t>
            </a:r>
          </a:p>
        </p:txBody>
      </p:sp>
    </p:spTree>
    <p:extLst>
      <p:ext uri="{BB962C8B-B14F-4D97-AF65-F5344CB8AC3E}">
        <p14:creationId xmlns:p14="http://schemas.microsoft.com/office/powerpoint/2010/main" val="1619584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لایه‌های اطلاعات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کیک اطلاعات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6C1E3B-0C2E-47B0-A788-B90C7698FE48}"/>
              </a:ext>
            </a:extLst>
          </p:cNvPr>
          <p:cNvGrpSpPr/>
          <p:nvPr/>
        </p:nvGrpSpPr>
        <p:grpSpPr>
          <a:xfrm>
            <a:off x="2618425" y="2308854"/>
            <a:ext cx="3907150" cy="3091342"/>
            <a:chOff x="2618425" y="2542119"/>
            <a:chExt cx="3907150" cy="3091342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ECE28911-05DA-41A5-AFF2-4B26B369B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8425" y="4875647"/>
              <a:ext cx="3907150" cy="757814"/>
            </a:xfrm>
            <a:prstGeom prst="bevel">
              <a:avLst>
                <a:gd name="adj" fmla="val 4754"/>
              </a:avLst>
            </a:prstGeom>
            <a:solidFill>
              <a:srgbClr val="3399FF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latin typeface="Calibri" panose="020F0502020204030204" pitchFamily="34" charset="0"/>
                  <a:cs typeface="Q Khoramshahr" panose="00000400000000000000" pitchFamily="50" charset="-78"/>
                </a:rPr>
                <a:t>داده‌ها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latin typeface="Times CE" panose="02040603030405090304" pitchFamily="18" charset="0"/>
                  <a:cs typeface="Q Khoramshahr" panose="00000400000000000000" pitchFamily="50" charset="-78"/>
                </a:rPr>
                <a:t>Data</a:t>
              </a:r>
              <a:endParaRPr lang="fa-IR" sz="1050" dirty="0"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BE311536-95E4-4E3D-9C69-DA03822BE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4458" y="4099171"/>
              <a:ext cx="3135085" cy="757814"/>
            </a:xfrm>
            <a:prstGeom prst="bevel">
              <a:avLst>
                <a:gd name="adj" fmla="val 4754"/>
              </a:avLst>
            </a:prstGeom>
            <a:solidFill>
              <a:srgbClr val="0066FF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latin typeface="Calibri" panose="020F0502020204030204" pitchFamily="34" charset="0"/>
                  <a:cs typeface="Q Khoramshahr" panose="00000400000000000000" pitchFamily="50" charset="-78"/>
                </a:rPr>
                <a:t>اطلاعات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latin typeface="Times CE" panose="02040603030405090304" pitchFamily="18" charset="0"/>
                  <a:cs typeface="Q Khoramshahr" panose="00000400000000000000" pitchFamily="50" charset="-78"/>
                </a:rPr>
                <a:t>Information</a:t>
              </a:r>
              <a:endParaRPr lang="fa-IR" sz="1050" dirty="0"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20B8BCFC-FCB5-42ED-9AE7-0100060DB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6343" y="3320645"/>
              <a:ext cx="2351315" cy="757814"/>
            </a:xfrm>
            <a:prstGeom prst="bevel">
              <a:avLst>
                <a:gd name="adj" fmla="val 4754"/>
              </a:avLst>
            </a:prstGeom>
            <a:solidFill>
              <a:srgbClr val="0000FF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اینوستیگیشن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solidFill>
                    <a:schemeClr val="bg1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Investigation</a:t>
              </a:r>
              <a:endParaRPr lang="fa-IR" sz="1050" dirty="0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BEA0321B-1262-4539-8AA6-840C0CA0E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9568" y="2542119"/>
              <a:ext cx="1604864" cy="757814"/>
            </a:xfrm>
            <a:prstGeom prst="bevel">
              <a:avLst>
                <a:gd name="adj" fmla="val 4754"/>
              </a:avLst>
            </a:prstGeom>
            <a:solidFill>
              <a:srgbClr val="0000CC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اینتلیجنس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solidFill>
                    <a:schemeClr val="bg1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Intelligence</a:t>
              </a:r>
              <a:endParaRPr lang="fa-IR" sz="1050" dirty="0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774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کنترل</a:t>
            </a: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692000" y="1689416"/>
            <a:ext cx="5760000" cy="990166"/>
          </a:xfrm>
          <a:prstGeom prst="bevel">
            <a:avLst>
              <a:gd name="adj" fmla="val 5104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4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(۲) کنترل</a:t>
            </a:r>
            <a:endParaRPr lang="fa-IR" sz="4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692000" y="2679582"/>
            <a:ext cx="5760000" cy="539868"/>
          </a:xfrm>
          <a:prstGeom prst="bevel">
            <a:avLst>
              <a:gd name="adj" fmla="val 891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فرماندهی و کنترل (قلب سایبر)</a:t>
            </a: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C9D92492-5C74-4B68-8251-5F76C19CF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000" y="3219450"/>
            <a:ext cx="5760000" cy="975864"/>
          </a:xfrm>
          <a:prstGeom prst="bevel">
            <a:avLst>
              <a:gd name="adj" fmla="val 486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800" b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تغذیه‌ی هدف‌مند و جهت‌مند </a:t>
            </a:r>
            <a:r>
              <a:rPr lang="fa-IR" sz="18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اطلاعات</a:t>
            </a:r>
          </a:p>
        </p:txBody>
      </p:sp>
    </p:spTree>
    <p:extLst>
      <p:ext uri="{BB962C8B-B14F-4D97-AF65-F5344CB8AC3E}">
        <p14:creationId xmlns:p14="http://schemas.microsoft.com/office/powerpoint/2010/main" val="658101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A2F65-F034-450D-9227-3966B1FF8F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8A8B10-13F1-48F7-B9F3-C44DCE1C5B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تشکیل مدار اطلاعاتی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32482AE-20B3-44CB-BAC0-1A526C9E1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7855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4FBB34E-41DB-4026-9FD9-9FB786D11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222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A8E0995A-521C-484E-AAE8-E9E2E823BFFB}"/>
              </a:ext>
            </a:extLst>
          </p:cNvPr>
          <p:cNvSpPr/>
          <p:nvPr/>
        </p:nvSpPr>
        <p:spPr>
          <a:xfrm flipH="1">
            <a:off x="884289" y="3449469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4CBF43-A9C6-43E6-9D8C-CF90C5ED6093}"/>
              </a:ext>
            </a:extLst>
          </p:cNvPr>
          <p:cNvSpPr txBox="1"/>
          <p:nvPr/>
        </p:nvSpPr>
        <p:spPr>
          <a:xfrm>
            <a:off x="645346" y="3065538"/>
            <a:ext cx="892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92783CC7-8CCA-40B6-BB9C-D71EBB7A0713}"/>
              </a:ext>
            </a:extLst>
          </p:cNvPr>
          <p:cNvSpPr/>
          <p:nvPr/>
        </p:nvSpPr>
        <p:spPr>
          <a:xfrm flipH="1">
            <a:off x="3863016" y="3449469"/>
            <a:ext cx="1335205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BA64F8-5F6A-4B2B-9530-93890B8C8F9B}"/>
              </a:ext>
            </a:extLst>
          </p:cNvPr>
          <p:cNvSpPr txBox="1"/>
          <p:nvPr/>
        </p:nvSpPr>
        <p:spPr>
          <a:xfrm>
            <a:off x="4090231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فرمان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9285097-540B-4156-A9B7-B34671A81D90}"/>
              </a:ext>
            </a:extLst>
          </p:cNvPr>
          <p:cNvSpPr/>
          <p:nvPr/>
        </p:nvSpPr>
        <p:spPr>
          <a:xfrm flipH="1">
            <a:off x="7541066" y="3449469"/>
            <a:ext cx="1083388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93156-8B8C-4BFF-860F-1DB5DA2DC340}"/>
              </a:ext>
            </a:extLst>
          </p:cNvPr>
          <p:cNvSpPr txBox="1"/>
          <p:nvPr/>
        </p:nvSpPr>
        <p:spPr>
          <a:xfrm>
            <a:off x="7421594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کنش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3B4B1578-564C-431C-95FA-3108B8B16334}"/>
              </a:ext>
            </a:extLst>
          </p:cNvPr>
          <p:cNvSpPr/>
          <p:nvPr/>
        </p:nvSpPr>
        <p:spPr>
          <a:xfrm rot="16200000">
            <a:off x="7821368" y="3909942"/>
            <a:ext cx="966666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282B9A66-AB78-4479-8D50-E42DEEC60981}"/>
              </a:ext>
            </a:extLst>
          </p:cNvPr>
          <p:cNvSpPr/>
          <p:nvPr/>
        </p:nvSpPr>
        <p:spPr>
          <a:xfrm flipV="1">
            <a:off x="884289" y="4224304"/>
            <a:ext cx="7381551" cy="18977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C9AAF253-FD2C-4FA0-B599-9D04273C4235}"/>
              </a:ext>
            </a:extLst>
          </p:cNvPr>
          <p:cNvSpPr/>
          <p:nvPr/>
        </p:nvSpPr>
        <p:spPr>
          <a:xfrm flipH="1">
            <a:off x="884289" y="3634178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D5D85503-A70E-4E72-9532-1E3909A6ABF1}"/>
              </a:ext>
            </a:extLst>
          </p:cNvPr>
          <p:cNvSpPr/>
          <p:nvPr/>
        </p:nvSpPr>
        <p:spPr>
          <a:xfrm rot="16200000">
            <a:off x="499309" y="4003157"/>
            <a:ext cx="783678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C8257F-01E2-4950-B30B-6607385AF78B}"/>
              </a:ext>
            </a:extLst>
          </p:cNvPr>
          <p:cNvSpPr/>
          <p:nvPr/>
        </p:nvSpPr>
        <p:spPr>
          <a:xfrm>
            <a:off x="8239974" y="3405524"/>
            <a:ext cx="87889" cy="878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E7D52B-BD43-4A7F-B136-49347E8000C0}"/>
              </a:ext>
            </a:extLst>
          </p:cNvPr>
          <p:cNvSpPr txBox="1"/>
          <p:nvPr/>
        </p:nvSpPr>
        <p:spPr>
          <a:xfrm>
            <a:off x="4090231" y="4073831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فیدبک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620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ارتباطات</a:t>
            </a: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692000" y="1689416"/>
            <a:ext cx="5760000" cy="990166"/>
          </a:xfrm>
          <a:prstGeom prst="bevel">
            <a:avLst>
              <a:gd name="adj" fmla="val 5104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4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(۳) ارتباطات</a:t>
            </a:r>
            <a:endParaRPr lang="fa-IR" sz="4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692000" y="2679582"/>
            <a:ext cx="2880000" cy="539868"/>
          </a:xfrm>
          <a:prstGeom prst="bevel">
            <a:avLst>
              <a:gd name="adj" fmla="val 891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حسگرها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و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تراگذرها</a:t>
            </a:r>
            <a:endParaRPr lang="fa-IR" sz="2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4572000" y="2679582"/>
            <a:ext cx="2880000" cy="539868"/>
          </a:xfrm>
          <a:prstGeom prst="bevel">
            <a:avLst>
              <a:gd name="adj" fmla="val 8909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مخابرات و شبکه</a:t>
            </a: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1692000" y="3219450"/>
            <a:ext cx="2880000" cy="975864"/>
          </a:xfrm>
          <a:prstGeom prst="bevel">
            <a:avLst>
              <a:gd name="adj" fmla="val 486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defTabSz="896938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 </a:t>
            </a:r>
            <a:b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بین محیط و سیستم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82B0C2A2-90EC-4C0A-98C2-268AB408D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000" y="4195314"/>
            <a:ext cx="2880000" cy="1420482"/>
          </a:xfrm>
          <a:prstGeom prst="bevel">
            <a:avLst>
              <a:gd name="adj" fmla="val 354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حسگر:</a:t>
            </a:r>
            <a:b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از محیط پیرامونی به درون سیستم</a:t>
            </a:r>
            <a:endParaRPr lang="fa-IR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تراگذر: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از درون سیستم به محیط پیرامونی</a:t>
            </a:r>
            <a:endParaRPr lang="fa-IR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1A23F855-52AA-4A78-94C4-A51A2F6F7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219450"/>
            <a:ext cx="2880000" cy="975864"/>
          </a:xfrm>
          <a:prstGeom prst="bevel">
            <a:avLst>
              <a:gd name="adj" fmla="val 486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defTabSz="896938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 </a:t>
            </a:r>
            <a:b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درون سیستم</a:t>
            </a: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48E3895A-F708-445C-B47E-D44E4A174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195314"/>
            <a:ext cx="2880000" cy="1420482"/>
          </a:xfrm>
          <a:prstGeom prst="bevel">
            <a:avLst>
              <a:gd name="adj" fmla="val 354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شبکه‌های کامپیوتری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سیستم مخابراتی</a:t>
            </a:r>
          </a:p>
        </p:txBody>
      </p:sp>
    </p:spTree>
    <p:extLst>
      <p:ext uri="{BB962C8B-B14F-4D97-AF65-F5344CB8AC3E}">
        <p14:creationId xmlns:p14="http://schemas.microsoft.com/office/powerpoint/2010/main" val="1337985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735C2-8EBF-4176-A9C0-7E1FC9060F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زیرسیستم ارتباطات (انتقال اطلاعات)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5A8D8D92-6F77-41BE-9A6E-2EA14C8D2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369" y="2812040"/>
            <a:ext cx="1683327" cy="939078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مبدأ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Source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D6C80DF0-B6CE-463A-94AA-30E0E1296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305" y="2812040"/>
            <a:ext cx="1683327" cy="939078"/>
          </a:xfrm>
          <a:prstGeom prst="bevel">
            <a:avLst>
              <a:gd name="adj" fmla="val 4142"/>
            </a:avLst>
          </a:prstGeom>
          <a:solidFill>
            <a:srgbClr val="33CC3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مقصد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Destination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9D21D-4CB8-4E55-AB79-E77EFA5CB055}"/>
              </a:ext>
            </a:extLst>
          </p:cNvPr>
          <p:cNvSpPr txBox="1"/>
          <p:nvPr/>
        </p:nvSpPr>
        <p:spPr>
          <a:xfrm>
            <a:off x="3928112" y="3190181"/>
            <a:ext cx="136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9CE70-C830-4936-8E34-4C24E0C15FAE}"/>
              </a:ext>
            </a:extLst>
          </p:cNvPr>
          <p:cNvSpPr txBox="1"/>
          <p:nvPr/>
        </p:nvSpPr>
        <p:spPr>
          <a:xfrm>
            <a:off x="3769302" y="2873027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پیام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79D9AEB-D7C6-4706-B1F2-337C4A1D80E4}"/>
              </a:ext>
            </a:extLst>
          </p:cNvPr>
          <p:cNvSpPr/>
          <p:nvPr/>
        </p:nvSpPr>
        <p:spPr>
          <a:xfrm flipH="1">
            <a:off x="3243694" y="3273137"/>
            <a:ext cx="2656609" cy="54162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14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5B6BE0-7B00-45FC-947F-F567F061C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نقش ارتباطات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32482AE-20B3-44CB-BAC0-1A526C9E1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7855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4FBB34E-41DB-4026-9FD9-9FB786D11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222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A8E0995A-521C-484E-AAE8-E9E2E823BFFB}"/>
              </a:ext>
            </a:extLst>
          </p:cNvPr>
          <p:cNvSpPr/>
          <p:nvPr/>
        </p:nvSpPr>
        <p:spPr>
          <a:xfrm flipH="1">
            <a:off x="884289" y="3449469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4CBF43-A9C6-43E6-9D8C-CF90C5ED6093}"/>
              </a:ext>
            </a:extLst>
          </p:cNvPr>
          <p:cNvSpPr txBox="1"/>
          <p:nvPr/>
        </p:nvSpPr>
        <p:spPr>
          <a:xfrm>
            <a:off x="645346" y="3065538"/>
            <a:ext cx="892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92783CC7-8CCA-40B6-BB9C-D71EBB7A0713}"/>
              </a:ext>
            </a:extLst>
          </p:cNvPr>
          <p:cNvSpPr/>
          <p:nvPr/>
        </p:nvSpPr>
        <p:spPr>
          <a:xfrm flipH="1">
            <a:off x="3863016" y="3449469"/>
            <a:ext cx="1335205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BA64F8-5F6A-4B2B-9530-93890B8C8F9B}"/>
              </a:ext>
            </a:extLst>
          </p:cNvPr>
          <p:cNvSpPr txBox="1"/>
          <p:nvPr/>
        </p:nvSpPr>
        <p:spPr>
          <a:xfrm>
            <a:off x="4090231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فرمان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9285097-540B-4156-A9B7-B34671A81D90}"/>
              </a:ext>
            </a:extLst>
          </p:cNvPr>
          <p:cNvSpPr/>
          <p:nvPr/>
        </p:nvSpPr>
        <p:spPr>
          <a:xfrm flipH="1">
            <a:off x="7541066" y="3449469"/>
            <a:ext cx="1083388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93156-8B8C-4BFF-860F-1DB5DA2DC340}"/>
              </a:ext>
            </a:extLst>
          </p:cNvPr>
          <p:cNvSpPr txBox="1"/>
          <p:nvPr/>
        </p:nvSpPr>
        <p:spPr>
          <a:xfrm>
            <a:off x="7421594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کنش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3B4B1578-564C-431C-95FA-3108B8B16334}"/>
              </a:ext>
            </a:extLst>
          </p:cNvPr>
          <p:cNvSpPr/>
          <p:nvPr/>
        </p:nvSpPr>
        <p:spPr>
          <a:xfrm rot="16200000">
            <a:off x="7821368" y="3909942"/>
            <a:ext cx="966666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282B9A66-AB78-4479-8D50-E42DEEC60981}"/>
              </a:ext>
            </a:extLst>
          </p:cNvPr>
          <p:cNvSpPr/>
          <p:nvPr/>
        </p:nvSpPr>
        <p:spPr>
          <a:xfrm flipV="1">
            <a:off x="884289" y="4224304"/>
            <a:ext cx="7381551" cy="18977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C9AAF253-FD2C-4FA0-B599-9D04273C4235}"/>
              </a:ext>
            </a:extLst>
          </p:cNvPr>
          <p:cNvSpPr/>
          <p:nvPr/>
        </p:nvSpPr>
        <p:spPr>
          <a:xfrm flipH="1">
            <a:off x="884289" y="3634178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D5D85503-A70E-4E72-9532-1E3909A6ABF1}"/>
              </a:ext>
            </a:extLst>
          </p:cNvPr>
          <p:cNvSpPr/>
          <p:nvPr/>
        </p:nvSpPr>
        <p:spPr>
          <a:xfrm rot="16200000">
            <a:off x="499309" y="4003157"/>
            <a:ext cx="783678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C8257F-01E2-4950-B30B-6607385AF78B}"/>
              </a:ext>
            </a:extLst>
          </p:cNvPr>
          <p:cNvSpPr/>
          <p:nvPr/>
        </p:nvSpPr>
        <p:spPr>
          <a:xfrm>
            <a:off x="8239974" y="3405524"/>
            <a:ext cx="87889" cy="878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E7D52B-BD43-4A7F-B136-49347E8000C0}"/>
              </a:ext>
            </a:extLst>
          </p:cNvPr>
          <p:cNvSpPr txBox="1"/>
          <p:nvPr/>
        </p:nvSpPr>
        <p:spPr>
          <a:xfrm>
            <a:off x="4090231" y="4073831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فیدبک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E99701A-100E-464B-B9BA-65E1A9501A97}"/>
              </a:ext>
            </a:extLst>
          </p:cNvPr>
          <p:cNvSpPr/>
          <p:nvPr/>
        </p:nvSpPr>
        <p:spPr>
          <a:xfrm>
            <a:off x="1401417" y="4053952"/>
            <a:ext cx="6335202" cy="707885"/>
          </a:xfrm>
          <a:prstGeom prst="ellipse">
            <a:avLst/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A8C544E-597C-49B3-B892-4AB4205E3468}"/>
              </a:ext>
            </a:extLst>
          </p:cNvPr>
          <p:cNvSpPr/>
          <p:nvPr/>
        </p:nvSpPr>
        <p:spPr>
          <a:xfrm>
            <a:off x="3953649" y="3130692"/>
            <a:ext cx="1152995" cy="636371"/>
          </a:xfrm>
          <a:prstGeom prst="ellipse">
            <a:avLst/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80812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محاسبات</a:t>
            </a: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مغز سیستم</a:t>
            </a: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692000" y="1689416"/>
            <a:ext cx="5760000" cy="990166"/>
          </a:xfrm>
          <a:prstGeom prst="bevel">
            <a:avLst>
              <a:gd name="adj" fmla="val 5104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4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(۴) محاسبات</a:t>
            </a:r>
            <a:endParaRPr lang="fa-IR" sz="40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692000" y="2679582"/>
            <a:ext cx="2880000" cy="539868"/>
          </a:xfrm>
          <a:prstGeom prst="bevel">
            <a:avLst>
              <a:gd name="adj" fmla="val 891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حافظه</a:t>
            </a: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4572000" y="2679582"/>
            <a:ext cx="2880000" cy="539868"/>
          </a:xfrm>
          <a:prstGeom prst="bevel">
            <a:avLst>
              <a:gd name="adj" fmla="val 8909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</a:t>
            </a: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B612ACC8-ED1A-400A-B906-08E12512B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000" y="3219450"/>
            <a:ext cx="2880000" cy="975864"/>
          </a:xfrm>
          <a:prstGeom prst="bevel">
            <a:avLst>
              <a:gd name="adj" fmla="val 486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ذخیره و بازیابی اطلاعات</a:t>
            </a: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1F8D6FFE-8977-45E5-8014-5DEEBC321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000" y="4195314"/>
            <a:ext cx="2880000" cy="1420482"/>
          </a:xfrm>
          <a:prstGeom prst="bevel">
            <a:avLst>
              <a:gd name="adj" fmla="val 354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رسانه‌ی ذخیره‌سازی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انبار داده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سیستم مدیریت پایگاه‌ داده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سیستم ذخیره و بازیابی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موتور جستجو</a:t>
            </a:r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43BE15BC-3D70-44BA-A98B-69573C234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219450"/>
            <a:ext cx="2880000" cy="975864"/>
          </a:xfrm>
          <a:prstGeom prst="bevel">
            <a:avLst>
              <a:gd name="adj" fmla="val 486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و تبدیل اطلاعات</a:t>
            </a: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293C5577-5E20-4144-9F48-1FFA7710E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195314"/>
            <a:ext cx="2880000" cy="1420482"/>
          </a:xfrm>
          <a:prstGeom prst="bevel">
            <a:avLst>
              <a:gd name="adj" fmla="val 354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پردازنده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سروِر</a:t>
            </a:r>
          </a:p>
        </p:txBody>
      </p:sp>
    </p:spTree>
    <p:extLst>
      <p:ext uri="{BB962C8B-B14F-4D97-AF65-F5344CB8AC3E}">
        <p14:creationId xmlns:p14="http://schemas.microsoft.com/office/powerpoint/2010/main" val="2821458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E8182-F81F-49FA-8F2A-8CA436B5FB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زیرسیستم محاسبات (پردازش اطلاعات)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73E844-671D-4F9F-B6E1-228C15B06940}"/>
              </a:ext>
            </a:extLst>
          </p:cNvPr>
          <p:cNvGrpSpPr/>
          <p:nvPr/>
        </p:nvGrpSpPr>
        <p:grpSpPr>
          <a:xfrm>
            <a:off x="2356857" y="2812040"/>
            <a:ext cx="4430287" cy="939078"/>
            <a:chOff x="4526823" y="2812040"/>
            <a:chExt cx="4430287" cy="939078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8AD18E7-AA8D-4482-90EC-CBEA2C599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0305" y="2812040"/>
              <a:ext cx="1683327" cy="939078"/>
            </a:xfrm>
            <a:prstGeom prst="bevel">
              <a:avLst>
                <a:gd name="adj" fmla="val 4142"/>
              </a:avLst>
            </a:prstGeom>
            <a:solidFill>
              <a:srgbClr val="33CC33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پردازش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Processing</a:t>
              </a:r>
              <a:endParaRPr lang="fa-IR" sz="12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E8C27B-9EAA-4C17-A6B7-2E04E4A0FFBE}"/>
                </a:ext>
              </a:extLst>
            </p:cNvPr>
            <p:cNvSpPr txBox="1"/>
            <p:nvPr/>
          </p:nvSpPr>
          <p:spPr>
            <a:xfrm>
              <a:off x="4526824" y="3244611"/>
              <a:ext cx="1363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Times CE" panose="02040603030405090304" pitchFamily="18" charset="0"/>
                  <a:cs typeface="Times New Roman" panose="02020603050405020304" pitchFamily="18" charset="0"/>
                </a:rPr>
                <a:t>information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2A6CE9-B6B5-4135-A035-467838983DE4}"/>
                </a:ext>
              </a:extLst>
            </p:cNvPr>
            <p:cNvSpPr txBox="1"/>
            <p:nvPr/>
          </p:nvSpPr>
          <p:spPr>
            <a:xfrm>
              <a:off x="4626426" y="2927457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2000" dirty="0">
                  <a:cs typeface="Q Khoramshahr" panose="00000400000000000000" pitchFamily="50" charset="-78"/>
                </a:rPr>
                <a:t>اطلاعات</a:t>
              </a:r>
              <a:endParaRPr lang="en-US" sz="2000" dirty="0">
                <a:cs typeface="Q Khoramshahr" panose="00000400000000000000" pitchFamily="50" charset="-78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B9B533C8-5D7B-4C46-A78D-5D594DF11067}"/>
                </a:ext>
              </a:extLst>
            </p:cNvPr>
            <p:cNvSpPr/>
            <p:nvPr/>
          </p:nvSpPr>
          <p:spPr>
            <a:xfrm flipH="1">
              <a:off x="4526823" y="3273137"/>
              <a:ext cx="1373479" cy="54430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58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27621F-DC0A-4AE1-8197-2655797AE949}"/>
                </a:ext>
              </a:extLst>
            </p:cNvPr>
            <p:cNvSpPr txBox="1"/>
            <p:nvPr/>
          </p:nvSpPr>
          <p:spPr>
            <a:xfrm>
              <a:off x="7583632" y="3244611"/>
              <a:ext cx="1363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Times CE" panose="02040603030405090304" pitchFamily="18" charset="0"/>
                  <a:cs typeface="Times New Roman" panose="02020603050405020304" pitchFamily="18" charset="0"/>
                </a:rPr>
                <a:t>information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752129-18E6-4A4D-8BA0-7CC9B027B3AB}"/>
                </a:ext>
              </a:extLst>
            </p:cNvPr>
            <p:cNvSpPr txBox="1"/>
            <p:nvPr/>
          </p:nvSpPr>
          <p:spPr>
            <a:xfrm>
              <a:off x="7683234" y="2927457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2000" dirty="0">
                  <a:cs typeface="Q Khoramshahr" panose="00000400000000000000" pitchFamily="50" charset="-78"/>
                </a:rPr>
                <a:t>اطلاعات</a:t>
              </a:r>
              <a:endParaRPr lang="en-US" sz="2000" dirty="0">
                <a:cs typeface="Q Khoramshahr" panose="00000400000000000000" pitchFamily="50" charset="-78"/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AC14BE3A-39C7-41F1-8878-B6C37F7B59F5}"/>
                </a:ext>
              </a:extLst>
            </p:cNvPr>
            <p:cNvSpPr/>
            <p:nvPr/>
          </p:nvSpPr>
          <p:spPr>
            <a:xfrm flipH="1">
              <a:off x="7583631" y="3273137"/>
              <a:ext cx="1373479" cy="54430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58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6808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1"/>
            <a:r>
              <a:rPr lang="fa-IR" sz="1300" dirty="0"/>
              <a:t>ارکان سیستم‌های سایبرنتیکی</a:t>
            </a:r>
            <a:br>
              <a:rPr lang="fa-IR" sz="1300" dirty="0"/>
            </a:br>
            <a:r>
              <a:rPr lang="fa-IR" sz="1300" dirty="0"/>
              <a:t>و مؤلفه‌های زیرساختی فضای سایبر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1"/>
            <a:r>
              <a:rPr lang="fa-IR" dirty="0"/>
              <a:t>ارکان</a:t>
            </a:r>
            <a:br>
              <a:rPr lang="en-US" dirty="0"/>
            </a:br>
            <a:r>
              <a:rPr lang="fa-IR" dirty="0"/>
              <a:t>سیستم‌های</a:t>
            </a:r>
            <a:br>
              <a:rPr lang="fa-IR" dirty="0"/>
            </a:br>
            <a:r>
              <a:rPr lang="fa-IR" dirty="0"/>
              <a:t>سایبرنتیکی</a:t>
            </a:r>
          </a:p>
        </p:txBody>
      </p:sp>
    </p:spTree>
    <p:extLst>
      <p:ext uri="{BB962C8B-B14F-4D97-AF65-F5344CB8AC3E}">
        <p14:creationId xmlns:p14="http://schemas.microsoft.com/office/powerpoint/2010/main" val="3050736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2976D-AEB5-4260-BD80-67B8467C87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نقش محاسبات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32482AE-20B3-44CB-BAC0-1A526C9E1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7855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4FBB34E-41DB-4026-9FD9-9FB786D11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222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A8E0995A-521C-484E-AAE8-E9E2E823BFFB}"/>
              </a:ext>
            </a:extLst>
          </p:cNvPr>
          <p:cNvSpPr/>
          <p:nvPr/>
        </p:nvSpPr>
        <p:spPr>
          <a:xfrm flipH="1">
            <a:off x="884289" y="3449469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4CBF43-A9C6-43E6-9D8C-CF90C5ED6093}"/>
              </a:ext>
            </a:extLst>
          </p:cNvPr>
          <p:cNvSpPr txBox="1"/>
          <p:nvPr/>
        </p:nvSpPr>
        <p:spPr>
          <a:xfrm>
            <a:off x="645346" y="3065538"/>
            <a:ext cx="892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92783CC7-8CCA-40B6-BB9C-D71EBB7A0713}"/>
              </a:ext>
            </a:extLst>
          </p:cNvPr>
          <p:cNvSpPr/>
          <p:nvPr/>
        </p:nvSpPr>
        <p:spPr>
          <a:xfrm flipH="1">
            <a:off x="3863016" y="3449469"/>
            <a:ext cx="1335205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BA64F8-5F6A-4B2B-9530-93890B8C8F9B}"/>
              </a:ext>
            </a:extLst>
          </p:cNvPr>
          <p:cNvSpPr txBox="1"/>
          <p:nvPr/>
        </p:nvSpPr>
        <p:spPr>
          <a:xfrm>
            <a:off x="4090231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فرمان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9285097-540B-4156-A9B7-B34671A81D90}"/>
              </a:ext>
            </a:extLst>
          </p:cNvPr>
          <p:cNvSpPr/>
          <p:nvPr/>
        </p:nvSpPr>
        <p:spPr>
          <a:xfrm flipH="1">
            <a:off x="7541066" y="3449469"/>
            <a:ext cx="1083388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93156-8B8C-4BFF-860F-1DB5DA2DC340}"/>
              </a:ext>
            </a:extLst>
          </p:cNvPr>
          <p:cNvSpPr txBox="1"/>
          <p:nvPr/>
        </p:nvSpPr>
        <p:spPr>
          <a:xfrm>
            <a:off x="7421594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کنش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3B4B1578-564C-431C-95FA-3108B8B16334}"/>
              </a:ext>
            </a:extLst>
          </p:cNvPr>
          <p:cNvSpPr/>
          <p:nvPr/>
        </p:nvSpPr>
        <p:spPr>
          <a:xfrm rot="16200000">
            <a:off x="7821368" y="3909942"/>
            <a:ext cx="966666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282B9A66-AB78-4479-8D50-E42DEEC60981}"/>
              </a:ext>
            </a:extLst>
          </p:cNvPr>
          <p:cNvSpPr/>
          <p:nvPr/>
        </p:nvSpPr>
        <p:spPr>
          <a:xfrm flipV="1">
            <a:off x="884289" y="4224304"/>
            <a:ext cx="7381551" cy="18977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C9AAF253-FD2C-4FA0-B599-9D04273C4235}"/>
              </a:ext>
            </a:extLst>
          </p:cNvPr>
          <p:cNvSpPr/>
          <p:nvPr/>
        </p:nvSpPr>
        <p:spPr>
          <a:xfrm flipH="1">
            <a:off x="884289" y="3634178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D5D85503-A70E-4E72-9532-1E3909A6ABF1}"/>
              </a:ext>
            </a:extLst>
          </p:cNvPr>
          <p:cNvSpPr/>
          <p:nvPr/>
        </p:nvSpPr>
        <p:spPr>
          <a:xfrm rot="16200000">
            <a:off x="499309" y="4003157"/>
            <a:ext cx="783678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C8257F-01E2-4950-B30B-6607385AF78B}"/>
              </a:ext>
            </a:extLst>
          </p:cNvPr>
          <p:cNvSpPr/>
          <p:nvPr/>
        </p:nvSpPr>
        <p:spPr>
          <a:xfrm>
            <a:off x="8239974" y="3405524"/>
            <a:ext cx="87889" cy="878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E7D52B-BD43-4A7F-B136-49347E8000C0}"/>
              </a:ext>
            </a:extLst>
          </p:cNvPr>
          <p:cNvSpPr txBox="1"/>
          <p:nvPr/>
        </p:nvSpPr>
        <p:spPr>
          <a:xfrm>
            <a:off x="4090231" y="4073831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فیدبک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A8C544E-597C-49B3-B892-4AB4205E3468}"/>
              </a:ext>
            </a:extLst>
          </p:cNvPr>
          <p:cNvSpPr/>
          <p:nvPr/>
        </p:nvSpPr>
        <p:spPr>
          <a:xfrm>
            <a:off x="955875" y="2533862"/>
            <a:ext cx="3456798" cy="1779721"/>
          </a:xfrm>
          <a:prstGeom prst="ellipse">
            <a:avLst/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2C7135-1BA5-47DF-ACEE-72567AC65865}"/>
              </a:ext>
            </a:extLst>
          </p:cNvPr>
          <p:cNvSpPr/>
          <p:nvPr/>
        </p:nvSpPr>
        <p:spPr>
          <a:xfrm>
            <a:off x="4594876" y="2539139"/>
            <a:ext cx="3456798" cy="1779721"/>
          </a:xfrm>
          <a:prstGeom prst="ellipse">
            <a:avLst/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23428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نسبت ارکان با اجزای سیستم سایبرنتیکی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دریافت انرژی برای محاسبات؛ تغذیه‌ی اطلاعات توسط ارتباطات</a:t>
            </a:r>
            <a:endParaRPr lang="en-US" dirty="0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628651" y="1445785"/>
            <a:ext cx="3413414" cy="4695242"/>
          </a:xfrm>
          <a:prstGeom prst="bevel">
            <a:avLst>
              <a:gd name="adj" fmla="val 93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4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5102550" y="1445785"/>
            <a:ext cx="3412800" cy="4695242"/>
          </a:xfrm>
          <a:prstGeom prst="bevel">
            <a:avLst>
              <a:gd name="adj" fmla="val 1097"/>
            </a:avLst>
          </a:prstGeom>
          <a:solidFill>
            <a:srgbClr val="FF99CC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4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54032" y="4872745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انرژی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41776" y="4432258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2" name="Bevel 1"/>
          <p:cNvSpPr/>
          <p:nvPr/>
        </p:nvSpPr>
        <p:spPr>
          <a:xfrm>
            <a:off x="1170191" y="3751048"/>
            <a:ext cx="2330332" cy="446809"/>
          </a:xfrm>
          <a:prstGeom prst="bevel">
            <a:avLst>
              <a:gd name="adj" fmla="val 101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اطلاعات</a:t>
            </a:r>
            <a:endParaRPr lang="en-US" sz="2000" dirty="0"/>
          </a:p>
        </p:txBody>
      </p:sp>
      <p:sp>
        <p:nvSpPr>
          <p:cNvPr id="14" name="Bevel 13"/>
          <p:cNvSpPr/>
          <p:nvPr/>
        </p:nvSpPr>
        <p:spPr>
          <a:xfrm>
            <a:off x="1170191" y="4635279"/>
            <a:ext cx="2330332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ارتباطات</a:t>
            </a:r>
            <a:endParaRPr lang="en-US" sz="2000" dirty="0"/>
          </a:p>
        </p:txBody>
      </p:sp>
      <p:sp>
        <p:nvSpPr>
          <p:cNvPr id="15" name="Bevel 14"/>
          <p:cNvSpPr/>
          <p:nvPr/>
        </p:nvSpPr>
        <p:spPr>
          <a:xfrm>
            <a:off x="1170191" y="4193693"/>
            <a:ext cx="2330332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</a:t>
            </a:r>
            <a:endParaRPr lang="en-US" sz="2000" dirty="0"/>
          </a:p>
        </p:txBody>
      </p:sp>
      <p:sp>
        <p:nvSpPr>
          <p:cNvPr id="16" name="Bevel 15"/>
          <p:cNvSpPr/>
          <p:nvPr/>
        </p:nvSpPr>
        <p:spPr>
          <a:xfrm>
            <a:off x="1170191" y="5077924"/>
            <a:ext cx="2330332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محاسبات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2958169" y="5238873"/>
            <a:ext cx="2760885" cy="149472"/>
            <a:chOff x="2891494" y="3472139"/>
            <a:chExt cx="2760885" cy="149472"/>
          </a:xfrm>
        </p:grpSpPr>
        <p:sp>
          <p:nvSpPr>
            <p:cNvPr id="19" name="Freeform 18"/>
            <p:cNvSpPr/>
            <p:nvPr/>
          </p:nvSpPr>
          <p:spPr>
            <a:xfrm flipV="1">
              <a:off x="3029725" y="3502014"/>
              <a:ext cx="2542399" cy="45719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5504623" y="3473855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891494" y="3472139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 flipH="1">
            <a:off x="2958168" y="4779634"/>
            <a:ext cx="2760885" cy="149472"/>
            <a:chOff x="2891494" y="3472139"/>
            <a:chExt cx="2760885" cy="149472"/>
          </a:xfrm>
        </p:grpSpPr>
        <p:sp>
          <p:nvSpPr>
            <p:cNvPr id="30" name="Freeform 29"/>
            <p:cNvSpPr/>
            <p:nvPr/>
          </p:nvSpPr>
          <p:spPr>
            <a:xfrm flipV="1">
              <a:off x="3029725" y="3502014"/>
              <a:ext cx="2542399" cy="45719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504623" y="3473855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891494" y="3472139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AutoShape 3">
            <a:extLst>
              <a:ext uri="{FF2B5EF4-FFF2-40B4-BE49-F238E27FC236}">
                <a16:creationId xmlns:a16="http://schemas.microsoft.com/office/drawing/2014/main" id="{65FAC34A-8026-42DD-9AFB-A830C65A9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192" y="1988979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7" name="AutoShape 3">
            <a:extLst>
              <a:ext uri="{FF2B5EF4-FFF2-40B4-BE49-F238E27FC236}">
                <a16:creationId xmlns:a16="http://schemas.microsoft.com/office/drawing/2014/main" id="{3D9E88CF-D73C-4D3E-B3F8-7B4FD844E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175" y="1972285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119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مؤلفه‌های زیرساختی فضای سایبر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965CE-BA9A-42B8-99D8-801E5C934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E2EAEC-2205-4003-B9C0-78F94EC804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سخت‌افزار و نرم‌افزار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FC792A-70E9-4176-B25E-04BC74A32F14}"/>
              </a:ext>
            </a:extLst>
          </p:cNvPr>
          <p:cNvGrpSpPr/>
          <p:nvPr/>
        </p:nvGrpSpPr>
        <p:grpSpPr>
          <a:xfrm>
            <a:off x="710248" y="2062167"/>
            <a:ext cx="7723504" cy="2345659"/>
            <a:chOff x="1243216" y="2062167"/>
            <a:chExt cx="7723504" cy="2345659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93F5A03-9B62-47F4-BB33-664FA1854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3218" y="2062167"/>
              <a:ext cx="6657564" cy="399615"/>
            </a:xfrm>
            <a:prstGeom prst="bevel">
              <a:avLst>
                <a:gd name="adj" fmla="val 11943"/>
              </a:avLst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مؤلفه‌های</a:t>
              </a:r>
              <a:r>
                <a:rPr lang="fa-IR" sz="16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زیرساختی فضای سایبر</a:t>
              </a:r>
              <a:endParaRPr lang="fa-IR" sz="11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64437C9A-930E-44FF-9C2F-92F705067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3218" y="2461782"/>
              <a:ext cx="1664391" cy="717176"/>
            </a:xfrm>
            <a:prstGeom prst="bevel">
              <a:avLst>
                <a:gd name="adj" fmla="val 5959"/>
              </a:avLst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Q Khoramshahr" panose="00000400000000000000" pitchFamily="50" charset="-78"/>
                </a:rPr>
                <a:t>محاسبات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Computation</a:t>
              </a:r>
              <a:endParaRPr kumimoji="0" lang="fa-I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endParaRPr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1DF43AF3-6C05-439E-A382-583E2F1D2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609" y="2461782"/>
              <a:ext cx="1664391" cy="717176"/>
            </a:xfrm>
            <a:prstGeom prst="bevel">
              <a:avLst>
                <a:gd name="adj" fmla="val 5959"/>
              </a:avLst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Q Khoramshahr" panose="00000400000000000000" pitchFamily="50" charset="-78"/>
                </a:rPr>
                <a:t>ارتباطات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Communication</a:t>
              </a:r>
              <a:endParaRPr kumimoji="0" lang="fa-I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endParaRPr>
            </a:p>
          </p:txBody>
        </p:sp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1575928D-C72F-4C99-BF90-9295EF12E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2461782"/>
              <a:ext cx="1664391" cy="717176"/>
            </a:xfrm>
            <a:prstGeom prst="bevel">
              <a:avLst>
                <a:gd name="adj" fmla="val 5959"/>
              </a:avLst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Q Khoramshahr" panose="00000400000000000000" pitchFamily="50" charset="-78"/>
                </a:rPr>
                <a:t>کنترل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Control</a:t>
              </a:r>
              <a:endParaRPr kumimoji="0" lang="fa-I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endParaRPr>
            </a:p>
          </p:txBody>
        </p:sp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5951DF42-1121-4359-B230-2FAEC2531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6391" y="2461782"/>
              <a:ext cx="1664391" cy="717176"/>
            </a:xfrm>
            <a:prstGeom prst="bevel">
              <a:avLst>
                <a:gd name="adj" fmla="val 5959"/>
              </a:avLst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Q Khoramshahr" panose="00000400000000000000" pitchFamily="50" charset="-78"/>
                </a:rPr>
                <a:t>اطلاعات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Information</a:t>
              </a:r>
              <a:endParaRPr kumimoji="0" lang="fa-I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endParaRPr>
            </a:p>
          </p:txBody>
        </p:sp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id="{5241EC68-FAA6-47A1-9420-69A15A4B8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3218" y="3192222"/>
              <a:ext cx="1664391" cy="399615"/>
            </a:xfrm>
            <a:prstGeom prst="bevel">
              <a:avLst>
                <a:gd name="adj" fmla="val 11943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پردازش اطلاعات</a:t>
              </a:r>
              <a:endParaRPr lang="fa-IR" sz="11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27" name="AutoShape 3">
              <a:extLst>
                <a:ext uri="{FF2B5EF4-FFF2-40B4-BE49-F238E27FC236}">
                  <a16:creationId xmlns:a16="http://schemas.microsoft.com/office/drawing/2014/main" id="{7ED91900-D996-4FF7-9186-8A3AC3C16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608" y="3192222"/>
              <a:ext cx="1664391" cy="399615"/>
            </a:xfrm>
            <a:prstGeom prst="bevel">
              <a:avLst>
                <a:gd name="adj" fmla="val 11943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انتقال اطلاعات</a:t>
              </a:r>
              <a:endParaRPr lang="fa-IR" sz="11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82390779-52DE-4685-91AC-5A4382A89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1998" y="3192222"/>
              <a:ext cx="1664391" cy="399615"/>
            </a:xfrm>
            <a:prstGeom prst="bevel">
              <a:avLst>
                <a:gd name="adj" fmla="val 11943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تغذیه‌ اطلاعات</a:t>
              </a:r>
              <a:endParaRPr lang="fa-IR" sz="11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29" name="AutoShape 3">
              <a:extLst>
                <a:ext uri="{FF2B5EF4-FFF2-40B4-BE49-F238E27FC236}">
                  <a16:creationId xmlns:a16="http://schemas.microsoft.com/office/drawing/2014/main" id="{A6F0AD5F-E120-4D23-AE77-7420956B5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6388" y="3192222"/>
              <a:ext cx="1664391" cy="399615"/>
            </a:xfrm>
            <a:prstGeom prst="bevel">
              <a:avLst>
                <a:gd name="adj" fmla="val 11943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محتوا</a:t>
              </a:r>
              <a:endParaRPr lang="fa-IR" sz="11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19" name="AutoShape 3">
              <a:extLst>
                <a:ext uri="{FF2B5EF4-FFF2-40B4-BE49-F238E27FC236}">
                  <a16:creationId xmlns:a16="http://schemas.microsoft.com/office/drawing/2014/main" id="{F57B498E-071F-4AE3-93BC-4E26AB77A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3218" y="3599035"/>
              <a:ext cx="1664391" cy="399615"/>
            </a:xfrm>
            <a:prstGeom prst="bevel">
              <a:avLst>
                <a:gd name="adj" fmla="val 1194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محاسبات سخت‌افزاری</a:t>
              </a:r>
              <a:endParaRPr lang="fa-IR" sz="11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814F6965-1B07-447B-B8B3-07927B1AC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608" y="3599035"/>
              <a:ext cx="1664391" cy="399615"/>
            </a:xfrm>
            <a:prstGeom prst="bevel">
              <a:avLst>
                <a:gd name="adj" fmla="val 1194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ارتباطات سخت‌افزاری</a:t>
              </a:r>
              <a:endParaRPr lang="fa-IR" sz="11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21" name="AutoShape 3">
              <a:extLst>
                <a:ext uri="{FF2B5EF4-FFF2-40B4-BE49-F238E27FC236}">
                  <a16:creationId xmlns:a16="http://schemas.microsoft.com/office/drawing/2014/main" id="{C55BC318-E841-47E4-B582-0D08DE6CF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1998" y="3599035"/>
              <a:ext cx="1664391" cy="399615"/>
            </a:xfrm>
            <a:prstGeom prst="bevel">
              <a:avLst>
                <a:gd name="adj" fmla="val 1194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کنترل سخت‌افزاری</a:t>
              </a:r>
              <a:endParaRPr lang="fa-IR" sz="11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30" name="AutoShape 3">
              <a:extLst>
                <a:ext uri="{FF2B5EF4-FFF2-40B4-BE49-F238E27FC236}">
                  <a16:creationId xmlns:a16="http://schemas.microsoft.com/office/drawing/2014/main" id="{DDC09106-9223-4614-8B6C-749EAEAD9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6388" y="3599035"/>
              <a:ext cx="1664391" cy="399615"/>
            </a:xfrm>
            <a:prstGeom prst="bevel">
              <a:avLst>
                <a:gd name="adj" fmla="val 1194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اطلاعات سخت‌افزاری</a:t>
              </a:r>
              <a:endParaRPr lang="fa-IR" sz="11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31" name="AutoShape 3">
              <a:extLst>
                <a:ext uri="{FF2B5EF4-FFF2-40B4-BE49-F238E27FC236}">
                  <a16:creationId xmlns:a16="http://schemas.microsoft.com/office/drawing/2014/main" id="{13AF66B6-15F7-4E0F-A4C1-A348CB005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3216" y="4008211"/>
              <a:ext cx="1664391" cy="399615"/>
            </a:xfrm>
            <a:prstGeom prst="bevel">
              <a:avLst>
                <a:gd name="adj" fmla="val 1194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محاسبات نــرم‌افزاری</a:t>
              </a:r>
              <a:endParaRPr lang="fa-IR" sz="11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32" name="AutoShape 3">
              <a:extLst>
                <a:ext uri="{FF2B5EF4-FFF2-40B4-BE49-F238E27FC236}">
                  <a16:creationId xmlns:a16="http://schemas.microsoft.com/office/drawing/2014/main" id="{E2C02634-557D-4834-B1BF-4BC5DCCBE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606" y="4008211"/>
              <a:ext cx="1664391" cy="399615"/>
            </a:xfrm>
            <a:prstGeom prst="bevel">
              <a:avLst>
                <a:gd name="adj" fmla="val 1194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ارتباطات نــرم‌افزاری</a:t>
              </a:r>
              <a:endParaRPr lang="fa-IR" sz="11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B0F6A2F6-0D8A-404D-97C7-E69909CB2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1996" y="4008211"/>
              <a:ext cx="1664391" cy="399615"/>
            </a:xfrm>
            <a:prstGeom prst="bevel">
              <a:avLst>
                <a:gd name="adj" fmla="val 1194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کنترل نــرم‌افزاری</a:t>
              </a:r>
              <a:endParaRPr lang="fa-IR" sz="11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34" name="AutoShape 3">
              <a:extLst>
                <a:ext uri="{FF2B5EF4-FFF2-40B4-BE49-F238E27FC236}">
                  <a16:creationId xmlns:a16="http://schemas.microsoft.com/office/drawing/2014/main" id="{973CD9BE-17C2-4AC8-9F17-52BA2165F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6386" y="4008211"/>
              <a:ext cx="1664391" cy="399615"/>
            </a:xfrm>
            <a:prstGeom prst="bevel">
              <a:avLst>
                <a:gd name="adj" fmla="val 1194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اطلاعات نــرم‌افزاری</a:t>
              </a:r>
              <a:endParaRPr lang="fa-IR" sz="11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35" name="AutoShape 3">
              <a:extLst>
                <a:ext uri="{FF2B5EF4-FFF2-40B4-BE49-F238E27FC236}">
                  <a16:creationId xmlns:a16="http://schemas.microsoft.com/office/drawing/2014/main" id="{9ABD3561-D379-4AAF-AF41-169B59457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0778" y="3596902"/>
              <a:ext cx="1065942" cy="399615"/>
            </a:xfrm>
            <a:prstGeom prst="bevel">
              <a:avLst>
                <a:gd name="adj" fmla="val 11943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سخت‌افزار</a:t>
              </a:r>
              <a:endParaRPr lang="fa-IR" sz="1100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36" name="AutoShape 3">
              <a:extLst>
                <a:ext uri="{FF2B5EF4-FFF2-40B4-BE49-F238E27FC236}">
                  <a16:creationId xmlns:a16="http://schemas.microsoft.com/office/drawing/2014/main" id="{A6765530-BA09-4112-8945-F1B2BCC46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0776" y="4006078"/>
              <a:ext cx="1065942" cy="399615"/>
            </a:xfrm>
            <a:prstGeom prst="bevel">
              <a:avLst>
                <a:gd name="adj" fmla="val 11943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نــرم‌افزار</a:t>
              </a:r>
              <a:endParaRPr lang="fa-IR" sz="1100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200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مؤلفه‌های زیرساختی فضای سایبر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965CE-BA9A-42B8-99D8-801E5C934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E2EAEC-2205-4003-B9C0-78F94EC804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مفاهیم مصداقی در علوم اطلاعات</a:t>
            </a: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A93F5A03-9B62-47F4-BB33-664FA1854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50" y="2062167"/>
            <a:ext cx="6657564" cy="399615"/>
          </a:xfrm>
          <a:prstGeom prst="bevel">
            <a:avLst>
              <a:gd name="adj" fmla="val 11943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مؤلفه‌های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زیرساختی فضای سایبر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64437C9A-930E-44FF-9C2F-92F705067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50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3" name="AutoShape 3">
            <a:extLst>
              <a:ext uri="{FF2B5EF4-FFF2-40B4-BE49-F238E27FC236}">
                <a16:creationId xmlns:a16="http://schemas.microsoft.com/office/drawing/2014/main" id="{1DF43AF3-6C05-439E-A382-583E2F1D2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641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4" name="AutoShape 3">
            <a:extLst>
              <a:ext uri="{FF2B5EF4-FFF2-40B4-BE49-F238E27FC236}">
                <a16:creationId xmlns:a16="http://schemas.microsoft.com/office/drawing/2014/main" id="{1575928D-C72F-4C99-BF90-9295EF12E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032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id="{5951DF42-1121-4359-B230-2FAEC2531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423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6" name="AutoShape 3">
            <a:extLst>
              <a:ext uri="{FF2B5EF4-FFF2-40B4-BE49-F238E27FC236}">
                <a16:creationId xmlns:a16="http://schemas.microsoft.com/office/drawing/2014/main" id="{5241EC68-FAA6-47A1-9420-69A15A4B8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50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7" name="AutoShape 3">
            <a:extLst>
              <a:ext uri="{FF2B5EF4-FFF2-40B4-BE49-F238E27FC236}">
                <a16:creationId xmlns:a16="http://schemas.microsoft.com/office/drawing/2014/main" id="{7ED91900-D996-4FF7-9186-8A3AC3C16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640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8" name="AutoShape 3">
            <a:extLst>
              <a:ext uri="{FF2B5EF4-FFF2-40B4-BE49-F238E27FC236}">
                <a16:creationId xmlns:a16="http://schemas.microsoft.com/office/drawing/2014/main" id="{82390779-52DE-4685-91AC-5A4382A89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030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9" name="AutoShape 3">
            <a:extLst>
              <a:ext uri="{FF2B5EF4-FFF2-40B4-BE49-F238E27FC236}">
                <a16:creationId xmlns:a16="http://schemas.microsoft.com/office/drawing/2014/main" id="{A6F0AD5F-E120-4D23-AE77-7420956B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420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5CCF41-F3F0-4E61-88A3-822B0F1F1E6B}"/>
              </a:ext>
            </a:extLst>
          </p:cNvPr>
          <p:cNvGrpSpPr/>
          <p:nvPr/>
        </p:nvGrpSpPr>
        <p:grpSpPr>
          <a:xfrm>
            <a:off x="7367807" y="3606069"/>
            <a:ext cx="1065942" cy="2138673"/>
            <a:chOff x="7367807" y="4943370"/>
            <a:chExt cx="1065942" cy="811866"/>
          </a:xfrm>
        </p:grpSpPr>
        <p:sp>
          <p:nvSpPr>
            <p:cNvPr id="35" name="AutoShape 3">
              <a:extLst>
                <a:ext uri="{FF2B5EF4-FFF2-40B4-BE49-F238E27FC236}">
                  <a16:creationId xmlns:a16="http://schemas.microsoft.com/office/drawing/2014/main" id="{9ABD3561-D379-4AAF-AF41-169B59457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7807" y="4943370"/>
              <a:ext cx="1065942" cy="405881"/>
            </a:xfrm>
            <a:prstGeom prst="bevel">
              <a:avLst>
                <a:gd name="adj" fmla="val 4852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سخت‌افزار</a:t>
              </a:r>
              <a:endParaRPr lang="fa-IR" sz="1100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36" name="AutoShape 3">
              <a:extLst>
                <a:ext uri="{FF2B5EF4-FFF2-40B4-BE49-F238E27FC236}">
                  <a16:creationId xmlns:a16="http://schemas.microsoft.com/office/drawing/2014/main" id="{A6765530-BA09-4112-8945-F1B2BCC46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7807" y="5349355"/>
              <a:ext cx="1065942" cy="405881"/>
            </a:xfrm>
            <a:prstGeom prst="bevel">
              <a:avLst>
                <a:gd name="adj" fmla="val 3966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نــرم‌افزار</a:t>
              </a:r>
              <a:endParaRPr lang="fa-IR" sz="1100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</p:grpSp>
      <p:sp>
        <p:nvSpPr>
          <p:cNvPr id="40" name="AutoShape 3">
            <a:extLst>
              <a:ext uri="{FF2B5EF4-FFF2-40B4-BE49-F238E27FC236}">
                <a16:creationId xmlns:a16="http://schemas.microsoft.com/office/drawing/2014/main" id="{BC74A8FD-DA34-44D2-83A4-983BE5399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416" y="3605101"/>
            <a:ext cx="1664391" cy="2140327"/>
          </a:xfrm>
          <a:prstGeom prst="bevel">
            <a:avLst>
              <a:gd name="adj" fmla="val 262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72000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گردآوری اطلاعات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تولید اطلاعات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گزینش اطلاعات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 err="1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اشاعه‌ی</a:t>
            </a: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 اطلاعات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 err="1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اندازه‌گیری</a:t>
            </a: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 اطلاعات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ارزشیابی اطلاعات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 err="1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رده‌بندی</a:t>
            </a: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 اطلاعات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 err="1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طبقه‌بندی</a:t>
            </a: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 اطلاعات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...</a:t>
            </a:r>
          </a:p>
        </p:txBody>
      </p:sp>
      <p:sp>
        <p:nvSpPr>
          <p:cNvPr id="41" name="AutoShape 3">
            <a:extLst>
              <a:ext uri="{FF2B5EF4-FFF2-40B4-BE49-F238E27FC236}">
                <a16:creationId xmlns:a16="http://schemas.microsoft.com/office/drawing/2014/main" id="{A188EAA7-6B7D-4175-B15D-ACA840283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022" y="3605101"/>
            <a:ext cx="1664391" cy="2140327"/>
          </a:xfrm>
          <a:prstGeom prst="bevel">
            <a:avLst>
              <a:gd name="adj" fmla="val 262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72000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سیستم عامل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آنتی‌ویروس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(پادبدافزار)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برنامه‌ی سیستمی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میان‌افزار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...</a:t>
            </a:r>
          </a:p>
        </p:txBody>
      </p:sp>
      <p:sp>
        <p:nvSpPr>
          <p:cNvPr id="42" name="AutoShape 3">
            <a:extLst>
              <a:ext uri="{FF2B5EF4-FFF2-40B4-BE49-F238E27FC236}">
                <a16:creationId xmlns:a16="http://schemas.microsoft.com/office/drawing/2014/main" id="{050A527A-28E6-4100-85C1-B6A34A711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628" y="3605101"/>
            <a:ext cx="1664391" cy="2140327"/>
          </a:xfrm>
          <a:prstGeom prst="bevel">
            <a:avLst>
              <a:gd name="adj" fmla="val 262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72000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تجهیزات شبکه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رسانه‌های انتقال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حسگرها و تراگذرها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پروتکل‌ها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رمزنگاری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فشرده‌سازی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تعامل انسان با کامپیوتر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...</a:t>
            </a:r>
          </a:p>
        </p:txBody>
      </p:sp>
      <p:sp>
        <p:nvSpPr>
          <p:cNvPr id="43" name="AutoShape 3">
            <a:extLst>
              <a:ext uri="{FF2B5EF4-FFF2-40B4-BE49-F238E27FC236}">
                <a16:creationId xmlns:a16="http://schemas.microsoft.com/office/drawing/2014/main" id="{7939F1BE-D8BE-43B5-B71F-5247EF809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34" y="3605101"/>
            <a:ext cx="1664391" cy="2140327"/>
          </a:xfrm>
          <a:prstGeom prst="bevel">
            <a:avLst>
              <a:gd name="adj" fmla="val 262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72000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سرور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انبارهای داده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حافظه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پردازنده‌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ذخیره و بازیابی اطلاعات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موتور جستجو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پایگاه داده‌ها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957087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کاربرد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</a:t>
            </a:r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F52C48-85CB-417E-92A9-45460E80113A}"/>
              </a:ext>
            </a:extLst>
          </p:cNvPr>
          <p:cNvGrpSpPr/>
          <p:nvPr/>
        </p:nvGrpSpPr>
        <p:grpSpPr>
          <a:xfrm>
            <a:off x="2016870" y="1317632"/>
            <a:ext cx="5110260" cy="5136955"/>
            <a:chOff x="1898382" y="1079418"/>
            <a:chExt cx="5347236" cy="537516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CCF5BCD-5261-484D-BB8B-14480F1CC67B}"/>
                </a:ext>
              </a:extLst>
            </p:cNvPr>
            <p:cNvGrpSpPr/>
            <p:nvPr/>
          </p:nvGrpSpPr>
          <p:grpSpPr>
            <a:xfrm>
              <a:off x="1898382" y="1107351"/>
              <a:ext cx="5347236" cy="5347236"/>
              <a:chOff x="1887279" y="1492835"/>
              <a:chExt cx="5347236" cy="534723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E49BADE-5D4A-4F6D-97F2-5B7C29E04D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71581" y="1837765"/>
                <a:ext cx="4200838" cy="3774090"/>
              </a:xfrm>
              <a:prstGeom prst="rect">
                <a:avLst/>
              </a:prstGeom>
            </p:spPr>
          </p:pic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id="{DBF2E2B2-1415-4618-B5A4-1D63A618FF0C}"/>
                  </a:ext>
                </a:extLst>
              </p:cNvPr>
              <p:cNvSpPr/>
              <p:nvPr/>
            </p:nvSpPr>
            <p:spPr>
              <a:xfrm>
                <a:off x="1887279" y="1492835"/>
                <a:ext cx="5347236" cy="5347236"/>
              </a:xfrm>
              <a:prstGeom prst="blockArc">
                <a:avLst>
                  <a:gd name="adj1" fmla="val 10790342"/>
                  <a:gd name="adj2" fmla="val 10788946"/>
                  <a:gd name="adj3" fmla="val 5403"/>
                </a:avLst>
              </a:prstGeom>
              <a:solidFill>
                <a:srgbClr val="379D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E28570-A457-475F-962B-B22714ABD6FF}"/>
                </a:ext>
              </a:extLst>
            </p:cNvPr>
            <p:cNvSpPr txBox="1"/>
            <p:nvPr/>
          </p:nvSpPr>
          <p:spPr>
            <a:xfrm>
              <a:off x="3769303" y="1079418"/>
              <a:ext cx="16053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1600" dirty="0">
                  <a:solidFill>
                    <a:schemeClr val="bg1"/>
                  </a:solidFill>
                  <a:cs typeface="Q Khoramshahr" panose="00000400000000000000" pitchFamily="50" charset="-78"/>
                </a:rPr>
                <a:t>کاربرد</a:t>
              </a:r>
              <a:endParaRPr lang="en-US" sz="1600" dirty="0">
                <a:solidFill>
                  <a:schemeClr val="bg1"/>
                </a:solidFill>
                <a:cs typeface="Q Khoramshahr" panose="00000400000000000000" pitchFamily="50" charset="-7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D42F5C-9054-41EC-86D7-B7139233B376}"/>
                </a:ext>
              </a:extLst>
            </p:cNvPr>
            <p:cNvSpPr txBox="1"/>
            <p:nvPr/>
          </p:nvSpPr>
          <p:spPr>
            <a:xfrm>
              <a:off x="3513272" y="6135778"/>
              <a:ext cx="21396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/>
                  </a:solidFill>
                  <a:latin typeface="Times CE" panose="02040603030405090304" pitchFamily="18" charset="0"/>
                  <a:cs typeface="Times New Roman" panose="02020603050405020304" pitchFamily="18" charset="0"/>
                </a:rPr>
                <a:t>Application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9499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1"/>
            <a:r>
              <a:rPr lang="fa-IR" sz="1300" dirty="0"/>
              <a:t>ارکان سیستم‌های سایبرنتیکی</a:t>
            </a:r>
            <a:br>
              <a:rPr lang="fa-IR" sz="1300" dirty="0"/>
            </a:br>
            <a:r>
              <a:rPr lang="fa-IR" sz="1300" dirty="0"/>
              <a:t>و مؤلفه‌های زیرساختی فضای سایبر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3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1"/>
            <a:r>
              <a:rPr lang="fa-IR" dirty="0"/>
              <a:t>منابع</a:t>
            </a:r>
            <a:br>
              <a:rPr lang="fa-IR" dirty="0"/>
            </a:br>
            <a:r>
              <a:rPr lang="fa-IR" dirty="0"/>
              <a:t>و</a:t>
            </a:r>
            <a:br>
              <a:rPr lang="fa-IR" dirty="0"/>
            </a:br>
            <a:r>
              <a:rPr lang="fa-IR" dirty="0"/>
              <a:t>مراجع</a:t>
            </a:r>
          </a:p>
        </p:txBody>
      </p:sp>
    </p:spTree>
    <p:extLst>
      <p:ext uri="{BB962C8B-B14F-4D97-AF65-F5344CB8AC3E}">
        <p14:creationId xmlns:p14="http://schemas.microsoft.com/office/powerpoint/2010/main" val="1972336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88D905-D6A0-4460-B8B2-C476F181D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693" y="1317631"/>
            <a:ext cx="3332614" cy="50701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0737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D5D254-EC93-4B4F-A9B1-5C9EE2297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281" y="1377682"/>
            <a:ext cx="3349438" cy="496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08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95D2AF-5108-439C-8460-0F35F6AE43AD}"/>
              </a:ext>
            </a:extLst>
          </p:cNvPr>
          <p:cNvGrpSpPr/>
          <p:nvPr/>
        </p:nvGrpSpPr>
        <p:grpSpPr>
          <a:xfrm>
            <a:off x="2979274" y="1377682"/>
            <a:ext cx="3185453" cy="4921525"/>
            <a:chOff x="2720047" y="763675"/>
            <a:chExt cx="3703907" cy="57225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50F85F-05E2-4A95-A97A-57B4EBF7B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0047" y="763675"/>
              <a:ext cx="3703907" cy="57225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5E6E4E-472D-4684-AC9E-DF8BEE6A11B0}"/>
                </a:ext>
              </a:extLst>
            </p:cNvPr>
            <p:cNvSpPr/>
            <p:nvPr/>
          </p:nvSpPr>
          <p:spPr>
            <a:xfrm>
              <a:off x="4149969" y="793819"/>
              <a:ext cx="864158" cy="200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216110-B1F6-4DE8-AEF5-3AD7A7DB8759}"/>
                </a:ext>
              </a:extLst>
            </p:cNvPr>
            <p:cNvSpPr/>
            <p:nvPr/>
          </p:nvSpPr>
          <p:spPr>
            <a:xfrm>
              <a:off x="4139921" y="6265147"/>
              <a:ext cx="864158" cy="200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2141894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78927-A5AF-4706-BC2A-16099AB42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76" y="1317632"/>
            <a:ext cx="3368848" cy="49859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0171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ارکان سایبرنتیک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نسبت ارکان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222E5A8-93C7-45F1-96CD-5B1EC09B6FAF}"/>
              </a:ext>
            </a:extLst>
          </p:cNvPr>
          <p:cNvGrpSpPr/>
          <p:nvPr/>
        </p:nvGrpSpPr>
        <p:grpSpPr>
          <a:xfrm>
            <a:off x="1685111" y="1285947"/>
            <a:ext cx="6749975" cy="5082857"/>
            <a:chOff x="1407869" y="1039777"/>
            <a:chExt cx="7347351" cy="553269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AE3626-CB39-442D-BBDC-F7AA8C565593}"/>
                </a:ext>
              </a:extLst>
            </p:cNvPr>
            <p:cNvSpPr txBox="1"/>
            <p:nvPr/>
          </p:nvSpPr>
          <p:spPr>
            <a:xfrm rot="16200000">
              <a:off x="6968555" y="2417840"/>
              <a:ext cx="3164728" cy="408602"/>
            </a:xfrm>
            <a:prstGeom prst="rect">
              <a:avLst/>
            </a:prstGeom>
            <a:solidFill>
              <a:srgbClr val="FFCCFF"/>
            </a:solidFill>
          </p:spPr>
          <p:txBody>
            <a:bodyPr wrap="square" rtlCol="0" anchor="t">
              <a:noAutofit/>
            </a:bodyPr>
            <a:lstStyle/>
            <a:p>
              <a:pPr algn="ctr" rtl="1"/>
              <a:r>
                <a:rPr lang="fa-IR" sz="1400" dirty="0">
                  <a:cs typeface="Q Khoramshahr" panose="00000400000000000000" pitchFamily="50" charset="-78"/>
                </a:rPr>
                <a:t>وظیفه‌ی سیستم سایبرنتیکی </a:t>
              </a:r>
              <a:r>
                <a:rPr lang="fa-IR" sz="1400" b="1" dirty="0">
                  <a:cs typeface="Q Khoramshahr" panose="00000400000000000000" pitchFamily="50" charset="-78"/>
                </a:rPr>
                <a:t>پیگیری</a:t>
              </a:r>
              <a:r>
                <a:rPr lang="fa-IR" sz="1400" dirty="0">
                  <a:cs typeface="Q Khoramshahr" panose="00000400000000000000" pitchFamily="50" charset="-78"/>
                </a:rPr>
                <a:t> می‌شود با</a:t>
              </a:r>
              <a:endParaRPr lang="en-US" sz="1400" dirty="0">
                <a:cs typeface="Q Khoramshahr" panose="00000400000000000000" pitchFamily="50" charset="-78"/>
              </a:endParaRPr>
            </a:p>
          </p:txBody>
        </p:sp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102FABB-ADE7-4E8F-84A1-2EAA1A698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6215" y="3381585"/>
              <a:ext cx="4194515" cy="824881"/>
            </a:xfrm>
            <a:prstGeom prst="bevel">
              <a:avLst>
                <a:gd name="adj" fmla="val 4754"/>
              </a:avLst>
            </a:prstGeom>
            <a:solidFill>
              <a:srgbClr val="379D13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کنترل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solidFill>
                    <a:schemeClr val="bg1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Control</a:t>
              </a: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31E8CFC-8243-432B-88FD-82DC012AE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6497" y="5735249"/>
              <a:ext cx="3009943" cy="824881"/>
            </a:xfrm>
            <a:prstGeom prst="bevel">
              <a:avLst>
                <a:gd name="adj" fmla="val 4754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ارتباطات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Communication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EA7EB292-D160-4B61-B385-36B59E96B0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8178" y="5747588"/>
              <a:ext cx="3009943" cy="824881"/>
            </a:xfrm>
            <a:prstGeom prst="bevel">
              <a:avLst>
                <a:gd name="adj" fmla="val 4754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محاسبات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Computation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D87561-EE8E-466B-BAFE-760784079682}"/>
                </a:ext>
              </a:extLst>
            </p:cNvPr>
            <p:cNvSpPr txBox="1"/>
            <p:nvPr/>
          </p:nvSpPr>
          <p:spPr>
            <a:xfrm rot="16200000">
              <a:off x="2524521" y="4815016"/>
              <a:ext cx="1331017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1200" b="1" dirty="0">
                  <a:cs typeface="Q Khoramshahr" panose="00000400000000000000" pitchFamily="50" charset="-78"/>
                </a:rPr>
                <a:t>استفاده</a:t>
              </a:r>
              <a:r>
                <a:rPr lang="fa-IR" sz="1200" dirty="0">
                  <a:cs typeface="Q Khoramshahr" panose="00000400000000000000" pitchFamily="50" charset="-78"/>
                </a:rPr>
                <a:t> می‌کند از</a:t>
              </a:r>
              <a:endParaRPr lang="en-US" sz="1200" dirty="0">
                <a:cs typeface="Q Khoramshahr" panose="00000400000000000000" pitchFamily="50" charset="-78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9B79F6-2EA8-4868-8AC7-AC02E4BF9BB0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53" y="4206466"/>
              <a:ext cx="0" cy="152878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1E780CA8-A35D-4260-A23E-AC2A6995F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7869" y="1039778"/>
              <a:ext cx="6328262" cy="824881"/>
            </a:xfrm>
            <a:prstGeom prst="bevel">
              <a:avLst>
                <a:gd name="adj" fmla="val 4754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اطلاعات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Information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A7E5EAD-9B1D-4B31-BBCC-F50EF3933C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48570" y="1894798"/>
              <a:ext cx="0" cy="383850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A76951B-2D68-4394-90ED-8694836DE6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9869" y="1894798"/>
              <a:ext cx="0" cy="3838502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B914DB0-6969-4DCD-A4DD-C3609714A8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3304" y="3785921"/>
              <a:ext cx="1671063" cy="0"/>
            </a:xfrm>
            <a:prstGeom prst="straightConnector1">
              <a:avLst/>
            </a:prstGeom>
            <a:ln w="25400">
              <a:solidFill>
                <a:srgbClr val="F828DA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9FE6C01-49E8-490F-B76A-FB4E2E352305}"/>
                </a:ext>
              </a:extLst>
            </p:cNvPr>
            <p:cNvSpPr txBox="1"/>
            <p:nvPr/>
          </p:nvSpPr>
          <p:spPr>
            <a:xfrm rot="5400000">
              <a:off x="6752794" y="4815018"/>
              <a:ext cx="1331019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1200" b="1" dirty="0">
                  <a:cs typeface="Q Khoramshahr" panose="00000400000000000000" pitchFamily="50" charset="-78"/>
                </a:rPr>
                <a:t>عمل</a:t>
              </a:r>
              <a:r>
                <a:rPr lang="fa-IR" sz="1200" dirty="0">
                  <a:cs typeface="Q Khoramshahr" panose="00000400000000000000" pitchFamily="50" charset="-78"/>
                </a:rPr>
                <a:t> می‌کند بر روی</a:t>
              </a:r>
              <a:endParaRPr lang="en-US" sz="1200" dirty="0">
                <a:cs typeface="Q Khoramshahr" panose="00000400000000000000" pitchFamily="50" charset="-78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2668A1-D1C0-4E67-AC9F-58433E271A6B}"/>
                </a:ext>
              </a:extLst>
            </p:cNvPr>
            <p:cNvSpPr txBox="1"/>
            <p:nvPr/>
          </p:nvSpPr>
          <p:spPr>
            <a:xfrm rot="5400000">
              <a:off x="1040643" y="4815018"/>
              <a:ext cx="1331019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1200" b="1" dirty="0">
                  <a:cs typeface="Q Khoramshahr" panose="00000400000000000000" pitchFamily="50" charset="-78"/>
                </a:rPr>
                <a:t>عمل</a:t>
              </a:r>
              <a:r>
                <a:rPr lang="fa-IR" sz="1200" dirty="0">
                  <a:cs typeface="Q Khoramshahr" panose="00000400000000000000" pitchFamily="50" charset="-78"/>
                </a:rPr>
                <a:t> می‌کند بر روی</a:t>
              </a:r>
              <a:endParaRPr lang="en-US" sz="1200" dirty="0">
                <a:cs typeface="Q Khoramshahr" panose="00000400000000000000" pitchFamily="50" charset="-78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842018A-B365-4408-8F1A-B87EB53016F4}"/>
                </a:ext>
              </a:extLst>
            </p:cNvPr>
            <p:cNvCxnSpPr>
              <a:cxnSpLocks/>
            </p:cNvCxnSpPr>
            <p:nvPr/>
          </p:nvCxnSpPr>
          <p:spPr>
            <a:xfrm>
              <a:off x="6222927" y="4204516"/>
              <a:ext cx="0" cy="152878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1830CFF-90E2-4354-97C3-024366783BB7}"/>
                </a:ext>
              </a:extLst>
            </p:cNvPr>
            <p:cNvSpPr txBox="1"/>
            <p:nvPr/>
          </p:nvSpPr>
          <p:spPr>
            <a:xfrm rot="16200000">
              <a:off x="5273428" y="4815017"/>
              <a:ext cx="1331019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1200" b="1" dirty="0">
                  <a:cs typeface="Q Khoramshahr" panose="00000400000000000000" pitchFamily="50" charset="-78"/>
                </a:rPr>
                <a:t>استفاده</a:t>
              </a:r>
              <a:r>
                <a:rPr lang="fa-IR" sz="1200" dirty="0">
                  <a:cs typeface="Q Khoramshahr" panose="00000400000000000000" pitchFamily="50" charset="-78"/>
                </a:rPr>
                <a:t> می‌کند از</a:t>
              </a:r>
              <a:endParaRPr lang="en-US" sz="1200" dirty="0">
                <a:cs typeface="Q Khoramshahr" panose="00000400000000000000" pitchFamily="50" charset="-78"/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EF6A479-6776-49AE-AFE5-18BF1074DF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1332" y="1859808"/>
              <a:ext cx="0" cy="152878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EF6A484-1A87-478A-B018-78335DD13671}"/>
                </a:ext>
              </a:extLst>
            </p:cNvPr>
            <p:cNvSpPr txBox="1"/>
            <p:nvPr/>
          </p:nvSpPr>
          <p:spPr>
            <a:xfrm rot="5400000">
              <a:off x="4185329" y="2463305"/>
              <a:ext cx="1331019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1200" b="1" dirty="0">
                  <a:cs typeface="Q Khoramshahr" panose="00000400000000000000" pitchFamily="50" charset="-78"/>
                </a:rPr>
                <a:t>عمل</a:t>
              </a:r>
              <a:r>
                <a:rPr lang="fa-IR" sz="1200" dirty="0">
                  <a:cs typeface="Q Khoramshahr" panose="00000400000000000000" pitchFamily="50" charset="-78"/>
                </a:rPr>
                <a:t> می‌کند بر روی</a:t>
              </a:r>
              <a:endParaRPr lang="en-US" sz="1200" dirty="0">
                <a:cs typeface="Q Khoramshahr" panose="00000400000000000000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4547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ارکان 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1DC1-61DB-42A1-89C5-00204478C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3111-792B-46C5-9048-488F682F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702" y="1511183"/>
            <a:ext cx="5346596" cy="48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97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1"/>
            <a:r>
              <a:rPr lang="fa-IR" sz="1300" dirty="0"/>
              <a:t>ارکان سیستم‌های سایبرنتیکی</a:t>
            </a:r>
            <a:br>
              <a:rPr lang="fa-IR" sz="1300" dirty="0"/>
            </a:br>
            <a:r>
              <a:rPr lang="fa-IR" sz="1300" dirty="0"/>
              <a:t>و مؤلفه‌های زیرساختی فضای سایبر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2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1"/>
            <a:r>
              <a:rPr lang="fa-IR" dirty="0"/>
              <a:t>مؤلفه‌های</a:t>
            </a:r>
            <a:br>
              <a:rPr lang="fa-IR" dirty="0"/>
            </a:br>
            <a:r>
              <a:rPr lang="fa-IR" dirty="0"/>
              <a:t>زیرساختی</a:t>
            </a:r>
            <a:br>
              <a:rPr lang="fa-IR" dirty="0"/>
            </a:br>
            <a:r>
              <a:rPr lang="fa-IR" dirty="0"/>
              <a:t>فضای</a:t>
            </a:r>
            <a:br>
              <a:rPr lang="fa-IR" dirty="0"/>
            </a:br>
            <a:r>
              <a:rPr lang="fa-IR" dirty="0"/>
              <a:t>سایبر</a:t>
            </a:r>
          </a:p>
        </p:txBody>
      </p:sp>
    </p:spTree>
    <p:extLst>
      <p:ext uri="{BB962C8B-B14F-4D97-AF65-F5344CB8AC3E}">
        <p14:creationId xmlns:p14="http://schemas.microsoft.com/office/powerpoint/2010/main" val="1077652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مؤلفه‌های زیرساختی فضای سایبر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965CE-BA9A-42B8-99D8-801E5C934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E2EAEC-2205-4003-B9C0-78F94EC804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مبتنی بر ارکان سیستم‌های سایبرنتیکی</a:t>
            </a: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A93F5A03-9B62-47F4-BB33-664FA1854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062167"/>
            <a:ext cx="6657564" cy="399615"/>
          </a:xfrm>
          <a:prstGeom prst="bevel">
            <a:avLst>
              <a:gd name="adj" fmla="val 11943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مؤلفه‌های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زیرساختی فضای سایبر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6C43B567-1524-40EA-8AE2-2F928E97A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CE8585E1-A8A4-4A2F-9BE4-9703C7C50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9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F62D4D5A-0ED1-44B3-93A7-28DCE2144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286BF11F-153D-4BC0-8AE3-9DECB161D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91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E4371C24-63E4-43E0-89F0-4E7B654A5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63C8933B-F915-42DE-B060-3210A3BAD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id="{1B600E6F-0B83-4AFC-81FE-0EA5914C6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85AB40C2-17C8-4C89-8AD4-054A1DE51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4738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مؤلفه‌های زیرساختی فضای سایبر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965CE-BA9A-42B8-99D8-801E5C934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E2EAEC-2205-4003-B9C0-78F94EC804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ارکان ماشینی – ارکان انسانی</a:t>
            </a: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A93F5A03-9B62-47F4-BB33-664FA1854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062167"/>
            <a:ext cx="6657564" cy="399615"/>
          </a:xfrm>
          <a:prstGeom prst="bevel">
            <a:avLst>
              <a:gd name="adj" fmla="val 11943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مؤلفه‌های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زیرساختی فضای سایبر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64437C9A-930E-44FF-9C2F-92F705067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3" name="AutoShape 3">
            <a:extLst>
              <a:ext uri="{FF2B5EF4-FFF2-40B4-BE49-F238E27FC236}">
                <a16:creationId xmlns:a16="http://schemas.microsoft.com/office/drawing/2014/main" id="{1DF43AF3-6C05-439E-A382-583E2F1D2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9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4" name="AutoShape 3">
            <a:extLst>
              <a:ext uri="{FF2B5EF4-FFF2-40B4-BE49-F238E27FC236}">
                <a16:creationId xmlns:a16="http://schemas.microsoft.com/office/drawing/2014/main" id="{1575928D-C72F-4C99-BF90-9295EF12E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id="{5951DF42-1121-4359-B230-2FAEC2531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91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6" name="AutoShape 3">
            <a:extLst>
              <a:ext uri="{FF2B5EF4-FFF2-40B4-BE49-F238E27FC236}">
                <a16:creationId xmlns:a16="http://schemas.microsoft.com/office/drawing/2014/main" id="{5241EC68-FAA6-47A1-9420-69A15A4B8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7" name="AutoShape 3">
            <a:extLst>
              <a:ext uri="{FF2B5EF4-FFF2-40B4-BE49-F238E27FC236}">
                <a16:creationId xmlns:a16="http://schemas.microsoft.com/office/drawing/2014/main" id="{7ED91900-D996-4FF7-9186-8A3AC3C16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8" name="AutoShape 3">
            <a:extLst>
              <a:ext uri="{FF2B5EF4-FFF2-40B4-BE49-F238E27FC236}">
                <a16:creationId xmlns:a16="http://schemas.microsoft.com/office/drawing/2014/main" id="{82390779-52DE-4685-91AC-5A4382A89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9" name="AutoShape 3">
            <a:extLst>
              <a:ext uri="{FF2B5EF4-FFF2-40B4-BE49-F238E27FC236}">
                <a16:creationId xmlns:a16="http://schemas.microsoft.com/office/drawing/2014/main" id="{A6F0AD5F-E120-4D23-AE77-7420956B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F57B498E-071F-4AE3-93BC-4E26AB77A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3599035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محاسبات ماشینی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814F6965-1B07-447B-B8B3-07927B1AC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8" y="3599035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ارتباطات ماشینی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C55BC318-E841-47E4-B582-0D08DE6CF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8" y="3599035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 ماشینی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id="{DDC09106-9223-4614-8B6C-749EAEAD9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599035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اطلاعات ماشینی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13AF66B6-15F7-4E0F-A4C1-A348CB005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6" y="4008211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محاسبات انسانی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2" name="AutoShape 3">
            <a:extLst>
              <a:ext uri="{FF2B5EF4-FFF2-40B4-BE49-F238E27FC236}">
                <a16:creationId xmlns:a16="http://schemas.microsoft.com/office/drawing/2014/main" id="{E2C02634-557D-4834-B1BF-4BC5DCCBE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6" y="4008211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ارتباطات انسانی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3" name="AutoShape 3">
            <a:extLst>
              <a:ext uri="{FF2B5EF4-FFF2-40B4-BE49-F238E27FC236}">
                <a16:creationId xmlns:a16="http://schemas.microsoft.com/office/drawing/2014/main" id="{B0F6A2F6-0D8A-404D-97C7-E69909CB2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6" y="4008211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 انسانی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4" name="AutoShape 3">
            <a:extLst>
              <a:ext uri="{FF2B5EF4-FFF2-40B4-BE49-F238E27FC236}">
                <a16:creationId xmlns:a16="http://schemas.microsoft.com/office/drawing/2014/main" id="{973CD9BE-17C2-4AC8-9F17-52BA2165F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6" y="4008211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اطلاعات انسانی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5" name="AutoShape 3">
            <a:extLst>
              <a:ext uri="{FF2B5EF4-FFF2-40B4-BE49-F238E27FC236}">
                <a16:creationId xmlns:a16="http://schemas.microsoft.com/office/drawing/2014/main" id="{9ABD3561-D379-4AAF-AF41-169B59457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0778" y="3596902"/>
            <a:ext cx="714585" cy="399615"/>
          </a:xfrm>
          <a:prstGeom prst="bevel">
            <a:avLst>
              <a:gd name="adj" fmla="val 11943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ماشین</a:t>
            </a:r>
            <a:endParaRPr lang="fa-IR" sz="1100" dirty="0">
              <a:solidFill>
                <a:schemeClr val="bg1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6" name="AutoShape 3">
            <a:extLst>
              <a:ext uri="{FF2B5EF4-FFF2-40B4-BE49-F238E27FC236}">
                <a16:creationId xmlns:a16="http://schemas.microsoft.com/office/drawing/2014/main" id="{A6765530-BA09-4112-8945-F1B2BCC46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0776" y="4006078"/>
            <a:ext cx="714585" cy="399615"/>
          </a:xfrm>
          <a:prstGeom prst="bevel">
            <a:avLst>
              <a:gd name="adj" fmla="val 11943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انسان</a:t>
            </a:r>
            <a:endParaRPr lang="fa-IR" sz="1100" dirty="0">
              <a:solidFill>
                <a:schemeClr val="bg1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4513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مؤلفه‌های زیرساختی فضای سایبر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965CE-BA9A-42B8-99D8-801E5C934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E2EAEC-2205-4003-B9C0-78F94EC804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ارکان ماشینی – ارکان انسانی – ارکان حیوانی – ارکان طبیعی</a:t>
            </a: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A93F5A03-9B62-47F4-BB33-664FA1854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062167"/>
            <a:ext cx="6657564" cy="399615"/>
          </a:xfrm>
          <a:prstGeom prst="bevel">
            <a:avLst>
              <a:gd name="adj" fmla="val 11943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مؤلفه‌های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زیرساختی فضای سایبر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64437C9A-930E-44FF-9C2F-92F705067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3" name="AutoShape 3">
            <a:extLst>
              <a:ext uri="{FF2B5EF4-FFF2-40B4-BE49-F238E27FC236}">
                <a16:creationId xmlns:a16="http://schemas.microsoft.com/office/drawing/2014/main" id="{1DF43AF3-6C05-439E-A382-583E2F1D2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9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4" name="AutoShape 3">
            <a:extLst>
              <a:ext uri="{FF2B5EF4-FFF2-40B4-BE49-F238E27FC236}">
                <a16:creationId xmlns:a16="http://schemas.microsoft.com/office/drawing/2014/main" id="{1575928D-C72F-4C99-BF90-9295EF12E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id="{5951DF42-1121-4359-B230-2FAEC2531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91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6" name="AutoShape 3">
            <a:extLst>
              <a:ext uri="{FF2B5EF4-FFF2-40B4-BE49-F238E27FC236}">
                <a16:creationId xmlns:a16="http://schemas.microsoft.com/office/drawing/2014/main" id="{5241EC68-FAA6-47A1-9420-69A15A4B8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7" name="AutoShape 3">
            <a:extLst>
              <a:ext uri="{FF2B5EF4-FFF2-40B4-BE49-F238E27FC236}">
                <a16:creationId xmlns:a16="http://schemas.microsoft.com/office/drawing/2014/main" id="{7ED91900-D996-4FF7-9186-8A3AC3C16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8" name="AutoShape 3">
            <a:extLst>
              <a:ext uri="{FF2B5EF4-FFF2-40B4-BE49-F238E27FC236}">
                <a16:creationId xmlns:a16="http://schemas.microsoft.com/office/drawing/2014/main" id="{82390779-52DE-4685-91AC-5A4382A89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9" name="AutoShape 3">
            <a:extLst>
              <a:ext uri="{FF2B5EF4-FFF2-40B4-BE49-F238E27FC236}">
                <a16:creationId xmlns:a16="http://schemas.microsoft.com/office/drawing/2014/main" id="{A6F0AD5F-E120-4D23-AE77-7420956B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F57B498E-071F-4AE3-93BC-4E26AB77A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3599035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محاسبات ماشینی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814F6965-1B07-447B-B8B3-07927B1AC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8" y="3599035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ارتباطات ماشینی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C55BC318-E841-47E4-B582-0D08DE6CF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8" y="3599035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 ماشینی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id="{DDC09106-9223-4614-8B6C-749EAEAD9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599035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اطلاعات ماشینی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13AF66B6-15F7-4E0F-A4C1-A348CB005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6" y="4008211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محاسبات انسانی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2" name="AutoShape 3">
            <a:extLst>
              <a:ext uri="{FF2B5EF4-FFF2-40B4-BE49-F238E27FC236}">
                <a16:creationId xmlns:a16="http://schemas.microsoft.com/office/drawing/2014/main" id="{E2C02634-557D-4834-B1BF-4BC5DCCBE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6" y="4008211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ارتباطات انسانی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3" name="AutoShape 3">
            <a:extLst>
              <a:ext uri="{FF2B5EF4-FFF2-40B4-BE49-F238E27FC236}">
                <a16:creationId xmlns:a16="http://schemas.microsoft.com/office/drawing/2014/main" id="{B0F6A2F6-0D8A-404D-97C7-E69909CB2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6" y="4008211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 انسانی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4" name="AutoShape 3">
            <a:extLst>
              <a:ext uri="{FF2B5EF4-FFF2-40B4-BE49-F238E27FC236}">
                <a16:creationId xmlns:a16="http://schemas.microsoft.com/office/drawing/2014/main" id="{973CD9BE-17C2-4AC8-9F17-52BA2165F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6" y="4008211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اطلاعات انسانی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5" name="AutoShape 3">
            <a:extLst>
              <a:ext uri="{FF2B5EF4-FFF2-40B4-BE49-F238E27FC236}">
                <a16:creationId xmlns:a16="http://schemas.microsoft.com/office/drawing/2014/main" id="{5E205637-CE31-4514-8967-D1D8C16B8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6" y="4409626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محاسبات حیوانی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6" name="AutoShape 3">
            <a:extLst>
              <a:ext uri="{FF2B5EF4-FFF2-40B4-BE49-F238E27FC236}">
                <a16:creationId xmlns:a16="http://schemas.microsoft.com/office/drawing/2014/main" id="{7F51F156-D654-47AF-A505-184896777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6" y="4409626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ارتباطات حیوانی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7" name="AutoShape 3">
            <a:extLst>
              <a:ext uri="{FF2B5EF4-FFF2-40B4-BE49-F238E27FC236}">
                <a16:creationId xmlns:a16="http://schemas.microsoft.com/office/drawing/2014/main" id="{A1C10438-17B7-41AA-AB41-37F9B0CEE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6" y="4409626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 حیوانی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8" name="AutoShape 3">
            <a:extLst>
              <a:ext uri="{FF2B5EF4-FFF2-40B4-BE49-F238E27FC236}">
                <a16:creationId xmlns:a16="http://schemas.microsoft.com/office/drawing/2014/main" id="{036271D8-15EA-4E63-99D1-A3814094A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6" y="4409626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اطلاعات حیوانی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9" name="AutoShape 3">
            <a:extLst>
              <a:ext uri="{FF2B5EF4-FFF2-40B4-BE49-F238E27FC236}">
                <a16:creationId xmlns:a16="http://schemas.microsoft.com/office/drawing/2014/main" id="{5761503D-9F54-4FB7-96BE-F16521461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4" y="481880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محاسبات طبیعی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40" name="AutoShape 3">
            <a:extLst>
              <a:ext uri="{FF2B5EF4-FFF2-40B4-BE49-F238E27FC236}">
                <a16:creationId xmlns:a16="http://schemas.microsoft.com/office/drawing/2014/main" id="{13A2E07D-0045-43E6-ABF1-C15943206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4" y="481880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ارتباطات طبیعی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41" name="AutoShape 3">
            <a:extLst>
              <a:ext uri="{FF2B5EF4-FFF2-40B4-BE49-F238E27FC236}">
                <a16:creationId xmlns:a16="http://schemas.microsoft.com/office/drawing/2014/main" id="{B6D86049-C79C-4986-B655-C39063235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4" y="481880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 طبیعی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42" name="AutoShape 3">
            <a:extLst>
              <a:ext uri="{FF2B5EF4-FFF2-40B4-BE49-F238E27FC236}">
                <a16:creationId xmlns:a16="http://schemas.microsoft.com/office/drawing/2014/main" id="{FAB35F6D-2D00-47CA-9D26-3F87B8385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4" y="481880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اطلاعات طبیعی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43" name="AutoShape 3">
            <a:extLst>
              <a:ext uri="{FF2B5EF4-FFF2-40B4-BE49-F238E27FC236}">
                <a16:creationId xmlns:a16="http://schemas.microsoft.com/office/drawing/2014/main" id="{36052CB7-F056-4CD2-A279-DD9B5C234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0778" y="3596902"/>
            <a:ext cx="714585" cy="399615"/>
          </a:xfrm>
          <a:prstGeom prst="bevel">
            <a:avLst>
              <a:gd name="adj" fmla="val 11943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ماشین</a:t>
            </a:r>
            <a:endParaRPr lang="fa-IR" sz="1100" dirty="0">
              <a:solidFill>
                <a:schemeClr val="bg1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44" name="AutoShape 3">
            <a:extLst>
              <a:ext uri="{FF2B5EF4-FFF2-40B4-BE49-F238E27FC236}">
                <a16:creationId xmlns:a16="http://schemas.microsoft.com/office/drawing/2014/main" id="{ED409B6B-5DDE-4C8B-B7C5-C97A94EC5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0776" y="4006078"/>
            <a:ext cx="714585" cy="399615"/>
          </a:xfrm>
          <a:prstGeom prst="bevel">
            <a:avLst>
              <a:gd name="adj" fmla="val 11943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انسان</a:t>
            </a:r>
            <a:endParaRPr lang="fa-IR" sz="1100" dirty="0">
              <a:solidFill>
                <a:schemeClr val="bg1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45" name="AutoShape 3">
            <a:extLst>
              <a:ext uri="{FF2B5EF4-FFF2-40B4-BE49-F238E27FC236}">
                <a16:creationId xmlns:a16="http://schemas.microsoft.com/office/drawing/2014/main" id="{31A50934-2F0F-4D73-9D3D-52172C37C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0776" y="4407493"/>
            <a:ext cx="714585" cy="399615"/>
          </a:xfrm>
          <a:prstGeom prst="bevel">
            <a:avLst>
              <a:gd name="adj" fmla="val 11943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حیوان</a:t>
            </a:r>
            <a:endParaRPr lang="fa-IR" sz="1100" dirty="0">
              <a:solidFill>
                <a:schemeClr val="bg1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46" name="AutoShape 3">
            <a:extLst>
              <a:ext uri="{FF2B5EF4-FFF2-40B4-BE49-F238E27FC236}">
                <a16:creationId xmlns:a16="http://schemas.microsoft.com/office/drawing/2014/main" id="{237D0400-E967-4526-BB65-647C25A66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0774" y="4816669"/>
            <a:ext cx="714585" cy="399615"/>
          </a:xfrm>
          <a:prstGeom prst="bevel">
            <a:avLst>
              <a:gd name="adj" fmla="val 11943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طبیعت</a:t>
            </a:r>
            <a:endParaRPr lang="fa-IR" sz="1100" dirty="0">
              <a:solidFill>
                <a:schemeClr val="bg1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3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نقش تکنولوژی در فضای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زیرساخت تکنولوژیکی فضای سایبر</a:t>
            </a: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26EBF24E-890F-4CAC-B3B9-699A21717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348" y="4017158"/>
            <a:ext cx="1598132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تکنولوژی محاسبات</a:t>
            </a:r>
            <a:endParaRPr lang="fa-IR" sz="11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44235F5F-3F76-4F69-ABE6-0992D3ADD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0738" y="4013559"/>
            <a:ext cx="1598132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تکنولوژی ارتباطات</a:t>
            </a:r>
            <a:endParaRPr lang="fa-IR" sz="11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AF27707C-6A63-49B7-AE57-13AFA4B43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128" y="4009960"/>
            <a:ext cx="1598132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تکنولوژی کنترل</a:t>
            </a:r>
            <a:endParaRPr lang="fa-IR" sz="11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BF7EC33D-EF81-4184-855B-0A35F18C4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518" y="4006361"/>
            <a:ext cx="1598132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تکنولوژی اطلاعات</a:t>
            </a:r>
            <a:endParaRPr lang="fa-IR" sz="11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79511F-245D-449B-96CC-0ED4D707D5F5}"/>
              </a:ext>
            </a:extLst>
          </p:cNvPr>
          <p:cNvCxnSpPr>
            <a:cxnSpLocks/>
            <a:stCxn id="18" idx="6"/>
          </p:cNvCxnSpPr>
          <p:nvPr/>
        </p:nvCxnSpPr>
        <p:spPr>
          <a:xfrm flipH="1" flipV="1">
            <a:off x="7064342" y="3567777"/>
            <a:ext cx="4242" cy="438584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86A8A37-5808-4ADE-B61D-6E1F573FFE37}"/>
              </a:ext>
            </a:extLst>
          </p:cNvPr>
          <p:cNvCxnSpPr>
            <a:cxnSpLocks/>
          </p:cNvCxnSpPr>
          <p:nvPr/>
        </p:nvCxnSpPr>
        <p:spPr>
          <a:xfrm flipH="1" flipV="1">
            <a:off x="5395710" y="3567776"/>
            <a:ext cx="4242" cy="438584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BAC9BD6-8556-41D6-8945-B35A3655EEDC}"/>
              </a:ext>
            </a:extLst>
          </p:cNvPr>
          <p:cNvCxnSpPr>
            <a:cxnSpLocks/>
          </p:cNvCxnSpPr>
          <p:nvPr/>
        </p:nvCxnSpPr>
        <p:spPr>
          <a:xfrm flipH="1" flipV="1">
            <a:off x="3727078" y="3567775"/>
            <a:ext cx="4242" cy="438584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EE14F5C-C81F-40B4-9D98-CC8ADE19A46F}"/>
              </a:ext>
            </a:extLst>
          </p:cNvPr>
          <p:cNvCxnSpPr>
            <a:cxnSpLocks/>
          </p:cNvCxnSpPr>
          <p:nvPr/>
        </p:nvCxnSpPr>
        <p:spPr>
          <a:xfrm flipH="1" flipV="1">
            <a:off x="2058446" y="3567774"/>
            <a:ext cx="4242" cy="438584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utoShape 3">
            <a:extLst>
              <a:ext uri="{FF2B5EF4-FFF2-40B4-BE49-F238E27FC236}">
                <a16:creationId xmlns:a16="http://schemas.microsoft.com/office/drawing/2014/main" id="{0F9D2B25-DD47-4882-9001-6257AD91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062167"/>
            <a:ext cx="6657564" cy="399615"/>
          </a:xfrm>
          <a:prstGeom prst="bevel">
            <a:avLst>
              <a:gd name="adj" fmla="val 11943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مؤلفه‌های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زیرساختی فضای سایبر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id="{AB53BBF3-914B-42D6-88B8-841685C23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6" name="AutoShape 3">
            <a:extLst>
              <a:ext uri="{FF2B5EF4-FFF2-40B4-BE49-F238E27FC236}">
                <a16:creationId xmlns:a16="http://schemas.microsoft.com/office/drawing/2014/main" id="{435DD7ED-F843-47D3-8D51-83786D878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9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7" name="AutoShape 3">
            <a:extLst>
              <a:ext uri="{FF2B5EF4-FFF2-40B4-BE49-F238E27FC236}">
                <a16:creationId xmlns:a16="http://schemas.microsoft.com/office/drawing/2014/main" id="{E1C4DC3D-C8BA-46B9-854D-3A4885BC8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8" name="AutoShape 3">
            <a:extLst>
              <a:ext uri="{FF2B5EF4-FFF2-40B4-BE49-F238E27FC236}">
                <a16:creationId xmlns:a16="http://schemas.microsoft.com/office/drawing/2014/main" id="{81AF846A-0FE3-4BED-B274-8E61C9D2F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91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9" name="AutoShape 3">
            <a:extLst>
              <a:ext uri="{FF2B5EF4-FFF2-40B4-BE49-F238E27FC236}">
                <a16:creationId xmlns:a16="http://schemas.microsoft.com/office/drawing/2014/main" id="{29F204A9-1BDB-4934-BAAD-B09E411A4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id="{335853A7-2BD5-4474-A827-A5D534208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8D819991-A3CD-47DB-8003-ED907AD2C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2" name="AutoShape 3">
            <a:extLst>
              <a:ext uri="{FF2B5EF4-FFF2-40B4-BE49-F238E27FC236}">
                <a16:creationId xmlns:a16="http://schemas.microsoft.com/office/drawing/2014/main" id="{C94FC9B1-61AD-449E-9FDE-1D172A667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48757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2815</TotalTime>
  <Words>746</Words>
  <Application>Microsoft Office PowerPoint</Application>
  <PresentationFormat>On-screen Show (4:3)</PresentationFormat>
  <Paragraphs>377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Calibri</vt:lpstr>
      <vt:lpstr>Calibri Light</vt:lpstr>
      <vt:lpstr>Consolas</vt:lpstr>
      <vt:lpstr>F_yaghot</vt:lpstr>
      <vt:lpstr>Helvetica World</vt:lpstr>
      <vt:lpstr>Qadi Linotype</vt:lpstr>
      <vt:lpstr>Times CE</vt:lpstr>
      <vt:lpstr>Times New Roman</vt:lpstr>
      <vt:lpstr>XB Niloofar</vt:lpstr>
      <vt:lpstr>Office Theme</vt:lpstr>
      <vt:lpstr>ارکان سیستم‌های سایبرنتیکی و مؤلفه‌های زیرساختی فضای سایبر</vt:lpstr>
      <vt:lpstr>PowerPoint Presentation</vt:lpstr>
      <vt:lpstr>ارکان سایبرنتیک</vt:lpstr>
      <vt:lpstr>ارکان سیستم سایبرنتیکی</vt:lpstr>
      <vt:lpstr>PowerPoint Presentation</vt:lpstr>
      <vt:lpstr>مؤلفه‌های زیرساختی فضای سایبر</vt:lpstr>
      <vt:lpstr>مؤلفه‌های زیرساختی فضای سایبر</vt:lpstr>
      <vt:lpstr>مؤلفه‌های زیرساختی فضای سایبر</vt:lpstr>
      <vt:lpstr>نقش تکنولوژی در فضای سایبر</vt:lpstr>
      <vt:lpstr>مؤلفه‌های زیرساختی فضای سایبر</vt:lpstr>
      <vt:lpstr>اطلاعات</vt:lpstr>
      <vt:lpstr>لایه‌های اطلاعات</vt:lpstr>
      <vt:lpstr>کنترل</vt:lpstr>
      <vt:lpstr>سیستم سایبرنتیکی</vt:lpstr>
      <vt:lpstr>ارتباطات</vt:lpstr>
      <vt:lpstr>سیستم سایبرنتیکی</vt:lpstr>
      <vt:lpstr>سیستم سایبرنتیکی</vt:lpstr>
      <vt:lpstr>محاسبات</vt:lpstr>
      <vt:lpstr>سیستم سایبرنتیکی</vt:lpstr>
      <vt:lpstr>سیستم سایبرنتیکی</vt:lpstr>
      <vt:lpstr>نسبت ارکان با اجزای سیستم سایبرنتیکی</vt:lpstr>
      <vt:lpstr>مؤلفه‌های زیرساختی فضای سایبر</vt:lpstr>
      <vt:lpstr>مؤلفه‌های زیرساختی فضای سایبر</vt:lpstr>
      <vt:lpstr>کاربرد</vt:lpstr>
      <vt:lpstr>PowerPoint Presentation</vt:lpstr>
      <vt:lpstr>کتاب مرجع</vt:lpstr>
      <vt:lpstr>کتاب مرجع</vt:lpstr>
      <vt:lpstr>کتاب مرجع</vt:lpstr>
      <vt:lpstr>کتاب مرجع</vt:lpstr>
    </vt:vector>
  </TitlesOfParts>
  <Company>University of Tehran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Kazim Fouladi</dc:creator>
  <cp:lastModifiedBy>K Fouladi</cp:lastModifiedBy>
  <cp:revision>232</cp:revision>
  <cp:lastPrinted>2021-11-30T10:01:26Z</cp:lastPrinted>
  <dcterms:created xsi:type="dcterms:W3CDTF">2013-12-25T07:22:03Z</dcterms:created>
  <dcterms:modified xsi:type="dcterms:W3CDTF">2024-01-05T15:11:56Z</dcterms:modified>
</cp:coreProperties>
</file>