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34" r:id="rId2"/>
    <p:sldId id="744" r:id="rId3"/>
    <p:sldId id="335" r:id="rId4"/>
    <p:sldId id="396" r:id="rId5"/>
    <p:sldId id="377" r:id="rId6"/>
    <p:sldId id="700" r:id="rId7"/>
    <p:sldId id="711" r:id="rId8"/>
    <p:sldId id="712" r:id="rId9"/>
    <p:sldId id="713" r:id="rId10"/>
    <p:sldId id="309" r:id="rId11"/>
    <p:sldId id="325" r:id="rId12"/>
    <p:sldId id="333" r:id="rId13"/>
    <p:sldId id="311" r:id="rId14"/>
    <p:sldId id="714" r:id="rId15"/>
    <p:sldId id="715" r:id="rId16"/>
    <p:sldId id="745" r:id="rId17"/>
    <p:sldId id="364" r:id="rId18"/>
    <p:sldId id="318" r:id="rId19"/>
    <p:sldId id="319" r:id="rId20"/>
    <p:sldId id="746" r:id="rId21"/>
    <p:sldId id="724" r:id="rId22"/>
    <p:sldId id="780" r:id="rId23"/>
    <p:sldId id="781" r:id="rId24"/>
    <p:sldId id="782" r:id="rId2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C8"/>
    <a:srgbClr val="B808A3"/>
    <a:srgbClr val="008000"/>
    <a:srgbClr val="2C0227"/>
    <a:srgbClr val="F828DA"/>
    <a:srgbClr val="7C6585"/>
    <a:srgbClr val="379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76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27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088" y="0"/>
            <a:ext cx="3076672" cy="5127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AD839-4018-4C73-8C06-3BC4AFD322EB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39" y="4926086"/>
            <a:ext cx="5678824" cy="40292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68"/>
            <a:ext cx="3076672" cy="512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088" y="9721868"/>
            <a:ext cx="3076672" cy="512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653D9-8F39-4761-9F8C-D527CE3E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133" y="3108878"/>
            <a:ext cx="7772400" cy="990601"/>
          </a:xfrm>
        </p:spPr>
        <p:txBody>
          <a:bodyPr anchor="b"/>
          <a:lstStyle>
            <a:lvl1pPr algn="ctr" rtl="1">
              <a:defRPr sz="6000" b="1" baseline="0">
                <a:solidFill>
                  <a:srgbClr val="C00000"/>
                </a:solidFill>
                <a:cs typeface="Q Khoramshahr" panose="00000400000000000000" pitchFamily="50" charset="-78"/>
              </a:defRPr>
            </a:lvl1pPr>
          </a:lstStyle>
          <a:p>
            <a:r>
              <a:rPr lang="fa-IR" dirty="0"/>
              <a:t>عنوان مبحث در اینجا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5333" y="4279373"/>
            <a:ext cx="6858000" cy="601706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English 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828800" y="6231469"/>
            <a:ext cx="56388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u="none" strike="noStrike" kern="1200" baseline="0" dirty="0">
                <a:solidFill>
                  <a:srgbClr val="0000FF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http://courses.fouladi.ir/cyber</a:t>
            </a:r>
            <a:endParaRPr lang="en-US" sz="16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41" y="676656"/>
            <a:ext cx="697181" cy="695792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3390900" y="2480205"/>
            <a:ext cx="2362200" cy="448778"/>
          </a:xfrm>
        </p:spPr>
        <p:txBody>
          <a:bodyPr>
            <a:noAutofit/>
          </a:bodyPr>
          <a:lstStyle>
            <a:lvl1pPr marL="0" indent="0" algn="ctr" rtl="1">
              <a:buNone/>
              <a:defRPr sz="3000" b="1" baseline="0">
                <a:effectLst/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/>
              <a:t>درس 1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97" y="199700"/>
            <a:ext cx="1227270" cy="28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D40813-2075-4EBF-8559-800E078C52A5}"/>
              </a:ext>
            </a:extLst>
          </p:cNvPr>
          <p:cNvSpPr txBox="1"/>
          <p:nvPr userDrawn="1"/>
        </p:nvSpPr>
        <p:spPr>
          <a:xfrm>
            <a:off x="3487552" y="1578593"/>
            <a:ext cx="2075760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3200" baseline="0" dirty="0">
                <a:solidFill>
                  <a:schemeClr val="bg1"/>
                </a:solidFill>
                <a:cs typeface="Majid" panose="00000400000000000000" pitchFamily="2" charset="-78"/>
              </a:rPr>
              <a:t>فضای سایبر</a:t>
            </a:r>
            <a:endParaRPr lang="en-US" sz="3200" dirty="0">
              <a:solidFill>
                <a:schemeClr val="bg1"/>
              </a:solidFill>
              <a:cs typeface="Majid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BADD85-6846-44FA-9DEA-B60A43617EF2}"/>
              </a:ext>
            </a:extLst>
          </p:cNvPr>
          <p:cNvSpPr txBox="1"/>
          <p:nvPr userDrawn="1"/>
        </p:nvSpPr>
        <p:spPr>
          <a:xfrm>
            <a:off x="2489200" y="5207003"/>
            <a:ext cx="42502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Q Khoramshahr" panose="00000400000000000000" pitchFamily="50" charset="-78"/>
              </a:rPr>
              <a:t>کاظم فولادی قلعه</a:t>
            </a:r>
          </a:p>
          <a:p>
            <a:pPr algn="ctr" rtl="1"/>
            <a:r>
              <a:rPr lang="fa-IR" dirty="0">
                <a:cs typeface="Q Khoramshahr" panose="00000400000000000000" pitchFamily="50" charset="-78"/>
              </a:rPr>
              <a:t>دانشکده</a:t>
            </a:r>
            <a:r>
              <a:rPr lang="fa-IR" baseline="0" dirty="0">
                <a:cs typeface="Q Khoramshahr" panose="00000400000000000000" pitchFamily="50" charset="-78"/>
              </a:rPr>
              <a:t> مهندسی، دانشکدگان فارابی</a:t>
            </a:r>
          </a:p>
          <a:p>
            <a:pPr algn="ctr" rtl="1"/>
            <a:r>
              <a:rPr lang="fa-IR" baseline="0" dirty="0">
                <a:cs typeface="Q Khoramshahr" panose="00000400000000000000" pitchFamily="50" charset="-78"/>
              </a:rPr>
              <a:t>دانشگاه تهران</a:t>
            </a:r>
            <a:endParaRPr lang="en-US" dirty="0">
              <a:cs typeface="Q Khoramshahr" panose="000004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609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7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1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57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2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16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97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53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14480" y="4857760"/>
            <a:ext cx="2328850" cy="215921"/>
          </a:xfrm>
          <a:prstGeom prst="rect">
            <a:avLst/>
          </a:prstGeom>
        </p:spPr>
        <p:txBody>
          <a:bodyPr/>
          <a:lstStyle/>
          <a:p>
            <a:fld id="{BF085C29-CEF2-48E3-9F3A-C4FCA20804E4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7432-AD9A-4BA7-9ECD-0AB42A12C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7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367" y="459318"/>
            <a:ext cx="8189266" cy="335493"/>
          </a:xfr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>
            <a:lvl1pPr algn="ctr" rtl="1">
              <a:defRPr sz="2000" b="1">
                <a:solidFill>
                  <a:srgbClr val="0000FF"/>
                </a:solidFill>
                <a:cs typeface="Q Khoramshahr" panose="00000400000000000000" pitchFamily="50" charset="-78"/>
              </a:defRPr>
            </a:lvl1pPr>
          </a:lstStyle>
          <a:p>
            <a:r>
              <a:rPr lang="fa-IR" dirty="0"/>
              <a:t>متن عنوان در اینجا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67" y="1377682"/>
            <a:ext cx="8189266" cy="5056985"/>
          </a:xfrm>
        </p:spPr>
        <p:txBody>
          <a:bodyPr/>
          <a:lstStyle>
            <a:lvl1pPr algn="r" rtl="1">
              <a:defRPr>
                <a:cs typeface="Q Khoramshahr" panose="00000400000000000000" pitchFamily="50" charset="-78"/>
              </a:defRPr>
            </a:lvl1pPr>
            <a:lvl2pPr algn="r" rtl="1">
              <a:defRPr>
                <a:cs typeface="Q Khoramshahr" panose="00000400000000000000" pitchFamily="50" charset="-78"/>
              </a:defRPr>
            </a:lvl2pPr>
            <a:lvl3pPr algn="r" rtl="1">
              <a:defRPr>
                <a:cs typeface="Q Khoramshahr" panose="00000400000000000000" pitchFamily="50" charset="-78"/>
              </a:defRPr>
            </a:lvl3pPr>
            <a:lvl4pPr algn="r" rtl="1">
              <a:defRPr>
                <a:cs typeface="Q Khoramshahr" panose="00000400000000000000" pitchFamily="50" charset="-78"/>
              </a:defRPr>
            </a:lvl4pPr>
            <a:lvl5pPr algn="r" rtl="1">
              <a:defRPr>
                <a:cs typeface="Q Khoramshahr" panose="00000400000000000000" pitchFamily="50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27800"/>
            <a:ext cx="3086100" cy="193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7367" y="1112572"/>
            <a:ext cx="8189266" cy="205060"/>
          </a:xfrm>
        </p:spPr>
        <p:txBody>
          <a:bodyPr lIns="0">
            <a:noAutofit/>
          </a:bodyPr>
          <a:lstStyle>
            <a:lvl1pPr marL="0" indent="0">
              <a:buNone/>
              <a:defRPr sz="1600" b="0" i="0" u="sng" cap="small" baseline="0">
                <a:solidFill>
                  <a:srgbClr val="0000FF"/>
                </a:solidFill>
                <a:latin typeface="Times New Roman" panose="02020603050405020304" pitchFamily="18" charset="0"/>
                <a:ea typeface="Adobe Gothic Std B" panose="020B0800000000000000" pitchFamily="34" charset="-128"/>
              </a:defRPr>
            </a:lvl1pPr>
          </a:lstStyle>
          <a:p>
            <a:pPr lvl="0"/>
            <a:r>
              <a:rPr lang="en-US" dirty="0"/>
              <a:t>English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7367" y="849314"/>
            <a:ext cx="8189266" cy="265110"/>
          </a:xfrm>
        </p:spPr>
        <p:txBody>
          <a:bodyPr tIns="18000">
            <a:noAutofit/>
          </a:bodyPr>
          <a:lstStyle>
            <a:lvl1pPr marL="0" indent="0" algn="ctr" rtl="1">
              <a:buNone/>
              <a:defRPr sz="1600">
                <a:solidFill>
                  <a:srgbClr val="0000FF"/>
                </a:solidFill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 err="1"/>
              <a:t>زیرعنوان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77367" y="823388"/>
            <a:ext cx="81892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144607" y="185914"/>
            <a:ext cx="604249" cy="221018"/>
          </a:xfrm>
          <a:prstGeom prst="rect">
            <a:avLst/>
          </a:prstGeom>
          <a:gradFill>
            <a:gsLst>
              <a:gs pos="99115">
                <a:srgbClr val="92D050"/>
              </a:gs>
              <a:gs pos="27000">
                <a:schemeClr val="accent4">
                  <a:lumMod val="5000"/>
                  <a:lumOff val="95000"/>
                </a:schemeClr>
              </a:gs>
            </a:gsLst>
            <a:lin ang="10800000" scaled="0"/>
          </a:gradFill>
        </p:spPr>
        <p:txBody>
          <a:bodyPr wrap="square" tIns="36000" bIns="0" rtlCol="0">
            <a:spAutoFit/>
          </a:bodyPr>
          <a:lstStyle/>
          <a:p>
            <a:pPr algn="l" rtl="1"/>
            <a:fld id="{F84679EA-28DD-4B3E-A532-C1B6448C48AC}" type="slidenum">
              <a:rPr lang="en-US" sz="1200" baseline="0" smtClean="0">
                <a:latin typeface="F_yaghot" pitchFamily="2" charset="0"/>
                <a:cs typeface="Z Yagut" panose="00000400000000000000" pitchFamily="2" charset="-78"/>
              </a:rPr>
              <a:pPr algn="l" rtl="1"/>
              <a:t>‹#›</a:t>
            </a:fld>
            <a:endParaRPr lang="en-US" sz="1200" baseline="0" dirty="0">
              <a:latin typeface="F_yaghot" pitchFamily="2" charset="0"/>
              <a:cs typeface="Z Yagut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7" y="6315016"/>
            <a:ext cx="472004" cy="48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35FF3AE-E578-4E16-B0BD-74B831786666}"/>
              </a:ext>
            </a:extLst>
          </p:cNvPr>
          <p:cNvSpPr/>
          <p:nvPr userDrawn="1"/>
        </p:nvSpPr>
        <p:spPr>
          <a:xfrm>
            <a:off x="8007409" y="186267"/>
            <a:ext cx="948209" cy="229131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72000" rIns="36000" rtlCol="0" anchor="ctr"/>
          <a:lstStyle/>
          <a:p>
            <a:pPr algn="r"/>
            <a:r>
              <a:rPr lang="fa-IR" sz="1200" dirty="0">
                <a:latin typeface="Qadi Linotype" panose="02000000000000000000" pitchFamily="2" charset="-78"/>
                <a:cs typeface="Q Almas" pitchFamily="50" charset="-78"/>
              </a:rPr>
              <a:t> فضای</a:t>
            </a:r>
            <a:r>
              <a:rPr lang="fa-IR" sz="1200" baseline="0" dirty="0">
                <a:latin typeface="Qadi Linotype" panose="02000000000000000000" pitchFamily="2" charset="-78"/>
                <a:cs typeface="Q Almas" pitchFamily="50" charset="-78"/>
              </a:rPr>
              <a:t> سایبر</a:t>
            </a:r>
            <a:endParaRPr lang="en-US" sz="1200" dirty="0">
              <a:latin typeface="Qadi Linotype" panose="02000000000000000000" pitchFamily="2" charset="-78"/>
              <a:cs typeface="Q Almas" pitchFamily="50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6EC2F9-7CA3-4047-BAB3-5562B2ACC66F}"/>
              </a:ext>
            </a:extLst>
          </p:cNvPr>
          <p:cNvSpPr txBox="1"/>
          <p:nvPr userDrawn="1"/>
        </p:nvSpPr>
        <p:spPr>
          <a:xfrm rot="16200000">
            <a:off x="-1210139" y="4887532"/>
            <a:ext cx="2709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Prepared by Kazim Fouladi   |   Fall 2023  |  </a:t>
            </a:r>
            <a:r>
              <a:rPr lang="en-US" sz="8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4</a:t>
            </a:r>
            <a:r>
              <a:rPr lang="en-US" sz="800" baseline="300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th</a:t>
            </a:r>
            <a:r>
              <a:rPr lang="en-US" sz="800" baseline="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 Edition</a:t>
            </a:r>
            <a:endParaRPr lang="en-US" sz="800" dirty="0">
              <a:solidFill>
                <a:srgbClr val="04A1E3"/>
              </a:solidFill>
              <a:latin typeface="Helvetica World" panose="020B0500040000020004" pitchFamily="34" charset="0"/>
              <a:cs typeface="Helvetica World" panose="020B0500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6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13895" y="0"/>
            <a:ext cx="2557350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388027" y="175921"/>
            <a:ext cx="2409086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cs typeface="Majid" panose="00000400000000000000" pitchFamily="2" charset="-78"/>
              </a:rPr>
              <a:t>فضای سایبر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1473676" y="904875"/>
            <a:ext cx="2237789" cy="3202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sz="1200" dirty="0">
                <a:cs typeface="Q Khoramshahr" panose="00000400000000000000" pitchFamily="50" charset="-78"/>
              </a:rPr>
              <a:t>عنوان مجموعه در اینجا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73676" y="1828801"/>
            <a:ext cx="2237789" cy="816746"/>
          </a:xfrm>
        </p:spPr>
        <p:txBody>
          <a:bodyPr>
            <a:normAutofit/>
          </a:bodyPr>
          <a:lstStyle>
            <a:lvl1pPr marL="0" indent="0" algn="ctr">
              <a:buNone/>
              <a:defRPr sz="6600" b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Z Mitra" panose="00000400000000000000" pitchFamily="2" charset="-78"/>
              </a:defRPr>
            </a:lvl1pPr>
          </a:lstStyle>
          <a:p>
            <a:pPr lvl="0"/>
            <a:r>
              <a:rPr lang="fa-IR" dirty="0"/>
              <a:t>1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473676" y="3453414"/>
            <a:ext cx="2237789" cy="243248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7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3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 flip="none" rotWithShape="1">
          <a:gsLst>
            <a:gs pos="99115">
              <a:schemeClr val="accent2">
                <a:lumMod val="40000"/>
                <a:lumOff val="60000"/>
              </a:schemeClr>
            </a:gs>
            <a:gs pos="27000">
              <a:schemeClr val="accent4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94196"/>
            <a:ext cx="7886700" cy="320674"/>
          </a:xfrm>
          <a:gradFill>
            <a:gsLst>
              <a:gs pos="99115">
                <a:schemeClr val="accent3">
                  <a:lumMod val="40000"/>
                  <a:lumOff val="60000"/>
                </a:schemeClr>
              </a:gs>
              <a:gs pos="19000">
                <a:schemeClr val="accent4">
                  <a:lumMod val="5000"/>
                  <a:lumOff val="95000"/>
                </a:schemeClr>
              </a:gs>
            </a:gsLst>
            <a:lin ang="5400000" scaled="0"/>
          </a:gradFill>
          <a:ln cmpd="sng">
            <a:noFill/>
            <a:round/>
          </a:ln>
        </p:spPr>
        <p:txBody>
          <a:bodyPr>
            <a:noAutofit/>
          </a:bodyPr>
          <a:lstStyle>
            <a:lvl1pPr algn="ctr" rtl="1">
              <a:defRPr sz="2000" b="1" baseline="0">
                <a:solidFill>
                  <a:srgbClr val="002060"/>
                </a:solidFill>
                <a:latin typeface="Times New Roman" panose="02020603050405020304" pitchFamily="18" charset="0"/>
                <a:cs typeface="Q Khoramshahr" panose="00000400000000000000" pitchFamily="50" charset="-78"/>
              </a:defRPr>
            </a:lvl1pPr>
          </a:lstStyle>
          <a:p>
            <a:r>
              <a:rPr lang="fa-IR" dirty="0"/>
              <a:t>عنوان صفحه در </a:t>
            </a:r>
            <a:r>
              <a:rPr lang="fa-IR" dirty="0" err="1"/>
              <a:t>اينجا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4818"/>
            <a:ext cx="7886700" cy="4946400"/>
          </a:xfrm>
        </p:spPr>
        <p:txBody>
          <a:bodyPr/>
          <a:lstStyle>
            <a:lvl1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1pPr>
            <a:lvl2pPr algn="r" rtl="1">
              <a:defRPr i="0" baseline="0">
                <a:latin typeface="Times New Roman" panose="02020603050405020304" pitchFamily="18" charset="0"/>
                <a:cs typeface="Nazanin" panose="00000400000000000000" pitchFamily="2" charset="-78"/>
              </a:defRPr>
            </a:lvl2pPr>
            <a:lvl3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3pPr>
            <a:lvl4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4pPr>
            <a:lvl5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l="4473" t="3" r="4025" b="-4"/>
          <a:stretch/>
        </p:blipFill>
        <p:spPr>
          <a:xfrm>
            <a:off x="1749872" y="6560514"/>
            <a:ext cx="5644256" cy="1660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7096" y="106489"/>
            <a:ext cx="229809" cy="237684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814869"/>
            <a:ext cx="7886700" cy="247650"/>
          </a:xfrm>
        </p:spPr>
        <p:txBody>
          <a:bodyPr>
            <a:noAutofit/>
          </a:bodyPr>
          <a:lstStyle>
            <a:lvl1pPr marL="0" indent="0" algn="ctr">
              <a:buNone/>
              <a:defRPr sz="1200" b="1" baseline="0">
                <a:solidFill>
                  <a:srgbClr val="002060"/>
                </a:solidFill>
                <a:latin typeface="Times New Roman" panose="02020603050405020304" pitchFamily="18" charset="0"/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 err="1"/>
              <a:t>زيرعنوان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442083" y="600028"/>
            <a:ext cx="8284047" cy="33456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7283826" y="168676"/>
            <a:ext cx="1693862" cy="197591"/>
          </a:xfr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5000"/>
                  <a:lumOff val="95000"/>
                </a:schemeClr>
              </a:gs>
            </a:gsLst>
            <a:lin ang="0" scaled="0"/>
          </a:gradFill>
        </p:spPr>
        <p:txBody>
          <a:bodyPr tIns="36000" bIns="0">
            <a:noAutofit/>
          </a:bodyPr>
          <a:lstStyle>
            <a:lvl1pPr marL="0" indent="0" algn="r" rtl="1">
              <a:lnSpc>
                <a:spcPct val="75000"/>
              </a:lnSpc>
              <a:buNone/>
              <a:defRPr sz="1200" baseline="0">
                <a:effectLst>
                  <a:glow rad="127000">
                    <a:schemeClr val="bg1"/>
                  </a:glow>
                </a:effectLst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/>
              <a:t>عنوان مبحث</a:t>
            </a:r>
            <a:endParaRPr lang="en-US" dirty="0"/>
          </a:p>
        </p:txBody>
      </p:sp>
      <p:sp>
        <p:nvSpPr>
          <p:cNvPr id="33" name="TextBox 32"/>
          <p:cNvSpPr txBox="1"/>
          <p:nvPr userDrawn="1"/>
        </p:nvSpPr>
        <p:spPr>
          <a:xfrm>
            <a:off x="166312" y="157162"/>
            <a:ext cx="604249" cy="221018"/>
          </a:xfrm>
          <a:prstGeom prst="rect">
            <a:avLst/>
          </a:prstGeom>
          <a:gradFill>
            <a:gsLst>
              <a:gs pos="99115">
                <a:schemeClr val="accent4">
                  <a:lumMod val="60000"/>
                  <a:lumOff val="40000"/>
                </a:schemeClr>
              </a:gs>
              <a:gs pos="27000">
                <a:schemeClr val="accent4">
                  <a:lumMod val="5000"/>
                  <a:lumOff val="95000"/>
                </a:schemeClr>
              </a:gs>
            </a:gsLst>
            <a:lin ang="10800000" scaled="0"/>
          </a:gradFill>
        </p:spPr>
        <p:txBody>
          <a:bodyPr wrap="square" tIns="36000" bIns="0" rtlCol="0">
            <a:spAutoFit/>
          </a:bodyPr>
          <a:lstStyle/>
          <a:p>
            <a:pPr algn="l" rtl="1"/>
            <a:fld id="{F84679EA-28DD-4B3E-A532-C1B6448C48AC}" type="slidenum">
              <a:rPr lang="en-US" sz="1200" baseline="0" smtClean="0">
                <a:latin typeface="F_yaghot" pitchFamily="2" charset="0"/>
                <a:cs typeface="Z Yagut" panose="00000400000000000000" pitchFamily="2" charset="-78"/>
              </a:rPr>
              <a:pPr algn="l" rtl="1"/>
              <a:t>‹#›</a:t>
            </a:fld>
            <a:endParaRPr lang="en-US" sz="1200" baseline="0" dirty="0">
              <a:latin typeface="F_yaghot" pitchFamily="2" charset="0"/>
              <a:cs typeface="Z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90584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 flip="none" rotWithShape="1">
          <a:gsLst>
            <a:gs pos="99115">
              <a:schemeClr val="accent2">
                <a:lumMod val="40000"/>
                <a:lumOff val="60000"/>
              </a:schemeClr>
            </a:gs>
            <a:gs pos="27000">
              <a:schemeClr val="accent4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22277"/>
            <a:ext cx="7886700" cy="320674"/>
          </a:xfrm>
          <a:gradFill>
            <a:gsLst>
              <a:gs pos="99115">
                <a:schemeClr val="accent3">
                  <a:lumMod val="40000"/>
                  <a:lumOff val="60000"/>
                </a:schemeClr>
              </a:gs>
              <a:gs pos="19000">
                <a:schemeClr val="accent4">
                  <a:lumMod val="5000"/>
                  <a:lumOff val="95000"/>
                </a:schemeClr>
              </a:gs>
            </a:gsLst>
            <a:lin ang="5400000" scaled="0"/>
          </a:gradFill>
          <a:ln cmpd="sng">
            <a:noFill/>
            <a:round/>
          </a:ln>
        </p:spPr>
        <p:txBody>
          <a:bodyPr>
            <a:noAutofit/>
          </a:bodyPr>
          <a:lstStyle>
            <a:lvl1pPr algn="ctr" rtl="1">
              <a:defRPr sz="2000" b="1" baseline="0">
                <a:solidFill>
                  <a:srgbClr val="002060"/>
                </a:solidFill>
                <a:latin typeface="Times New Roman" panose="02020603050405020304" pitchFamily="18" charset="0"/>
                <a:cs typeface="Q Khoramshahr" panose="00000400000000000000" pitchFamily="50" charset="-78"/>
              </a:defRPr>
            </a:lvl1pPr>
          </a:lstStyle>
          <a:p>
            <a:r>
              <a:rPr lang="fa-IR" dirty="0"/>
              <a:t>عنوان صفحه در </a:t>
            </a:r>
            <a:r>
              <a:rPr lang="fa-IR" dirty="0" err="1"/>
              <a:t>اينجا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8250"/>
            <a:ext cx="7886700" cy="5012968"/>
          </a:xfrm>
        </p:spPr>
        <p:txBody>
          <a:bodyPr/>
          <a:lstStyle>
            <a:lvl1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1pPr>
            <a:lvl2pPr algn="r" rtl="1">
              <a:defRPr i="0" baseline="0">
                <a:latin typeface="Times New Roman" panose="02020603050405020304" pitchFamily="18" charset="0"/>
                <a:cs typeface="Nazanin" panose="00000400000000000000" pitchFamily="2" charset="-78"/>
              </a:defRPr>
            </a:lvl2pPr>
            <a:lvl3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3pPr>
            <a:lvl4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4pPr>
            <a:lvl5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l="4473" t="3" r="4025" b="-4"/>
          <a:stretch/>
        </p:blipFill>
        <p:spPr>
          <a:xfrm>
            <a:off x="1423988" y="6498867"/>
            <a:ext cx="6326981" cy="1861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7096" y="106489"/>
            <a:ext cx="229809" cy="237684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742950"/>
            <a:ext cx="7886700" cy="247650"/>
          </a:xfrm>
        </p:spPr>
        <p:txBody>
          <a:bodyPr>
            <a:noAutofit/>
          </a:bodyPr>
          <a:lstStyle>
            <a:lvl1pPr marL="0" indent="0" algn="ctr">
              <a:buNone/>
              <a:defRPr sz="1400" b="1" baseline="0">
                <a:solidFill>
                  <a:srgbClr val="002060"/>
                </a:solidFill>
                <a:latin typeface="Times New Roman" panose="02020603050405020304" pitchFamily="18" charset="0"/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 err="1"/>
              <a:t>زيرعنوان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2083" y="292720"/>
            <a:ext cx="8284047" cy="3345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442083" y="528109"/>
            <a:ext cx="8284047" cy="33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3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059832" y="116632"/>
            <a:ext cx="3024336" cy="6021288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98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  <a:cs typeface="Yagut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6208" y="260648"/>
            <a:ext cx="2751584" cy="293117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  <a:cs typeface="Yagut" pitchFamily="2" charset="-78"/>
              </a:defRPr>
            </a:lvl1pPr>
          </a:lstStyle>
          <a:p>
            <a:pPr algn="ctr"/>
            <a:r>
              <a:rPr lang="fa-IR" dirty="0">
                <a:solidFill>
                  <a:prstClr val="white"/>
                </a:solidFill>
              </a:rPr>
              <a:t>عنوان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1860" y="908720"/>
            <a:ext cx="2520280" cy="936104"/>
          </a:xfrm>
        </p:spPr>
        <p:txBody>
          <a:bodyPr/>
          <a:lstStyle>
            <a:lvl1pPr algn="ctr">
              <a:defRPr>
                <a:cs typeface="Yagut" pitchFamily="2" charset="-78"/>
              </a:defRPr>
            </a:lvl1pPr>
          </a:lstStyle>
          <a:p>
            <a:r>
              <a:rPr lang="en-US" dirty="0"/>
              <a:t>1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06688" y="2060849"/>
            <a:ext cx="2530624" cy="3888432"/>
          </a:xfrm>
        </p:spPr>
        <p:txBody>
          <a:bodyPr>
            <a:normAutofit/>
          </a:bodyPr>
          <a:lstStyle>
            <a:lvl1pPr algn="ctr">
              <a:buNone/>
              <a:defRPr sz="5400" b="1">
                <a:latin typeface="XB Niloofar" pitchFamily="2" charset="-78"/>
                <a:cs typeface="Q Khoramshahr" panose="00000400000000000000" pitchFamily="50" charset="-78"/>
              </a:defRPr>
            </a:lvl1pPr>
            <a:lvl2pPr>
              <a:defRPr>
                <a:latin typeface="XB Niloofar" pitchFamily="2" charset="-78"/>
                <a:cs typeface="XB Niloofar" pitchFamily="2" charset="-78"/>
              </a:defRPr>
            </a:lvl2pPr>
            <a:lvl3pPr>
              <a:defRPr>
                <a:latin typeface="XB Niloofar" pitchFamily="2" charset="-78"/>
                <a:cs typeface="XB Niloofar" pitchFamily="2" charset="-78"/>
              </a:defRPr>
            </a:lvl3pPr>
            <a:lvl4pPr>
              <a:defRPr>
                <a:latin typeface="XB Niloofar" pitchFamily="2" charset="-78"/>
                <a:cs typeface="XB Niloofar" pitchFamily="2" charset="-78"/>
              </a:defRPr>
            </a:lvl4pPr>
            <a:lvl5pPr marL="0" indent="0">
              <a:defRPr>
                <a:latin typeface="XB Niloofar" pitchFamily="2" charset="-78"/>
                <a:cs typeface="XB Niloofar" pitchFamily="2" charset="-78"/>
              </a:defRPr>
            </a:lvl5pPr>
          </a:lstStyle>
          <a:p>
            <a:pPr lvl="0"/>
            <a:r>
              <a:rPr lang="fa-IR" dirty="0"/>
              <a:t>محور</a:t>
            </a:r>
          </a:p>
        </p:txBody>
      </p:sp>
    </p:spTree>
    <p:extLst>
      <p:ext uri="{BB962C8B-B14F-4D97-AF65-F5344CB8AC3E}">
        <p14:creationId xmlns:p14="http://schemas.microsoft.com/office/powerpoint/2010/main" val="401365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9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2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6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61" r:id="rId4"/>
    <p:sldLayoutId id="2147483662" r:id="rId5"/>
    <p:sldLayoutId id="2147483672" r:id="rId6"/>
    <p:sldLayoutId id="2147483675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fa-IR" dirty="0"/>
              <a:t>سیستم‌های سایبرنتیکی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Cybernetic Systems</a:t>
            </a:r>
            <a:endParaRPr lang="fa-IR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a-IR" dirty="0"/>
              <a:t>جلسه 7</a:t>
            </a:r>
          </a:p>
        </p:txBody>
      </p:sp>
    </p:spTree>
    <p:extLst>
      <p:ext uri="{BB962C8B-B14F-4D97-AF65-F5344CB8AC3E}">
        <p14:creationId xmlns:p14="http://schemas.microsoft.com/office/powerpoint/2010/main" val="211338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a-IR" dirty="0"/>
              <a:t>سیستم سایبرنتیکی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دوگانه‌ی اطلاعات و انرژی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3425996" y="2184400"/>
            <a:ext cx="2235200" cy="627640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914400">
                <a:moveTo>
                  <a:pt x="2235200" y="914400"/>
                </a:moveTo>
                <a:cubicBezTo>
                  <a:pt x="1865841" y="457200"/>
                  <a:pt x="1496483" y="0"/>
                  <a:pt x="1123950" y="0"/>
                </a:cubicBezTo>
                <a:cubicBezTo>
                  <a:pt x="751417" y="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 flipV="1">
            <a:off x="3454400" y="4033406"/>
            <a:ext cx="2235200" cy="627640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914400">
                <a:moveTo>
                  <a:pt x="2235200" y="914400"/>
                </a:moveTo>
                <a:cubicBezTo>
                  <a:pt x="1865841" y="457200"/>
                  <a:pt x="1496483" y="0"/>
                  <a:pt x="1123950" y="0"/>
                </a:cubicBezTo>
                <a:cubicBezTo>
                  <a:pt x="751417" y="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 w="158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88668" y="1784290"/>
            <a:ext cx="160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انرژی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7478" y="4895073"/>
            <a:ext cx="136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CE" panose="02040603030405090304" pitchFamily="18" charset="0"/>
                <a:cs typeface="Times New Roman" panose="02020603050405020304" pitchFamily="18" charset="0"/>
              </a:rPr>
              <a:t>information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8668" y="4661046"/>
            <a:ext cx="160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اطلاعات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9378" y="1524233"/>
            <a:ext cx="136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CE" panose="02040603030405090304" pitchFamily="18" charset="0"/>
                <a:cs typeface="Times New Roman" panose="02020603050405020304" pitchFamily="18" charset="0"/>
              </a:rPr>
              <a:t>energy</a:t>
            </a: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FE2CAA2D-EA08-4FB5-8B98-8A01A7E80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855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کنترل‌کننده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Controlling Part</a:t>
            </a:r>
            <a:endParaRPr lang="fa-IR" sz="1200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76C4D33F-CD71-474D-88C3-E3684CEC3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8222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828DA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کنترل‌شونده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Controlled Part</a:t>
            </a:r>
            <a:endParaRPr lang="fa-IR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620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8650" y="1340428"/>
            <a:ext cx="7886700" cy="4156364"/>
          </a:xfrm>
          <a:prstGeom prst="roundRect">
            <a:avLst>
              <a:gd name="adj" fmla="val 5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a-IR" dirty="0"/>
              <a:t>سیستم سایبرنتیکی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سیستم در محیط</a:t>
            </a:r>
          </a:p>
        </p:txBody>
      </p:sp>
      <p:sp>
        <p:nvSpPr>
          <p:cNvPr id="19" name="Freeform 18"/>
          <p:cNvSpPr/>
          <p:nvPr/>
        </p:nvSpPr>
        <p:spPr>
          <a:xfrm>
            <a:off x="3425996" y="2184400"/>
            <a:ext cx="2235200" cy="627640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914400">
                <a:moveTo>
                  <a:pt x="2235200" y="914400"/>
                </a:moveTo>
                <a:cubicBezTo>
                  <a:pt x="1865841" y="457200"/>
                  <a:pt x="1496483" y="0"/>
                  <a:pt x="1123950" y="0"/>
                </a:cubicBezTo>
                <a:cubicBezTo>
                  <a:pt x="751417" y="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 flipV="1">
            <a:off x="3454400" y="4033406"/>
            <a:ext cx="2235200" cy="627640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914400">
                <a:moveTo>
                  <a:pt x="2235200" y="914400"/>
                </a:moveTo>
                <a:cubicBezTo>
                  <a:pt x="1865841" y="457200"/>
                  <a:pt x="1496483" y="0"/>
                  <a:pt x="1123950" y="0"/>
                </a:cubicBezTo>
                <a:cubicBezTo>
                  <a:pt x="751417" y="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 w="158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88668" y="1784290"/>
            <a:ext cx="160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انرژی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7478" y="4895073"/>
            <a:ext cx="136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CE" panose="02040603030405090304" pitchFamily="18" charset="0"/>
                <a:cs typeface="Times New Roman" panose="02020603050405020304" pitchFamily="18" charset="0"/>
              </a:rPr>
              <a:t>information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8668" y="4661046"/>
            <a:ext cx="160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اطلاعات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9378" y="1524233"/>
            <a:ext cx="136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CE" panose="02040603030405090304" pitchFamily="18" charset="0"/>
                <a:cs typeface="Times New Roman" panose="02020603050405020304" pitchFamily="18" charset="0"/>
              </a:rPr>
              <a:t>energy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508" y="1394102"/>
            <a:ext cx="1805656" cy="635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solidFill>
                  <a:schemeClr val="accent5">
                    <a:lumMod val="50000"/>
                  </a:schemeClr>
                </a:solidFill>
                <a:cs typeface="Q Khoramshahr" panose="00000400000000000000" pitchFamily="50" charset="-78"/>
              </a:rPr>
              <a:t>محیط</a:t>
            </a:r>
          </a:p>
          <a:p>
            <a:pPr>
              <a:lnSpc>
                <a:spcPct val="50000"/>
              </a:lnSpc>
            </a:pP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environment</a:t>
            </a:r>
          </a:p>
        </p:txBody>
      </p:sp>
      <p:sp>
        <p:nvSpPr>
          <p:cNvPr id="15" name="Freeform 14"/>
          <p:cNvSpPr/>
          <p:nvPr/>
        </p:nvSpPr>
        <p:spPr>
          <a:xfrm>
            <a:off x="7538945" y="3418610"/>
            <a:ext cx="653566" cy="61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flipH="1">
            <a:off x="894680" y="3449469"/>
            <a:ext cx="653566" cy="61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5737" y="3018500"/>
            <a:ext cx="89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اطلاعات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8945" y="3018500"/>
            <a:ext cx="976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انرژی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26" name="Freeform 25"/>
          <p:cNvSpPr/>
          <p:nvPr/>
        </p:nvSpPr>
        <p:spPr>
          <a:xfrm rot="16200000">
            <a:off x="6082417" y="4329329"/>
            <a:ext cx="653566" cy="61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23304" y="4614908"/>
            <a:ext cx="1321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کنش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02183" y="4843461"/>
            <a:ext cx="136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CE" panose="02040603030405090304" pitchFamily="18" charset="0"/>
                <a:cs typeface="Times New Roman" panose="02020603050405020304" pitchFamily="18" charset="0"/>
              </a:rPr>
              <a:t>action</a:t>
            </a:r>
          </a:p>
        </p:txBody>
      </p:sp>
      <p:sp>
        <p:nvSpPr>
          <p:cNvPr id="29" name="AutoShape 3">
            <a:extLst>
              <a:ext uri="{FF2B5EF4-FFF2-40B4-BE49-F238E27FC236}">
                <a16:creationId xmlns:a16="http://schemas.microsoft.com/office/drawing/2014/main" id="{6F2D87B6-9B9F-41E5-9C7A-9BEBBB694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855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کنترل‌کننده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Controlling Part</a:t>
            </a:r>
            <a:endParaRPr lang="fa-IR" sz="1200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30" name="AutoShape 3">
            <a:extLst>
              <a:ext uri="{FF2B5EF4-FFF2-40B4-BE49-F238E27FC236}">
                <a16:creationId xmlns:a16="http://schemas.microsoft.com/office/drawing/2014/main" id="{1660EFD9-4140-4077-876A-65026DF17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8222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828DA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کنترل‌شونده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Controlled Part</a:t>
            </a:r>
            <a:endParaRPr lang="fa-IR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490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8650" y="1340428"/>
            <a:ext cx="7886700" cy="4156364"/>
          </a:xfrm>
          <a:prstGeom prst="roundRect">
            <a:avLst>
              <a:gd name="adj" fmla="val 5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a-IR" dirty="0"/>
              <a:t>سیستم سایبرنتیکی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تشکیل مدار اطلاعاتی با فیدبک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3425996" y="2184400"/>
            <a:ext cx="2235200" cy="627640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914400">
                <a:moveTo>
                  <a:pt x="2235200" y="914400"/>
                </a:moveTo>
                <a:cubicBezTo>
                  <a:pt x="1865841" y="457200"/>
                  <a:pt x="1496483" y="0"/>
                  <a:pt x="1123950" y="0"/>
                </a:cubicBezTo>
                <a:cubicBezTo>
                  <a:pt x="751417" y="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 flipV="1">
            <a:off x="3454400" y="4033406"/>
            <a:ext cx="2235200" cy="627640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914400">
                <a:moveTo>
                  <a:pt x="2235200" y="914400"/>
                </a:moveTo>
                <a:cubicBezTo>
                  <a:pt x="1865841" y="457200"/>
                  <a:pt x="1496483" y="0"/>
                  <a:pt x="1123950" y="0"/>
                </a:cubicBezTo>
                <a:cubicBezTo>
                  <a:pt x="751417" y="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 w="158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88668" y="1784290"/>
            <a:ext cx="160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انرژی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508" y="1394102"/>
            <a:ext cx="1805656" cy="635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solidFill>
                  <a:schemeClr val="accent5">
                    <a:lumMod val="50000"/>
                  </a:schemeClr>
                </a:solidFill>
                <a:cs typeface="Q Khoramshahr" panose="00000400000000000000" pitchFamily="50" charset="-78"/>
              </a:rPr>
              <a:t>محیط</a:t>
            </a:r>
          </a:p>
          <a:p>
            <a:pPr>
              <a:lnSpc>
                <a:spcPct val="50000"/>
              </a:lnSpc>
            </a:pP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environment</a:t>
            </a:r>
          </a:p>
        </p:txBody>
      </p:sp>
      <p:sp>
        <p:nvSpPr>
          <p:cNvPr id="15" name="Freeform 14"/>
          <p:cNvSpPr/>
          <p:nvPr/>
        </p:nvSpPr>
        <p:spPr>
          <a:xfrm>
            <a:off x="7538945" y="3418610"/>
            <a:ext cx="653566" cy="61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flipH="1">
            <a:off x="894680" y="3449469"/>
            <a:ext cx="653566" cy="61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5737" y="3018500"/>
            <a:ext cx="89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اطلاعات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8945" y="3018500"/>
            <a:ext cx="976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انرژی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26" name="Freeform 25"/>
          <p:cNvSpPr/>
          <p:nvPr/>
        </p:nvSpPr>
        <p:spPr>
          <a:xfrm rot="16200000">
            <a:off x="6082417" y="4329329"/>
            <a:ext cx="653566" cy="61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23304" y="4614908"/>
            <a:ext cx="1321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کنش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73352" y="4614908"/>
            <a:ext cx="936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solidFill>
                  <a:srgbClr val="C00000"/>
                </a:solidFill>
                <a:cs typeface="Q Khoramshahr" panose="00000400000000000000" pitchFamily="50" charset="-78"/>
              </a:rPr>
              <a:t>بر محیط</a:t>
            </a:r>
            <a:endParaRPr lang="en-US" sz="2000" dirty="0">
              <a:solidFill>
                <a:srgbClr val="C00000"/>
              </a:solidFill>
              <a:cs typeface="Q Khoramshahr" panose="00000400000000000000" pitchFamily="50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595642" y="3714978"/>
            <a:ext cx="936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solidFill>
                  <a:srgbClr val="C00000"/>
                </a:solidFill>
                <a:cs typeface="Q Khoramshahr" panose="00000400000000000000" pitchFamily="50" charset="-78"/>
              </a:rPr>
              <a:t>از محیط</a:t>
            </a:r>
            <a:endParaRPr lang="en-US" sz="2000" dirty="0">
              <a:solidFill>
                <a:srgbClr val="C00000"/>
              </a:solidFill>
              <a:cs typeface="Q Khoramshahr" panose="00000400000000000000" pitchFamily="50" charset="-78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94680" y="3505200"/>
            <a:ext cx="5483660" cy="1731818"/>
          </a:xfrm>
          <a:custGeom>
            <a:avLst/>
            <a:gdLst>
              <a:gd name="connsiteX0" fmla="*/ 5619750 w 5619750"/>
              <a:gd name="connsiteY0" fmla="*/ 1466850 h 1466850"/>
              <a:gd name="connsiteX1" fmla="*/ 0 w 5619750"/>
              <a:gd name="connsiteY1" fmla="*/ 1466850 h 1466850"/>
              <a:gd name="connsiteX2" fmla="*/ 0 w 5619750"/>
              <a:gd name="connsiteY2" fmla="*/ 0 h 1466850"/>
              <a:gd name="connsiteX3" fmla="*/ 9525 w 5619750"/>
              <a:gd name="connsiteY3" fmla="*/ 0 h 1466850"/>
              <a:gd name="connsiteX0" fmla="*/ 5619750 w 5619750"/>
              <a:gd name="connsiteY0" fmla="*/ 1466850 h 1466850"/>
              <a:gd name="connsiteX1" fmla="*/ 0 w 5619750"/>
              <a:gd name="connsiteY1" fmla="*/ 1466850 h 1466850"/>
              <a:gd name="connsiteX2" fmla="*/ 0 w 5619750"/>
              <a:gd name="connsiteY2" fmla="*/ 0 h 1466850"/>
              <a:gd name="connsiteX0" fmla="*/ 5619750 w 5623245"/>
              <a:gd name="connsiteY0" fmla="*/ 1466850 h 1466850"/>
              <a:gd name="connsiteX1" fmla="*/ 5623245 w 5623245"/>
              <a:gd name="connsiteY1" fmla="*/ 1460249 h 1466850"/>
              <a:gd name="connsiteX2" fmla="*/ 0 w 5623245"/>
              <a:gd name="connsiteY2" fmla="*/ 1466850 h 1466850"/>
              <a:gd name="connsiteX3" fmla="*/ 0 w 5623245"/>
              <a:gd name="connsiteY3" fmla="*/ 0 h 1466850"/>
              <a:gd name="connsiteX0" fmla="*/ 5619750 w 5623245"/>
              <a:gd name="connsiteY0" fmla="*/ 1466850 h 1466850"/>
              <a:gd name="connsiteX1" fmla="*/ 5623245 w 5623245"/>
              <a:gd name="connsiteY1" fmla="*/ 1460249 h 1466850"/>
              <a:gd name="connsiteX2" fmla="*/ 0 w 5623245"/>
              <a:gd name="connsiteY2" fmla="*/ 1466850 h 1466850"/>
              <a:gd name="connsiteX3" fmla="*/ 0 w 5623245"/>
              <a:gd name="connsiteY3" fmla="*/ 0 h 1466850"/>
              <a:gd name="connsiteX0" fmla="*/ 5619750 w 5896564"/>
              <a:gd name="connsiteY0" fmla="*/ 1466850 h 1466850"/>
              <a:gd name="connsiteX1" fmla="*/ 5896564 w 5896564"/>
              <a:gd name="connsiteY1" fmla="*/ 1327132 h 1466850"/>
              <a:gd name="connsiteX2" fmla="*/ 0 w 5896564"/>
              <a:gd name="connsiteY2" fmla="*/ 1466850 h 1466850"/>
              <a:gd name="connsiteX3" fmla="*/ 0 w 5896564"/>
              <a:gd name="connsiteY3" fmla="*/ 0 h 1466850"/>
              <a:gd name="connsiteX0" fmla="*/ 5644155 w 5896564"/>
              <a:gd name="connsiteY0" fmla="*/ 1240955 h 1466850"/>
              <a:gd name="connsiteX1" fmla="*/ 5896564 w 5896564"/>
              <a:gd name="connsiteY1" fmla="*/ 1327132 h 1466850"/>
              <a:gd name="connsiteX2" fmla="*/ 0 w 5896564"/>
              <a:gd name="connsiteY2" fmla="*/ 1466850 h 1466850"/>
              <a:gd name="connsiteX3" fmla="*/ 0 w 5896564"/>
              <a:gd name="connsiteY3" fmla="*/ 0 h 1466850"/>
              <a:gd name="connsiteX0" fmla="*/ 5644155 w 5647648"/>
              <a:gd name="connsiteY0" fmla="*/ 1240955 h 1466850"/>
              <a:gd name="connsiteX1" fmla="*/ 5647648 w 5647648"/>
              <a:gd name="connsiteY1" fmla="*/ 1456215 h 1466850"/>
              <a:gd name="connsiteX2" fmla="*/ 0 w 5647648"/>
              <a:gd name="connsiteY2" fmla="*/ 1466850 h 1466850"/>
              <a:gd name="connsiteX3" fmla="*/ 0 w 5647648"/>
              <a:gd name="connsiteY3" fmla="*/ 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7648" h="1466850">
                <a:moveTo>
                  <a:pt x="5644155" y="1240955"/>
                </a:moveTo>
                <a:cubicBezTo>
                  <a:pt x="5645319" y="1312708"/>
                  <a:pt x="5646484" y="1384462"/>
                  <a:pt x="5647648" y="1456215"/>
                </a:cubicBezTo>
                <a:lnTo>
                  <a:pt x="0" y="146685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88668" y="4661046"/>
            <a:ext cx="160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اطلاعات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80900" y="4906821"/>
            <a:ext cx="1605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>
                <a:solidFill>
                  <a:srgbClr val="C00000"/>
                </a:solidFill>
                <a:cs typeface="Q Khoramshahr" panose="00000400000000000000" pitchFamily="50" charset="-78"/>
              </a:rPr>
              <a:t>اطلاعات</a:t>
            </a:r>
            <a:endParaRPr lang="en-US" sz="1600" b="1" dirty="0">
              <a:solidFill>
                <a:srgbClr val="C00000"/>
              </a:solidFill>
              <a:cs typeface="Q Khoramshahr" panose="00000400000000000000" pitchFamily="50" charset="-78"/>
            </a:endParaRPr>
          </a:p>
        </p:txBody>
      </p:sp>
      <p:sp>
        <p:nvSpPr>
          <p:cNvPr id="23" name="AutoShape 3">
            <a:extLst>
              <a:ext uri="{FF2B5EF4-FFF2-40B4-BE49-F238E27FC236}">
                <a16:creationId xmlns:a16="http://schemas.microsoft.com/office/drawing/2014/main" id="{09A2BDA6-0631-4279-B1F8-FB7221364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855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کنترل‌کننده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Controlling Part</a:t>
            </a:r>
            <a:endParaRPr lang="fa-IR" sz="1200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24" name="AutoShape 3">
            <a:extLst>
              <a:ext uri="{FF2B5EF4-FFF2-40B4-BE49-F238E27FC236}">
                <a16:creationId xmlns:a16="http://schemas.microsoft.com/office/drawing/2014/main" id="{CC6567ED-0543-420E-AB9D-A8803531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8222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828DA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کنترل‌شونده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Controlled Part</a:t>
            </a:r>
            <a:endParaRPr lang="fa-IR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521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a-IR" dirty="0"/>
              <a:t>سیستم سایبرنتیکی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تفکیک بخش هوشمند و بخش کنش‌گر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3425996" y="2184400"/>
            <a:ext cx="2235200" cy="627640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914400">
                <a:moveTo>
                  <a:pt x="2235200" y="914400"/>
                </a:moveTo>
                <a:cubicBezTo>
                  <a:pt x="1865841" y="457200"/>
                  <a:pt x="1496483" y="0"/>
                  <a:pt x="1123950" y="0"/>
                </a:cubicBezTo>
                <a:cubicBezTo>
                  <a:pt x="751417" y="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 flipV="1">
            <a:off x="3454400" y="4033406"/>
            <a:ext cx="2235200" cy="627640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914400">
                <a:moveTo>
                  <a:pt x="2235200" y="914400"/>
                </a:moveTo>
                <a:cubicBezTo>
                  <a:pt x="1865841" y="457200"/>
                  <a:pt x="1496483" y="0"/>
                  <a:pt x="1123950" y="0"/>
                </a:cubicBezTo>
                <a:cubicBezTo>
                  <a:pt x="751417" y="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 w="158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88668" y="1784290"/>
            <a:ext cx="160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انرژی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7478" y="4895073"/>
            <a:ext cx="136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CE" panose="02040603030405090304" pitchFamily="18" charset="0"/>
                <a:cs typeface="Times New Roman" panose="02020603050405020304" pitchFamily="18" charset="0"/>
              </a:rPr>
              <a:t>information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8668" y="4661046"/>
            <a:ext cx="160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اطلاعات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9378" y="1524233"/>
            <a:ext cx="136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CE" panose="02040603030405090304" pitchFamily="18" charset="0"/>
                <a:cs typeface="Times New Roman" panose="02020603050405020304" pitchFamily="18" charset="0"/>
              </a:rPr>
              <a:t>energy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371" y="4193284"/>
            <a:ext cx="31556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بخش هوشمند که </a:t>
            </a:r>
            <a:r>
              <a:rPr lang="fa-IR" sz="1400" b="1" dirty="0">
                <a:solidFill>
                  <a:srgbClr val="C00000"/>
                </a:solidFill>
                <a:cs typeface="Z Mitra" panose="00000400000000000000" pitchFamily="2" charset="-78"/>
              </a:rPr>
              <a:t>فکر</a:t>
            </a:r>
            <a:r>
              <a:rPr lang="fa-IR" sz="1400" b="1" dirty="0">
                <a:cs typeface="Z Mitra" panose="00000400000000000000" pitchFamily="2" charset="-78"/>
              </a:rPr>
              <a:t> تولید </a:t>
            </a:r>
            <a:r>
              <a:rPr lang="fa-IR" sz="1400" b="1" dirty="0" err="1">
                <a:cs typeface="Z Mitra" panose="00000400000000000000" pitchFamily="2" charset="-78"/>
              </a:rPr>
              <a:t>می‌کند</a:t>
            </a:r>
            <a:r>
              <a:rPr lang="fa-IR" sz="1400" b="1" dirty="0">
                <a:cs typeface="Z Mitra" panose="00000400000000000000" pitchFamily="2" charset="-78"/>
              </a:rPr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جریان اصلی درون آن، جریان </a:t>
            </a:r>
            <a:r>
              <a:rPr lang="fa-IR" sz="1400" b="1" dirty="0">
                <a:solidFill>
                  <a:srgbClr val="C00000"/>
                </a:solidFill>
                <a:cs typeface="Z Mitra" panose="00000400000000000000" pitchFamily="2" charset="-78"/>
              </a:rPr>
              <a:t>اطلاعات</a:t>
            </a:r>
            <a:r>
              <a:rPr lang="fa-IR" sz="1400" b="1" dirty="0">
                <a:cs typeface="Z Mitra" panose="00000400000000000000" pitchFamily="2" charset="-78"/>
              </a:rPr>
              <a:t> است.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از انرژی فراهم شده توسط بخش </a:t>
            </a:r>
            <a:r>
              <a:rPr lang="fa-IR" sz="1400" b="1" dirty="0" err="1">
                <a:cs typeface="Z Mitra" panose="00000400000000000000" pitchFamily="2" charset="-78"/>
              </a:rPr>
              <a:t>کنش‌گر</a:t>
            </a:r>
            <a:r>
              <a:rPr lang="fa-IR" sz="1400" b="1" dirty="0">
                <a:cs typeface="Z Mitra" panose="00000400000000000000" pitchFamily="2" charset="-78"/>
              </a:rPr>
              <a:t> استفاده </a:t>
            </a:r>
            <a:r>
              <a:rPr lang="fa-IR" sz="1400" b="1" dirty="0" err="1">
                <a:cs typeface="Z Mitra" panose="00000400000000000000" pitchFamily="2" charset="-78"/>
              </a:rPr>
              <a:t>می‌کند</a:t>
            </a:r>
            <a:r>
              <a:rPr lang="fa-IR" sz="1400" b="1" dirty="0">
                <a:cs typeface="Z Mitra" panose="00000400000000000000" pitchFamily="2" charset="-78"/>
              </a:rPr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برای بخش </a:t>
            </a:r>
            <a:r>
              <a:rPr lang="fa-IR" sz="1400" b="1" dirty="0" err="1">
                <a:cs typeface="Z Mitra" panose="00000400000000000000" pitchFamily="2" charset="-78"/>
              </a:rPr>
              <a:t>کنش‌گر</a:t>
            </a:r>
            <a:r>
              <a:rPr lang="fa-IR" sz="1400" b="1" dirty="0">
                <a:cs typeface="Z Mitra" panose="00000400000000000000" pitchFamily="2" charset="-78"/>
              </a:rPr>
              <a:t>، اطلاعات فراهم </a:t>
            </a:r>
            <a:r>
              <a:rPr lang="fa-IR" sz="1400" b="1" dirty="0" err="1">
                <a:cs typeface="Z Mitra" panose="00000400000000000000" pitchFamily="2" charset="-78"/>
              </a:rPr>
              <a:t>می‌کند</a:t>
            </a:r>
            <a:r>
              <a:rPr lang="fa-IR" sz="1400" b="1" dirty="0">
                <a:cs typeface="Z Mitra" panose="00000400000000000000" pitchFamily="2" charset="-78"/>
              </a:rPr>
              <a:t>.</a:t>
            </a:r>
            <a:endParaRPr lang="en-US" sz="1400" b="1" dirty="0">
              <a:cs typeface="Z Mitra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1452" y="4193283"/>
            <a:ext cx="31556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بخش </a:t>
            </a:r>
            <a:r>
              <a:rPr lang="fa-IR" sz="1400" b="1" dirty="0" err="1">
                <a:cs typeface="Z Mitra" panose="00000400000000000000" pitchFamily="2" charset="-78"/>
              </a:rPr>
              <a:t>کنش‌گر</a:t>
            </a:r>
            <a:r>
              <a:rPr lang="fa-IR" sz="1400" b="1" dirty="0">
                <a:cs typeface="Z Mitra" panose="00000400000000000000" pitchFamily="2" charset="-78"/>
              </a:rPr>
              <a:t> که </a:t>
            </a:r>
            <a:r>
              <a:rPr lang="fa-IR" sz="1400" b="1" dirty="0">
                <a:solidFill>
                  <a:srgbClr val="C00000"/>
                </a:solidFill>
                <a:cs typeface="Z Mitra" panose="00000400000000000000" pitchFamily="2" charset="-78"/>
              </a:rPr>
              <a:t>کار</a:t>
            </a:r>
            <a:r>
              <a:rPr lang="fa-IR" sz="1400" b="1" dirty="0">
                <a:cs typeface="Z Mitra" panose="00000400000000000000" pitchFamily="2" charset="-78"/>
              </a:rPr>
              <a:t> تولید </a:t>
            </a:r>
            <a:r>
              <a:rPr lang="fa-IR" sz="1400" b="1" dirty="0" err="1">
                <a:cs typeface="Z Mitra" panose="00000400000000000000" pitchFamily="2" charset="-78"/>
              </a:rPr>
              <a:t>می‌کند</a:t>
            </a:r>
            <a:r>
              <a:rPr lang="fa-IR" sz="1400" b="1" dirty="0">
                <a:cs typeface="Z Mitra" panose="00000400000000000000" pitchFamily="2" charset="-78"/>
              </a:rPr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جریان اصلی درون آن، جریان </a:t>
            </a:r>
            <a:r>
              <a:rPr lang="fa-IR" sz="1400" b="1" dirty="0">
                <a:solidFill>
                  <a:srgbClr val="C00000"/>
                </a:solidFill>
                <a:cs typeface="Z Mitra" panose="00000400000000000000" pitchFamily="2" charset="-78"/>
              </a:rPr>
              <a:t>انرژی</a:t>
            </a:r>
            <a:r>
              <a:rPr lang="fa-IR" sz="1400" b="1" dirty="0">
                <a:cs typeface="Z Mitra" panose="00000400000000000000" pitchFamily="2" charset="-78"/>
              </a:rPr>
              <a:t> است.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از اطلاعات فراهم شده توسط بخش هوشمند استفاده </a:t>
            </a:r>
            <a:r>
              <a:rPr lang="fa-IR" sz="1400" b="1" dirty="0" err="1">
                <a:cs typeface="Z Mitra" panose="00000400000000000000" pitchFamily="2" charset="-78"/>
              </a:rPr>
              <a:t>می‌کند</a:t>
            </a:r>
            <a:r>
              <a:rPr lang="fa-IR" sz="1400" b="1" dirty="0">
                <a:cs typeface="Z Mitra" panose="00000400000000000000" pitchFamily="2" charset="-78"/>
              </a:rPr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برای بخش هوشمند، انرژی فراهم </a:t>
            </a:r>
            <a:r>
              <a:rPr lang="fa-IR" sz="1400" b="1" dirty="0" err="1">
                <a:cs typeface="Z Mitra" panose="00000400000000000000" pitchFamily="2" charset="-78"/>
              </a:rPr>
              <a:t>می‌کند</a:t>
            </a:r>
            <a:r>
              <a:rPr lang="fa-IR" sz="1400" b="1" dirty="0">
                <a:cs typeface="Z Mitra" panose="00000400000000000000" pitchFamily="2" charset="-78"/>
              </a:rPr>
              <a:t>.</a:t>
            </a:r>
            <a:endParaRPr lang="en-US" sz="1400" b="1" dirty="0">
              <a:cs typeface="Z Mitra" panose="00000400000000000000" pitchFamily="2" charset="-78"/>
            </a:endParaRP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895351BE-E8B3-4ADA-A376-ACB7B49D9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855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کنترل‌کننده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Controlling Part</a:t>
            </a:r>
            <a:endParaRPr lang="fa-IR" sz="1200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6E0A1205-B854-420B-B66D-A78F9845C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8222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828DA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کنترل‌شونده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Controlled Part</a:t>
            </a:r>
            <a:endParaRPr lang="fa-IR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2584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a-IR" dirty="0"/>
              <a:t>سیستم سایبرنتیکی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مثال: راننده و خودرو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3425996" y="2184400"/>
            <a:ext cx="2235200" cy="627640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914400">
                <a:moveTo>
                  <a:pt x="2235200" y="914400"/>
                </a:moveTo>
                <a:cubicBezTo>
                  <a:pt x="1865841" y="457200"/>
                  <a:pt x="1496483" y="0"/>
                  <a:pt x="1123950" y="0"/>
                </a:cubicBezTo>
                <a:cubicBezTo>
                  <a:pt x="751417" y="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 flipV="1">
            <a:off x="3454400" y="4033406"/>
            <a:ext cx="2235200" cy="627640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914400">
                <a:moveTo>
                  <a:pt x="2235200" y="914400"/>
                </a:moveTo>
                <a:cubicBezTo>
                  <a:pt x="1865841" y="457200"/>
                  <a:pt x="1496483" y="0"/>
                  <a:pt x="1123950" y="0"/>
                </a:cubicBezTo>
                <a:cubicBezTo>
                  <a:pt x="751417" y="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 w="158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88668" y="1784290"/>
            <a:ext cx="160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انرژی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7478" y="4895073"/>
            <a:ext cx="136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CE" panose="02040603030405090304" pitchFamily="18" charset="0"/>
                <a:cs typeface="Times New Roman" panose="02020603050405020304" pitchFamily="18" charset="0"/>
              </a:rPr>
              <a:t>information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8668" y="4661046"/>
            <a:ext cx="160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اطلاعات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9378" y="1524233"/>
            <a:ext cx="136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CE" panose="02040603030405090304" pitchFamily="18" charset="0"/>
                <a:cs typeface="Times New Roman" panose="02020603050405020304" pitchFamily="18" charset="0"/>
              </a:rPr>
              <a:t>energy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371" y="4193284"/>
            <a:ext cx="3155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solidFill>
                  <a:srgbClr val="0043C8"/>
                </a:solidFill>
                <a:cs typeface="Z Mitra" panose="00000400000000000000" pitchFamily="2" charset="-78"/>
              </a:rPr>
              <a:t>راننده</a:t>
            </a:r>
          </a:p>
          <a:p>
            <a:pPr algn="ctr" rtl="1"/>
            <a:endParaRPr lang="fa-IR" sz="1400" b="1" dirty="0">
              <a:solidFill>
                <a:srgbClr val="0043C8"/>
              </a:solidFill>
              <a:cs typeface="Z Mitra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بخش هوشمند که فکر تولید می‌کند.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جریان اصلی درون آن، جریان اطلاعات است.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از انرژی فراهم شده توسط بخش </a:t>
            </a:r>
            <a:r>
              <a:rPr lang="fa-IR" sz="1400" b="1" dirty="0" err="1">
                <a:cs typeface="Z Mitra" panose="00000400000000000000" pitchFamily="2" charset="-78"/>
              </a:rPr>
              <a:t>کنش‌گر</a:t>
            </a:r>
            <a:r>
              <a:rPr lang="fa-IR" sz="1400" b="1" dirty="0">
                <a:cs typeface="Z Mitra" panose="00000400000000000000" pitchFamily="2" charset="-78"/>
              </a:rPr>
              <a:t> استفاده </a:t>
            </a:r>
            <a:r>
              <a:rPr lang="fa-IR" sz="1400" b="1" dirty="0" err="1">
                <a:cs typeface="Z Mitra" panose="00000400000000000000" pitchFamily="2" charset="-78"/>
              </a:rPr>
              <a:t>می‌کند</a:t>
            </a:r>
            <a:r>
              <a:rPr lang="fa-IR" sz="1400" b="1" dirty="0">
                <a:cs typeface="Z Mitra" panose="00000400000000000000" pitchFamily="2" charset="-78"/>
              </a:rPr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برای بخش </a:t>
            </a:r>
            <a:r>
              <a:rPr lang="fa-IR" sz="1400" b="1" dirty="0" err="1">
                <a:cs typeface="Z Mitra" panose="00000400000000000000" pitchFamily="2" charset="-78"/>
              </a:rPr>
              <a:t>کنش‌گر</a:t>
            </a:r>
            <a:r>
              <a:rPr lang="fa-IR" sz="1400" b="1" dirty="0">
                <a:cs typeface="Z Mitra" panose="00000400000000000000" pitchFamily="2" charset="-78"/>
              </a:rPr>
              <a:t>، اطلاعات فراهم </a:t>
            </a:r>
            <a:r>
              <a:rPr lang="fa-IR" sz="1400" b="1" dirty="0" err="1">
                <a:cs typeface="Z Mitra" panose="00000400000000000000" pitchFamily="2" charset="-78"/>
              </a:rPr>
              <a:t>می‌کند</a:t>
            </a:r>
            <a:r>
              <a:rPr lang="fa-IR" sz="1400" b="1" dirty="0">
                <a:cs typeface="Z Mitra" panose="00000400000000000000" pitchFamily="2" charset="-78"/>
              </a:rPr>
              <a:t>.</a:t>
            </a:r>
            <a:endParaRPr lang="en-US" sz="1400" b="1" dirty="0">
              <a:cs typeface="Z Mitra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1452" y="4193283"/>
            <a:ext cx="3155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Calibri" panose="020F0502020204030204"/>
                <a:ea typeface="+mn-ea"/>
                <a:cs typeface="Z Mitra" panose="00000400000000000000" pitchFamily="2" charset="-78"/>
              </a:rPr>
              <a:t>خودرو</a:t>
            </a:r>
          </a:p>
          <a:p>
            <a:pPr algn="ctr" rtl="1"/>
            <a:endParaRPr lang="fa-IR" sz="1400" b="1" dirty="0">
              <a:cs typeface="Z Mitra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بخش کنش‌گر که کار تولید می‌کند.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جریان اصلی درون آن، جریان انرژی است.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از اطلاعات فراهم شده توسط بخش هوشمند استفاده </a:t>
            </a:r>
            <a:r>
              <a:rPr lang="fa-IR" sz="1400" b="1" dirty="0" err="1">
                <a:cs typeface="Z Mitra" panose="00000400000000000000" pitchFamily="2" charset="-78"/>
              </a:rPr>
              <a:t>می‌کند</a:t>
            </a:r>
            <a:r>
              <a:rPr lang="fa-IR" sz="1400" b="1" dirty="0">
                <a:cs typeface="Z Mitra" panose="00000400000000000000" pitchFamily="2" charset="-78"/>
              </a:rPr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برای بخش هوشمند، انرژی فراهم </a:t>
            </a:r>
            <a:r>
              <a:rPr lang="fa-IR" sz="1400" b="1" dirty="0" err="1">
                <a:cs typeface="Z Mitra" panose="00000400000000000000" pitchFamily="2" charset="-78"/>
              </a:rPr>
              <a:t>می‌کند</a:t>
            </a:r>
            <a:r>
              <a:rPr lang="fa-IR" sz="1400" b="1" dirty="0">
                <a:cs typeface="Z Mitra" panose="00000400000000000000" pitchFamily="2" charset="-78"/>
              </a:rPr>
              <a:t>.</a:t>
            </a:r>
            <a:endParaRPr lang="en-US" sz="1400" b="1" dirty="0">
              <a:cs typeface="Z Mitra" panose="00000400000000000000" pitchFamily="2" charset="-78"/>
            </a:endParaRP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895351BE-E8B3-4ADA-A376-ACB7B49D9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855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کنترل‌کننده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Controlling Part</a:t>
            </a:r>
            <a:endParaRPr lang="fa-IR" sz="1200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6E0A1205-B854-420B-B66D-A78F9845C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8222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828DA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کنترل‌شونده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Controlled Part</a:t>
            </a:r>
            <a:endParaRPr lang="fa-IR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82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a-IR" dirty="0"/>
              <a:t>سیستم سایبرنتیکی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مثال: مدیر و اداره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3425996" y="2184400"/>
            <a:ext cx="2235200" cy="627640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914400">
                <a:moveTo>
                  <a:pt x="2235200" y="914400"/>
                </a:moveTo>
                <a:cubicBezTo>
                  <a:pt x="1865841" y="457200"/>
                  <a:pt x="1496483" y="0"/>
                  <a:pt x="1123950" y="0"/>
                </a:cubicBezTo>
                <a:cubicBezTo>
                  <a:pt x="751417" y="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 flipV="1">
            <a:off x="3454400" y="4033406"/>
            <a:ext cx="2235200" cy="627640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914400">
                <a:moveTo>
                  <a:pt x="2235200" y="914400"/>
                </a:moveTo>
                <a:cubicBezTo>
                  <a:pt x="1865841" y="457200"/>
                  <a:pt x="1496483" y="0"/>
                  <a:pt x="1123950" y="0"/>
                </a:cubicBezTo>
                <a:cubicBezTo>
                  <a:pt x="751417" y="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 w="158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88668" y="1784290"/>
            <a:ext cx="160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انرژی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7478" y="4895073"/>
            <a:ext cx="136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CE" panose="02040603030405090304" pitchFamily="18" charset="0"/>
                <a:cs typeface="Times New Roman" panose="02020603050405020304" pitchFamily="18" charset="0"/>
              </a:rPr>
              <a:t>information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8668" y="4661046"/>
            <a:ext cx="160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اطلاعات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9378" y="1524233"/>
            <a:ext cx="136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CE" panose="02040603030405090304" pitchFamily="18" charset="0"/>
                <a:cs typeface="Times New Roman" panose="02020603050405020304" pitchFamily="18" charset="0"/>
              </a:rPr>
              <a:t>energy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371" y="4193284"/>
            <a:ext cx="3155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solidFill>
                  <a:srgbClr val="0043C8"/>
                </a:solidFill>
                <a:cs typeface="Z Mitra" panose="00000400000000000000" pitchFamily="2" charset="-78"/>
              </a:rPr>
              <a:t>مدیر</a:t>
            </a:r>
          </a:p>
          <a:p>
            <a:pPr algn="ctr" rtl="1"/>
            <a:endParaRPr lang="fa-IR" sz="1400" b="1" dirty="0">
              <a:solidFill>
                <a:srgbClr val="0043C8"/>
              </a:solidFill>
              <a:cs typeface="Z Mitra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بخش هوشمند که فکر تولید می‌کند.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جریان اصلی درون آن، جریان اطلاعات است.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از انرژی فراهم شده توسط بخش </a:t>
            </a:r>
            <a:r>
              <a:rPr lang="fa-IR" sz="1400" b="1" dirty="0" err="1">
                <a:cs typeface="Z Mitra" panose="00000400000000000000" pitchFamily="2" charset="-78"/>
              </a:rPr>
              <a:t>کنش‌گر</a:t>
            </a:r>
            <a:r>
              <a:rPr lang="fa-IR" sz="1400" b="1" dirty="0">
                <a:cs typeface="Z Mitra" panose="00000400000000000000" pitchFamily="2" charset="-78"/>
              </a:rPr>
              <a:t> استفاده </a:t>
            </a:r>
            <a:r>
              <a:rPr lang="fa-IR" sz="1400" b="1" dirty="0" err="1">
                <a:cs typeface="Z Mitra" panose="00000400000000000000" pitchFamily="2" charset="-78"/>
              </a:rPr>
              <a:t>می‌کند</a:t>
            </a:r>
            <a:r>
              <a:rPr lang="fa-IR" sz="1400" b="1" dirty="0">
                <a:cs typeface="Z Mitra" panose="00000400000000000000" pitchFamily="2" charset="-78"/>
              </a:rPr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برای بخش </a:t>
            </a:r>
            <a:r>
              <a:rPr lang="fa-IR" sz="1400" b="1" dirty="0" err="1">
                <a:cs typeface="Z Mitra" panose="00000400000000000000" pitchFamily="2" charset="-78"/>
              </a:rPr>
              <a:t>کنش‌گر</a:t>
            </a:r>
            <a:r>
              <a:rPr lang="fa-IR" sz="1400" b="1" dirty="0">
                <a:cs typeface="Z Mitra" panose="00000400000000000000" pitchFamily="2" charset="-78"/>
              </a:rPr>
              <a:t>، اطلاعات فراهم </a:t>
            </a:r>
            <a:r>
              <a:rPr lang="fa-IR" sz="1400" b="1" dirty="0" err="1">
                <a:cs typeface="Z Mitra" panose="00000400000000000000" pitchFamily="2" charset="-78"/>
              </a:rPr>
              <a:t>می‌کند</a:t>
            </a:r>
            <a:r>
              <a:rPr lang="fa-IR" sz="1400" b="1" dirty="0">
                <a:cs typeface="Z Mitra" panose="00000400000000000000" pitchFamily="2" charset="-78"/>
              </a:rPr>
              <a:t>.</a:t>
            </a:r>
            <a:endParaRPr lang="en-US" sz="1400" b="1" dirty="0">
              <a:cs typeface="Z Mitra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1452" y="4193283"/>
            <a:ext cx="3155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0043C8"/>
                </a:solidFill>
                <a:effectLst/>
                <a:uLnTx/>
                <a:uFillTx/>
                <a:latin typeface="Calibri" panose="020F0502020204030204"/>
                <a:ea typeface="+mn-ea"/>
                <a:cs typeface="Z Mitra" panose="00000400000000000000" pitchFamily="2" charset="-78"/>
              </a:rPr>
              <a:t>اداره</a:t>
            </a:r>
          </a:p>
          <a:p>
            <a:pPr algn="ctr" rtl="1"/>
            <a:endParaRPr lang="fa-IR" sz="1400" b="1" dirty="0">
              <a:cs typeface="Z Mitra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بخش کنش‌گر که کار تولید می‌کند.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جریان اصلی درون آن، جریان انرژی است.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از اطلاعات فراهم شده توسط بخش هوشمند استفاده </a:t>
            </a:r>
            <a:r>
              <a:rPr lang="fa-IR" sz="1400" b="1" dirty="0" err="1">
                <a:cs typeface="Z Mitra" panose="00000400000000000000" pitchFamily="2" charset="-78"/>
              </a:rPr>
              <a:t>می‌کند</a:t>
            </a:r>
            <a:r>
              <a:rPr lang="fa-IR" sz="1400" b="1" dirty="0">
                <a:cs typeface="Z Mitra" panose="00000400000000000000" pitchFamily="2" charset="-78"/>
              </a:rPr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Z Mitra" panose="00000400000000000000" pitchFamily="2" charset="-78"/>
              </a:rPr>
              <a:t>برای بخش هوشمند، انرژی فراهم </a:t>
            </a:r>
            <a:r>
              <a:rPr lang="fa-IR" sz="1400" b="1" dirty="0" err="1">
                <a:cs typeface="Z Mitra" panose="00000400000000000000" pitchFamily="2" charset="-78"/>
              </a:rPr>
              <a:t>می‌کند</a:t>
            </a:r>
            <a:r>
              <a:rPr lang="fa-IR" sz="1400" b="1" dirty="0">
                <a:cs typeface="Z Mitra" panose="00000400000000000000" pitchFamily="2" charset="-78"/>
              </a:rPr>
              <a:t>.</a:t>
            </a:r>
            <a:endParaRPr lang="en-US" sz="1400" b="1" dirty="0">
              <a:cs typeface="Z Mitra" panose="00000400000000000000" pitchFamily="2" charset="-78"/>
            </a:endParaRP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895351BE-E8B3-4ADA-A376-ACB7B49D9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855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کنترل‌کننده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Controlling Part</a:t>
            </a:r>
            <a:endParaRPr lang="fa-IR" sz="1200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6E0A1205-B854-420B-B66D-A78F9845C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8222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828DA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کنترل‌شونده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Controlled Part</a:t>
            </a:r>
            <a:endParaRPr lang="fa-IR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3780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1"/>
            <a:r>
              <a:rPr lang="fa-IR" dirty="0"/>
              <a:t>سیستم‌های سایبرنتیکی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/>
              <a:t>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rtl="1"/>
            <a:r>
              <a:rPr lang="fa-IR" dirty="0"/>
              <a:t>کنترل</a:t>
            </a:r>
            <a:br>
              <a:rPr lang="fa-IR" dirty="0"/>
            </a:br>
            <a:r>
              <a:rPr lang="fa-IR" dirty="0"/>
              <a:t>در</a:t>
            </a:r>
            <a:br>
              <a:rPr lang="fa-IR" dirty="0"/>
            </a:br>
            <a:r>
              <a:rPr lang="fa-IR" dirty="0"/>
              <a:t>سیستم</a:t>
            </a:r>
            <a:br>
              <a:rPr lang="fa-IR" dirty="0"/>
            </a:br>
            <a:r>
              <a:rPr lang="fa-IR" dirty="0"/>
              <a:t>سایبرنتیکی</a:t>
            </a:r>
          </a:p>
        </p:txBody>
      </p:sp>
    </p:spTree>
    <p:extLst>
      <p:ext uri="{BB962C8B-B14F-4D97-AF65-F5344CB8AC3E}">
        <p14:creationId xmlns:p14="http://schemas.microsoft.com/office/powerpoint/2010/main" val="4134515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سیستم سایبرنتیکی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نقش اطلاعات و انرژی و نسبت آنها با کنترل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6E56E4-B583-4E21-806C-81C777ECFE30}"/>
              </a:ext>
            </a:extLst>
          </p:cNvPr>
          <p:cNvSpPr/>
          <p:nvPr/>
        </p:nvSpPr>
        <p:spPr>
          <a:xfrm>
            <a:off x="2096219" y="1377682"/>
            <a:ext cx="5089585" cy="39275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A75E36-C915-48BC-A070-675EC4802478}"/>
              </a:ext>
            </a:extLst>
          </p:cNvPr>
          <p:cNvSpPr/>
          <p:nvPr/>
        </p:nvSpPr>
        <p:spPr>
          <a:xfrm>
            <a:off x="2369389" y="2156605"/>
            <a:ext cx="2357886" cy="2363638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681BFE-AEB5-4F43-AA42-2C5A5FC85D45}"/>
              </a:ext>
            </a:extLst>
          </p:cNvPr>
          <p:cNvSpPr/>
          <p:nvPr/>
        </p:nvSpPr>
        <p:spPr>
          <a:xfrm>
            <a:off x="4572000" y="2156605"/>
            <a:ext cx="2357886" cy="2363638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A6D18C-B28E-4C0D-A66A-C9E2C0534845}"/>
              </a:ext>
            </a:extLst>
          </p:cNvPr>
          <p:cNvCxnSpPr>
            <a:cxnSpLocks/>
          </p:cNvCxnSpPr>
          <p:nvPr/>
        </p:nvCxnSpPr>
        <p:spPr>
          <a:xfrm>
            <a:off x="4649637" y="3338424"/>
            <a:ext cx="0" cy="2389516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6BE60B-D945-44EB-A561-89A3F7A5F9DA}"/>
              </a:ext>
            </a:extLst>
          </p:cNvPr>
          <p:cNvSpPr txBox="1"/>
          <p:nvPr/>
        </p:nvSpPr>
        <p:spPr>
          <a:xfrm>
            <a:off x="3101462" y="2483593"/>
            <a:ext cx="889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Z Mitra" panose="00000400000000000000" pitchFamily="2" charset="-78"/>
              </a:rPr>
              <a:t>اطلاعات</a:t>
            </a:r>
            <a:endParaRPr lang="en-US" sz="1600" b="1" dirty="0">
              <a:cs typeface="Z Mitra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9EAA94-A086-435D-9600-C201E67CBD74}"/>
              </a:ext>
            </a:extLst>
          </p:cNvPr>
          <p:cNvSpPr txBox="1"/>
          <p:nvPr/>
        </p:nvSpPr>
        <p:spPr>
          <a:xfrm>
            <a:off x="5304073" y="2483593"/>
            <a:ext cx="889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Z Mitra" panose="00000400000000000000" pitchFamily="2" charset="-78"/>
              </a:rPr>
              <a:t>انرژی</a:t>
            </a:r>
            <a:endParaRPr lang="en-US" sz="1600" b="1" dirty="0">
              <a:cs typeface="Z Mitra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3738E6-6AB4-47C5-8990-EB408C63F97C}"/>
              </a:ext>
            </a:extLst>
          </p:cNvPr>
          <p:cNvSpPr txBox="1"/>
          <p:nvPr/>
        </p:nvSpPr>
        <p:spPr>
          <a:xfrm>
            <a:off x="4196360" y="5770011"/>
            <a:ext cx="889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Z Mitra" panose="00000400000000000000" pitchFamily="2" charset="-78"/>
              </a:rPr>
              <a:t>کنترل</a:t>
            </a:r>
            <a:endParaRPr lang="en-US" sz="1600" b="1" dirty="0">
              <a:cs typeface="Z Mitra" panose="00000400000000000000" pitchFamily="2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11373D-26C2-4539-BD74-12A7191C96B8}"/>
              </a:ext>
            </a:extLst>
          </p:cNvPr>
          <p:cNvSpPr/>
          <p:nvPr/>
        </p:nvSpPr>
        <p:spPr>
          <a:xfrm>
            <a:off x="4571999" y="2926878"/>
            <a:ext cx="155275" cy="823092"/>
          </a:xfrm>
          <a:custGeom>
            <a:avLst/>
            <a:gdLst>
              <a:gd name="connsiteX0" fmla="*/ 77638 w 155275"/>
              <a:gd name="connsiteY0" fmla="*/ 0 h 823092"/>
              <a:gd name="connsiteX1" fmla="*/ 131323 w 155275"/>
              <a:gd name="connsiteY1" fmla="*/ 173368 h 823092"/>
              <a:gd name="connsiteX2" fmla="*/ 155275 w 155275"/>
              <a:gd name="connsiteY2" fmla="*/ 411546 h 823092"/>
              <a:gd name="connsiteX3" fmla="*/ 131323 w 155275"/>
              <a:gd name="connsiteY3" fmla="*/ 649724 h 823092"/>
              <a:gd name="connsiteX4" fmla="*/ 77638 w 155275"/>
              <a:gd name="connsiteY4" fmla="*/ 823092 h 823092"/>
              <a:gd name="connsiteX5" fmla="*/ 23952 w 155275"/>
              <a:gd name="connsiteY5" fmla="*/ 649724 h 823092"/>
              <a:gd name="connsiteX6" fmla="*/ 0 w 155275"/>
              <a:gd name="connsiteY6" fmla="*/ 411546 h 823092"/>
              <a:gd name="connsiteX7" fmla="*/ 23952 w 155275"/>
              <a:gd name="connsiteY7" fmla="*/ 173368 h 82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275" h="823092">
                <a:moveTo>
                  <a:pt x="77638" y="0"/>
                </a:moveTo>
                <a:lnTo>
                  <a:pt x="131323" y="173368"/>
                </a:lnTo>
                <a:cubicBezTo>
                  <a:pt x="147028" y="250302"/>
                  <a:pt x="155275" y="329958"/>
                  <a:pt x="155275" y="411546"/>
                </a:cubicBezTo>
                <a:cubicBezTo>
                  <a:pt x="155275" y="493134"/>
                  <a:pt x="147028" y="572790"/>
                  <a:pt x="131323" y="649724"/>
                </a:cubicBezTo>
                <a:lnTo>
                  <a:pt x="77638" y="823092"/>
                </a:lnTo>
                <a:lnTo>
                  <a:pt x="23952" y="649724"/>
                </a:lnTo>
                <a:cubicBezTo>
                  <a:pt x="8248" y="572790"/>
                  <a:pt x="0" y="493134"/>
                  <a:pt x="0" y="411546"/>
                </a:cubicBezTo>
                <a:cubicBezTo>
                  <a:pt x="0" y="329958"/>
                  <a:pt x="8248" y="250302"/>
                  <a:pt x="23952" y="173368"/>
                </a:cubicBez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fa-I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152F72-CEF7-4F4C-AE65-ABCBC04990EA}"/>
              </a:ext>
            </a:extLst>
          </p:cNvPr>
          <p:cNvSpPr txBox="1"/>
          <p:nvPr/>
        </p:nvSpPr>
        <p:spPr>
          <a:xfrm>
            <a:off x="4204985" y="1505558"/>
            <a:ext cx="889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Z Mitra" panose="00000400000000000000" pitchFamily="2" charset="-78"/>
              </a:rPr>
              <a:t>محیط</a:t>
            </a:r>
            <a:endParaRPr lang="en-US" sz="1600" b="1" dirty="0">
              <a:cs typeface="Z Mitra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D4CAFD-B54B-4D4E-BBF5-4613521BC194}"/>
              </a:ext>
            </a:extLst>
          </p:cNvPr>
          <p:cNvSpPr txBox="1"/>
          <p:nvPr/>
        </p:nvSpPr>
        <p:spPr>
          <a:xfrm>
            <a:off x="1544791" y="6108565"/>
            <a:ext cx="619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200" b="1" dirty="0">
                <a:cs typeface="Z Mitra" panose="00000400000000000000" pitchFamily="2" charset="-78"/>
              </a:rPr>
              <a:t>کنترل زیرسیستم کنش‌گر (مبتنی بر انرژی) توسط زیرسیستم هوشمند (مبتنی بر اطلاعات)</a:t>
            </a:r>
            <a:endParaRPr lang="en-US" sz="1200" b="1" dirty="0">
              <a:cs typeface="Z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5722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a-IR" sz="1800" dirty="0"/>
              <a:t>کنترل با اطلاعات در سیستم سایبرنتیکی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9" name="Freeform 18"/>
          <p:cNvSpPr/>
          <p:nvPr/>
        </p:nvSpPr>
        <p:spPr>
          <a:xfrm>
            <a:off x="3425996" y="2184400"/>
            <a:ext cx="2235200" cy="627640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914400">
                <a:moveTo>
                  <a:pt x="2235200" y="914400"/>
                </a:moveTo>
                <a:cubicBezTo>
                  <a:pt x="1865841" y="457200"/>
                  <a:pt x="1496483" y="0"/>
                  <a:pt x="1123950" y="0"/>
                </a:cubicBezTo>
                <a:cubicBezTo>
                  <a:pt x="751417" y="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 flipV="1">
            <a:off x="3454400" y="4033406"/>
            <a:ext cx="2235200" cy="627640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914400">
                <a:moveTo>
                  <a:pt x="2235200" y="914400"/>
                </a:moveTo>
                <a:cubicBezTo>
                  <a:pt x="1865841" y="457200"/>
                  <a:pt x="1496483" y="0"/>
                  <a:pt x="1123950" y="0"/>
                </a:cubicBezTo>
                <a:cubicBezTo>
                  <a:pt x="751417" y="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 w="15875"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88668" y="1784290"/>
            <a:ext cx="160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انرژی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7478" y="4895073"/>
            <a:ext cx="136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Times CE" panose="02040603030405090304" pitchFamily="18" charset="0"/>
                <a:cs typeface="Times New Roman" panose="02020603050405020304" pitchFamily="18" charset="0"/>
              </a:rPr>
              <a:t>information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8668" y="4661046"/>
            <a:ext cx="160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solidFill>
                  <a:srgbClr val="C00000"/>
                </a:solidFill>
                <a:cs typeface="Q Khoramshahr" panose="00000400000000000000" pitchFamily="50" charset="-78"/>
              </a:rPr>
              <a:t>اطلاعات</a:t>
            </a:r>
            <a:endParaRPr lang="en-US" sz="2000" b="1" dirty="0">
              <a:solidFill>
                <a:srgbClr val="C00000"/>
              </a:solidFill>
              <a:cs typeface="Q Khoramshahr" panose="00000400000000000000" pitchFamily="50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9378" y="1524233"/>
            <a:ext cx="136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CE" panose="02040603030405090304" pitchFamily="18" charset="0"/>
                <a:cs typeface="Times New Roman" panose="02020603050405020304" pitchFamily="18" charset="0"/>
              </a:rPr>
              <a:t>energy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7980" y="5444373"/>
            <a:ext cx="757123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fa-IR" sz="1600" b="1" dirty="0">
                <a:cs typeface="Z Mitra" panose="00000400000000000000" pitchFamily="2" charset="-78"/>
              </a:rPr>
              <a:t>به کدام جزء از بخش </a:t>
            </a:r>
            <a:r>
              <a:rPr lang="fa-IR" sz="1600" b="1" dirty="0" err="1">
                <a:cs typeface="Z Mitra" panose="00000400000000000000" pitchFamily="2" charset="-78"/>
              </a:rPr>
              <a:t>کنش‌گر</a:t>
            </a:r>
            <a:r>
              <a:rPr lang="fa-IR" sz="1600" b="1" dirty="0">
                <a:cs typeface="Z Mitra" panose="00000400000000000000" pitchFamily="2" charset="-78"/>
              </a:rPr>
              <a:t>، چه وقت، چه نوع و چه میزان اطلاعات برسد؟</a:t>
            </a:r>
            <a:endParaRPr lang="en-US" sz="1600" dirty="0">
              <a:cs typeface="Z Mitra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D4EE8CB7-FCB9-4413-9DBD-0D99873D5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855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کنترل‌کننده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Controlling Part</a:t>
            </a:r>
            <a:endParaRPr lang="fa-IR" sz="1200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912C68F9-323F-4BCD-8216-4D34276C2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8222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828DA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کنترل‌شونده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Controlled Part</a:t>
            </a:r>
            <a:endParaRPr lang="fa-IR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8065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a-IR" sz="2000" dirty="0"/>
              <a:t>کنترل با انرژی در سیستم سایبرنتیکی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9" name="Freeform 18"/>
          <p:cNvSpPr/>
          <p:nvPr/>
        </p:nvSpPr>
        <p:spPr>
          <a:xfrm>
            <a:off x="3425996" y="2184400"/>
            <a:ext cx="2235200" cy="627640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914400">
                <a:moveTo>
                  <a:pt x="2235200" y="914400"/>
                </a:moveTo>
                <a:cubicBezTo>
                  <a:pt x="1865841" y="457200"/>
                  <a:pt x="1496483" y="0"/>
                  <a:pt x="1123950" y="0"/>
                </a:cubicBezTo>
                <a:cubicBezTo>
                  <a:pt x="751417" y="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 w="15875" cap="sq">
            <a:solidFill>
              <a:srgbClr val="C00000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 flipV="1">
            <a:off x="3454400" y="4033406"/>
            <a:ext cx="2235200" cy="627640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914400">
                <a:moveTo>
                  <a:pt x="2235200" y="914400"/>
                </a:moveTo>
                <a:cubicBezTo>
                  <a:pt x="1865841" y="457200"/>
                  <a:pt x="1496483" y="0"/>
                  <a:pt x="1123950" y="0"/>
                </a:cubicBezTo>
                <a:cubicBezTo>
                  <a:pt x="751417" y="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 w="158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88668" y="1784290"/>
            <a:ext cx="160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solidFill>
                  <a:srgbClr val="C00000"/>
                </a:solidFill>
                <a:cs typeface="Q Khoramshahr" panose="00000400000000000000" pitchFamily="50" charset="-78"/>
              </a:rPr>
              <a:t>انرژی</a:t>
            </a:r>
            <a:endParaRPr lang="en-US" sz="2000" b="1" dirty="0">
              <a:solidFill>
                <a:srgbClr val="C00000"/>
              </a:solidFill>
              <a:cs typeface="Q Khoramshahr" panose="00000400000000000000" pitchFamily="50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7478" y="4895073"/>
            <a:ext cx="136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CE" panose="02040603030405090304" pitchFamily="18" charset="0"/>
                <a:cs typeface="Times New Roman" panose="02020603050405020304" pitchFamily="18" charset="0"/>
              </a:rPr>
              <a:t>information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8668" y="4661046"/>
            <a:ext cx="160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اطلاعات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9378" y="1524233"/>
            <a:ext cx="136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Times CE" panose="02040603030405090304" pitchFamily="18" charset="0"/>
                <a:cs typeface="Times New Roman" panose="02020603050405020304" pitchFamily="18" charset="0"/>
              </a:rPr>
              <a:t>energy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7980" y="5444373"/>
            <a:ext cx="757123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fa-IR" sz="1600" b="1" dirty="0">
                <a:cs typeface="Z Mitra" panose="00000400000000000000" pitchFamily="2" charset="-78"/>
              </a:rPr>
              <a:t>به کدام جزء از بخش هوشمند، چه وقت، چه نوع و چه میزان انرژی برسد؟</a:t>
            </a:r>
            <a:endParaRPr lang="en-US" sz="1600" dirty="0">
              <a:cs typeface="Z Mitra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9D2305C5-FFB9-4357-9F06-E1B0A61CA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855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کنترل‌کننده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Controlling Part</a:t>
            </a:r>
            <a:endParaRPr lang="fa-IR" sz="1200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51371B44-F7F8-498D-A204-854DDE0CD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8222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828DA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کنترل‌شونده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Controlled Part</a:t>
            </a:r>
            <a:endParaRPr lang="fa-IR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9D1E4F-A74B-46FE-8A25-4A7A2B800A08}"/>
              </a:ext>
            </a:extLst>
          </p:cNvPr>
          <p:cNvSpPr txBox="1"/>
          <p:nvPr/>
        </p:nvSpPr>
        <p:spPr>
          <a:xfrm>
            <a:off x="757980" y="5718685"/>
            <a:ext cx="757123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fa-IR" sz="1600" b="1" dirty="0">
                <a:solidFill>
                  <a:srgbClr val="C00000"/>
                </a:solidFill>
                <a:cs typeface="Z Mitra" panose="00000400000000000000" pitchFamily="2" charset="-78"/>
              </a:rPr>
              <a:t>[</a:t>
            </a:r>
            <a:r>
              <a:rPr lang="fa-IR" sz="1600" b="1" dirty="0">
                <a:solidFill>
                  <a:srgbClr val="C00000"/>
                </a:solidFill>
                <a:cs typeface="Z Mitra" panose="00000400000000000000" pitchFamily="2" charset="-78"/>
                <a:sym typeface="Euclid Math One" panose="05050601010101010101" pitchFamily="18" charset="2"/>
              </a:rPr>
              <a:t> </a:t>
            </a:r>
            <a:r>
              <a:rPr lang="fa-IR" sz="1600" b="1" dirty="0">
                <a:solidFill>
                  <a:srgbClr val="C00000"/>
                </a:solidFill>
                <a:cs typeface="Z Mitra" panose="00000400000000000000" pitchFamily="2" charset="-78"/>
              </a:rPr>
              <a:t>تناقض: چالش تصمیم‌گیری با تکیه بر انرژی بدون داشتن اطلاعات ]</a:t>
            </a:r>
            <a:endParaRPr lang="en-US" sz="1600" dirty="0">
              <a:solidFill>
                <a:srgbClr val="C00000"/>
              </a:solidFill>
              <a:cs typeface="Z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642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7CB5-F1C3-4899-9CD8-7F034121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نسبت دانش سایبرنتیک و سیستم های سایبرنتیکی با فضای سایبر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BBE1F-3968-4990-8C98-AAB563E43C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7CAD74-6385-4046-A187-6D0B5643E3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7978CB-E8C6-4AEE-966D-3914657A3758}"/>
              </a:ext>
            </a:extLst>
          </p:cNvPr>
          <p:cNvGrpSpPr/>
          <p:nvPr/>
        </p:nvGrpSpPr>
        <p:grpSpPr>
          <a:xfrm>
            <a:off x="619125" y="1857115"/>
            <a:ext cx="5532904" cy="3970539"/>
            <a:chOff x="323359" y="2066496"/>
            <a:chExt cx="5532904" cy="3970539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29F85055-3741-4F7A-A2D1-83E110885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645" y="2066496"/>
              <a:ext cx="3223618" cy="824881"/>
            </a:xfrm>
            <a:prstGeom prst="bevel">
              <a:avLst>
                <a:gd name="adj" fmla="val 4754"/>
              </a:avLst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36576" tIns="72000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a-IR" sz="2000" b="1" dirty="0">
                  <a:solidFill>
                    <a:srgbClr val="000000"/>
                  </a:solidFill>
                  <a:latin typeface="Calibri" panose="020F0502020204030204" pitchFamily="34" charset="0"/>
                  <a:cs typeface="Q Khoramshahr" panose="00000400000000000000" pitchFamily="50" charset="-78"/>
                </a:rPr>
                <a:t>دانش سایبرنتیک</a:t>
              </a:r>
            </a:p>
            <a:p>
              <a:pPr lvl="0" algn="ctr" rtl="1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fa-IR" sz="9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endParaRPr>
            </a:p>
            <a:p>
              <a:pPr lvl="0" algn="ctr" rtl="1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a-IR" sz="1400" dirty="0">
                  <a:solidFill>
                    <a:srgbClr val="000000"/>
                  </a:solidFill>
                  <a:latin typeface="Times CE" panose="02040603030405090304" pitchFamily="18" charset="0"/>
                  <a:cs typeface="Q Khoramshahr" panose="00000400000000000000" pitchFamily="50" charset="-78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Times CE" panose="02040603030405090304" pitchFamily="18" charset="0"/>
                  <a:cs typeface="Q Khoramshahr" panose="00000400000000000000" pitchFamily="50" charset="-78"/>
                </a:rPr>
                <a:t>Cybernetics</a:t>
              </a:r>
            </a:p>
          </p:txBody>
        </p:sp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058C1045-F926-4DEB-B586-1CB139866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649" y="3639325"/>
              <a:ext cx="3223611" cy="824881"/>
            </a:xfrm>
            <a:prstGeom prst="bevel">
              <a:avLst>
                <a:gd name="adj" fmla="val 475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72000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a-IR" sz="2000" b="1" dirty="0">
                  <a:solidFill>
                    <a:srgbClr val="000000"/>
                  </a:solidFill>
                  <a:latin typeface="Calibri" panose="020F0502020204030204" pitchFamily="34" charset="0"/>
                  <a:cs typeface="Q Khoramshahr" panose="00000400000000000000" pitchFamily="50" charset="-78"/>
                </a:rPr>
                <a:t>سیستم‌ سایبرنتیکی</a:t>
              </a:r>
            </a:p>
            <a:p>
              <a:pPr lvl="0" algn="ctr" rtl="1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fa-IR" sz="9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endParaRPr>
            </a:p>
            <a:p>
              <a:pPr lvl="0" algn="ctr" rtl="1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a-IR" sz="1400" dirty="0">
                  <a:solidFill>
                    <a:srgbClr val="000000"/>
                  </a:solidFill>
                  <a:latin typeface="Times CE" panose="02040603030405090304" pitchFamily="18" charset="0"/>
                  <a:cs typeface="Q Khoramshahr" panose="00000400000000000000" pitchFamily="50" charset="-78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Times CE" panose="02040603030405090304" pitchFamily="18" charset="0"/>
                  <a:cs typeface="Q Khoramshahr" panose="00000400000000000000" pitchFamily="50" charset="-78"/>
                </a:rPr>
                <a:t>Cybernetic System</a:t>
              </a:r>
              <a:endParaRPr lang="fa-IR" sz="1050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49E377D-E7F8-4963-8674-48F71F95482E}"/>
                </a:ext>
              </a:extLst>
            </p:cNvPr>
            <p:cNvCxnSpPr>
              <a:cxnSpLocks/>
            </p:cNvCxnSpPr>
            <p:nvPr/>
          </p:nvCxnSpPr>
          <p:spPr>
            <a:xfrm>
              <a:off x="4244454" y="2901651"/>
              <a:ext cx="0" cy="73973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D1BB3AC3-BB86-4517-B5D8-AD31BD919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645" y="5212154"/>
              <a:ext cx="3223611" cy="824881"/>
            </a:xfrm>
            <a:prstGeom prst="bevel">
              <a:avLst>
                <a:gd name="adj" fmla="val 475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72000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a-IR" sz="2000" b="1" dirty="0">
                  <a:solidFill>
                    <a:srgbClr val="000000"/>
                  </a:solidFill>
                  <a:latin typeface="Calibri" panose="020F0502020204030204" pitchFamily="34" charset="0"/>
                  <a:cs typeface="Q Khoramshahr" panose="00000400000000000000" pitchFamily="50" charset="-78"/>
                </a:rPr>
                <a:t>فضای سایبر</a:t>
              </a:r>
            </a:p>
            <a:p>
              <a:pPr lvl="0" algn="ctr" rtl="1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fa-IR" sz="9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endParaRPr>
            </a:p>
            <a:p>
              <a:pPr lvl="0" algn="ctr" rtl="1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a-IR" sz="1400" dirty="0">
                  <a:solidFill>
                    <a:srgbClr val="000000"/>
                  </a:solidFill>
                  <a:latin typeface="Times CE" panose="02040603030405090304" pitchFamily="18" charset="0"/>
                  <a:cs typeface="Q Khoramshahr" panose="00000400000000000000" pitchFamily="50" charset="-78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Times CE" panose="02040603030405090304" pitchFamily="18" charset="0"/>
                  <a:cs typeface="Q Khoramshahr" panose="00000400000000000000" pitchFamily="50" charset="-78"/>
                </a:rPr>
                <a:t>Cyberspace</a:t>
              </a:r>
              <a:endParaRPr lang="fa-IR" sz="1050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51EED7A-68E5-4F91-940B-CC906B714742}"/>
                </a:ext>
              </a:extLst>
            </p:cNvPr>
            <p:cNvCxnSpPr>
              <a:cxnSpLocks/>
            </p:cNvCxnSpPr>
            <p:nvPr/>
          </p:nvCxnSpPr>
          <p:spPr>
            <a:xfrm>
              <a:off x="4244450" y="4474480"/>
              <a:ext cx="0" cy="73973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26951408-259E-46E9-9C62-5737FE552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59" y="3639324"/>
              <a:ext cx="1651023" cy="8248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36576" tIns="72000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a-IR" b="1" dirty="0">
                  <a:solidFill>
                    <a:srgbClr val="000000"/>
                  </a:solidFill>
                  <a:latin typeface="Calibri" panose="020F0502020204030204" pitchFamily="34" charset="0"/>
                  <a:cs typeface="Q Khoramshahr" panose="00000400000000000000" pitchFamily="50" charset="-78"/>
                </a:rPr>
                <a:t>نظریه‌ سیستم‌</a:t>
              </a:r>
            </a:p>
            <a:p>
              <a:pPr lvl="0" algn="ctr" rtl="1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fa-IR" sz="8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endParaRPr>
            </a:p>
            <a:p>
              <a:pPr lvl="0" algn="ctr" rtl="1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Times CE" panose="02040603030405090304" pitchFamily="18" charset="0"/>
                  <a:cs typeface="Q Khoramshahr" panose="00000400000000000000" pitchFamily="50" charset="-78"/>
                </a:rPr>
                <a:t>System Theory</a:t>
              </a:r>
              <a:endParaRPr lang="fa-IR" sz="1000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0CBFBBD-90E6-4350-B860-CC308D374990}"/>
                </a:ext>
              </a:extLst>
            </p:cNvPr>
            <p:cNvCxnSpPr>
              <a:cxnSpLocks/>
              <a:stCxn id="13" idx="6"/>
            </p:cNvCxnSpPr>
            <p:nvPr/>
          </p:nvCxnSpPr>
          <p:spPr>
            <a:xfrm>
              <a:off x="1974382" y="4051765"/>
              <a:ext cx="65826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6684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1"/>
            <a:r>
              <a:rPr lang="fa-IR" dirty="0"/>
              <a:t>سیستم‌های سایبرنتیکی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/>
              <a:t>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rtl="1"/>
            <a:r>
              <a:rPr lang="fa-IR" dirty="0"/>
              <a:t>منابع</a:t>
            </a:r>
            <a:br>
              <a:rPr lang="fa-IR" dirty="0"/>
            </a:br>
            <a:r>
              <a:rPr lang="fa-IR" dirty="0"/>
              <a:t>و</a:t>
            </a:r>
            <a:br>
              <a:rPr lang="fa-IR" dirty="0"/>
            </a:br>
            <a:r>
              <a:rPr lang="fa-IR" dirty="0"/>
              <a:t>مراجع</a:t>
            </a:r>
          </a:p>
        </p:txBody>
      </p:sp>
    </p:spTree>
    <p:extLst>
      <p:ext uri="{BB962C8B-B14F-4D97-AF65-F5344CB8AC3E}">
        <p14:creationId xmlns:p14="http://schemas.microsoft.com/office/powerpoint/2010/main" val="551453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B8F3BA-1237-4739-B851-C67FAEB7E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75" y="1580890"/>
            <a:ext cx="3075251" cy="46128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1354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B8F3BA-1237-4739-B851-C67FAEB7E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25" y="3706354"/>
            <a:ext cx="1747175" cy="26207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10B7C4-6D55-475E-B39D-A72C2278C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83" y="1465018"/>
            <a:ext cx="3494634" cy="48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04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59DFFA-1123-4C62-AD2D-0C71203D9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46" y="1495514"/>
            <a:ext cx="3284508" cy="46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67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7E6670-3304-4D07-BD4F-E652534878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r="18911"/>
          <a:stretch/>
        </p:blipFill>
        <p:spPr>
          <a:xfrm>
            <a:off x="3075317" y="1455319"/>
            <a:ext cx="2993366" cy="47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1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1"/>
            <a:r>
              <a:rPr lang="fa-IR" dirty="0"/>
              <a:t>سیستم‌های سایبرنتیکی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/>
              <a:t>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rtl="1"/>
            <a:r>
              <a:rPr lang="fa-IR" dirty="0"/>
              <a:t>سیستم</a:t>
            </a:r>
            <a:br>
              <a:rPr lang="fa-IR" dirty="0"/>
            </a:br>
            <a:r>
              <a:rPr lang="fa-IR" dirty="0"/>
              <a:t>سایبرنتیکی</a:t>
            </a:r>
          </a:p>
        </p:txBody>
      </p:sp>
    </p:spTree>
    <p:extLst>
      <p:ext uri="{BB962C8B-B14F-4D97-AF65-F5344CB8AC3E}">
        <p14:creationId xmlns:p14="http://schemas.microsoft.com/office/powerpoint/2010/main" val="58288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سیستم سایبرنتیکی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در سلسله‌مراتب سیستم‌های فیزیکی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6FE309-CC52-4EBD-80EB-FED9374F7FB3}"/>
              </a:ext>
            </a:extLst>
          </p:cNvPr>
          <p:cNvGrpSpPr/>
          <p:nvPr/>
        </p:nvGrpSpPr>
        <p:grpSpPr>
          <a:xfrm>
            <a:off x="2319407" y="1664415"/>
            <a:ext cx="4505187" cy="4505187"/>
            <a:chOff x="2052000" y="1365906"/>
            <a:chExt cx="5040000" cy="5040000"/>
          </a:xfrm>
        </p:grpSpPr>
        <p:sp>
          <p:nvSpPr>
            <p:cNvPr id="15" name="Oval 14"/>
            <p:cNvSpPr/>
            <p:nvPr/>
          </p:nvSpPr>
          <p:spPr>
            <a:xfrm>
              <a:off x="2052000" y="1365906"/>
              <a:ext cx="5040000" cy="5040000"/>
            </a:xfrm>
            <a:prstGeom prst="ellipse">
              <a:avLst/>
            </a:prstGeom>
            <a:gradFill flip="none" rotWithShape="1">
              <a:gsLst>
                <a:gs pos="0">
                  <a:srgbClr val="379D13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cs typeface="Z Mitra" panose="00000400000000000000" pitchFamily="2" charset="-78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592000" y="1905906"/>
              <a:ext cx="3960000" cy="3960000"/>
            </a:xfrm>
            <a:prstGeom prst="ellipse">
              <a:avLst/>
            </a:prstGeom>
            <a:gradFill>
              <a:gsLst>
                <a:gs pos="0">
                  <a:srgbClr val="379D13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cs typeface="Z Mitra" panose="00000400000000000000" pitchFamily="2" charset="-78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132000" y="2445906"/>
              <a:ext cx="2880000" cy="288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cs typeface="Z Mitra" panose="00000400000000000000" pitchFamily="2" charset="-78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672000" y="2985906"/>
              <a:ext cx="1800000" cy="1800000"/>
            </a:xfrm>
            <a:prstGeom prst="ellipse">
              <a:avLst/>
            </a:prstGeom>
            <a:gradFill>
              <a:gsLst>
                <a:gs pos="0">
                  <a:srgbClr val="379D13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cs typeface="Z Mitra" panose="00000400000000000000" pitchFamily="2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10891" y="1422946"/>
              <a:ext cx="1122218" cy="41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dirty="0" err="1">
                  <a:cs typeface="Z Mitra" panose="00000400000000000000" pitchFamily="2" charset="-78"/>
                </a:rPr>
                <a:t>اکولوژيکی</a:t>
              </a:r>
              <a:endParaRPr lang="en-US" dirty="0">
                <a:cs typeface="Z Mitra" panose="00000400000000000000" pitchFamily="2" charset="-7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33825" y="1960463"/>
              <a:ext cx="1276350" cy="41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dirty="0" err="1">
                  <a:cs typeface="Z Mitra" panose="00000400000000000000" pitchFamily="2" charset="-78"/>
                </a:rPr>
                <a:t>بيولوژيکی</a:t>
              </a:r>
              <a:endParaRPr lang="en-US" dirty="0">
                <a:cs typeface="Z Mitra" panose="00000400000000000000" pitchFamily="2" charset="-7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67162" y="2497979"/>
              <a:ext cx="1209676" cy="41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err="1">
                  <a:cs typeface="Z Mitra" panose="00000400000000000000" pitchFamily="2" charset="-78"/>
                </a:rPr>
                <a:t>سايبرنتيکی</a:t>
              </a:r>
              <a:endParaRPr lang="en-US" b="1" dirty="0">
                <a:cs typeface="Z Mitra" panose="00000400000000000000" pitchFamily="2" charset="-7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10013" y="3035498"/>
              <a:ext cx="1323974" cy="41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dirty="0" err="1">
                  <a:cs typeface="Z Mitra" panose="00000400000000000000" pitchFamily="2" charset="-78"/>
                </a:rPr>
                <a:t>مکانيکی</a:t>
              </a:r>
              <a:endParaRPr lang="en-US" dirty="0">
                <a:cs typeface="Z Mitra" panose="00000400000000000000" pitchFamily="2" charset="-78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212000" y="3523423"/>
              <a:ext cx="720000" cy="720000"/>
            </a:xfrm>
            <a:prstGeom prst="ellipse">
              <a:avLst/>
            </a:prstGeom>
            <a:gradFill>
              <a:gsLst>
                <a:gs pos="0">
                  <a:srgbClr val="379D13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cs typeface="Z Mitra" panose="00000400000000000000" pitchFamily="2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2000" y="3640381"/>
              <a:ext cx="720000" cy="413176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fa-IR" dirty="0" err="1">
                  <a:cs typeface="Z Mitra" panose="00000400000000000000" pitchFamily="2" charset="-78"/>
                </a:rPr>
                <a:t>ارگانيکی</a:t>
              </a:r>
              <a:endParaRPr lang="en-US" dirty="0">
                <a:cs typeface="Z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92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F3AB-809F-4620-99F4-1C7B047A2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سیستم‌های سایبرنتیکی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08E5A-BF95-400A-92C5-77610864C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Cybernetic Systems</a:t>
            </a:r>
            <a:endParaRPr lang="fa-I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ACC9B-2A96-45DB-9BEE-03D74CA3C5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تفکیک «کنترل‌کننده» از «کنترل‌شونده»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A3C829C8-B707-4255-A352-1932C12FA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246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 err="1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کنترل‌کننده</a:t>
            </a:r>
            <a:endParaRPr lang="fa-IR" sz="2400" b="1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Controlling Part</a:t>
            </a:r>
            <a:endParaRPr lang="fa-IR" sz="1200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3A780A2D-3BD2-4FAC-8CA5-8477D8A41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613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828DA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 err="1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کنترل‌شونده</a:t>
            </a:r>
            <a:endParaRPr lang="fa-IR" sz="2400" b="1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Controlled Part</a:t>
            </a:r>
            <a:endParaRPr lang="fa-IR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124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7E522-EF06-42CE-B3FC-0042E87C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سیستم سایبرنتیکی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A2F65-F034-450D-9227-3966B1FF8F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8A8B10-13F1-48F7-B9F3-C44DCE1C5B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جریان اطلاعات از کنترل‌کننده به کنترل‌شونده: فرمان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F32482AE-20B3-44CB-BAC0-1A526C9E1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855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کنترل‌کننده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Controlling Part</a:t>
            </a:r>
            <a:endParaRPr lang="fa-IR" sz="1200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F4FBB34E-41DB-4026-9FD9-9FB786D11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8222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828DA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کنترل‌شونده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Controlled Part</a:t>
            </a:r>
            <a:endParaRPr lang="fa-IR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92783CC7-8CCA-40B6-BB9C-D71EBB7A0713}"/>
              </a:ext>
            </a:extLst>
          </p:cNvPr>
          <p:cNvSpPr/>
          <p:nvPr/>
        </p:nvSpPr>
        <p:spPr>
          <a:xfrm flipH="1">
            <a:off x="3863016" y="3449469"/>
            <a:ext cx="1335205" cy="61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BA64F8-5F6A-4B2B-9530-93890B8C8F9B}"/>
              </a:ext>
            </a:extLst>
          </p:cNvPr>
          <p:cNvSpPr txBox="1"/>
          <p:nvPr/>
        </p:nvSpPr>
        <p:spPr>
          <a:xfrm>
            <a:off x="4125746" y="3111705"/>
            <a:ext cx="892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solidFill>
                  <a:srgbClr val="C00000"/>
                </a:solidFill>
                <a:cs typeface="Q Khoramshahr" panose="00000400000000000000" pitchFamily="50" charset="-78"/>
              </a:rPr>
              <a:t>اطلاعات</a:t>
            </a:r>
          </a:p>
          <a:p>
            <a:pPr algn="ctr"/>
            <a:r>
              <a:rPr lang="fa-IR" sz="2000" b="1" dirty="0">
                <a:solidFill>
                  <a:srgbClr val="C00000"/>
                </a:solidFill>
                <a:cs typeface="Q Khoramshahr" panose="00000400000000000000" pitchFamily="50" charset="-78"/>
              </a:rPr>
              <a:t>فرمان</a:t>
            </a:r>
            <a:endParaRPr lang="en-US" sz="2000" b="1" dirty="0">
              <a:solidFill>
                <a:srgbClr val="C00000"/>
              </a:solidFill>
              <a:cs typeface="Q Khoramshahr" panose="000004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2357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7E522-EF06-42CE-B3FC-0042E87C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سیستم سایبرنتیکی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A2F65-F034-450D-9227-3966B1FF8F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8A8B10-13F1-48F7-B9F3-C44DCE1C5B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جریان اطلاعات از کنترل‌شونده به کنترل‌کننده: فیدبک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F32482AE-20B3-44CB-BAC0-1A526C9E1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855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کنترل‌کننده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Controlling Part</a:t>
            </a:r>
            <a:endParaRPr lang="fa-IR" sz="1200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F4FBB34E-41DB-4026-9FD9-9FB786D11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8222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828DA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کنترل‌شونده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Controlled Part</a:t>
            </a:r>
            <a:endParaRPr lang="fa-IR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92783CC7-8CCA-40B6-BB9C-D71EBB7A0713}"/>
              </a:ext>
            </a:extLst>
          </p:cNvPr>
          <p:cNvSpPr/>
          <p:nvPr/>
        </p:nvSpPr>
        <p:spPr>
          <a:xfrm flipH="1">
            <a:off x="3863016" y="3449469"/>
            <a:ext cx="1335205" cy="61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BA64F8-5F6A-4B2B-9530-93890B8C8F9B}"/>
              </a:ext>
            </a:extLst>
          </p:cNvPr>
          <p:cNvSpPr txBox="1"/>
          <p:nvPr/>
        </p:nvSpPr>
        <p:spPr>
          <a:xfrm>
            <a:off x="4090231" y="3111705"/>
            <a:ext cx="892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اطلاعات</a:t>
            </a:r>
          </a:p>
          <a:p>
            <a:pPr algn="ctr"/>
            <a:r>
              <a:rPr lang="fa-IR" sz="2000" b="1" dirty="0">
                <a:cs typeface="Q Khoramshahr" panose="00000400000000000000" pitchFamily="50" charset="-78"/>
              </a:rPr>
              <a:t>فرمان</a:t>
            </a:r>
            <a:endParaRPr lang="en-US" sz="2000" b="1" dirty="0">
              <a:cs typeface="Q Khoramshahr" panose="00000400000000000000" pitchFamily="50" charset="-78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9285097-540B-4156-A9B7-B34671A81D90}"/>
              </a:ext>
            </a:extLst>
          </p:cNvPr>
          <p:cNvSpPr/>
          <p:nvPr/>
        </p:nvSpPr>
        <p:spPr>
          <a:xfrm flipH="1">
            <a:off x="7541066" y="3449469"/>
            <a:ext cx="1083388" cy="61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893156-8B8C-4BFF-860F-1DB5DA2DC340}"/>
              </a:ext>
            </a:extLst>
          </p:cNvPr>
          <p:cNvSpPr txBox="1"/>
          <p:nvPr/>
        </p:nvSpPr>
        <p:spPr>
          <a:xfrm>
            <a:off x="7421594" y="3111705"/>
            <a:ext cx="892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اطلاعات</a:t>
            </a:r>
          </a:p>
          <a:p>
            <a:pPr algn="ctr"/>
            <a:r>
              <a:rPr lang="fa-IR" sz="2000" b="1" dirty="0">
                <a:cs typeface="Q Khoramshahr" panose="00000400000000000000" pitchFamily="50" charset="-78"/>
              </a:rPr>
              <a:t>کنش</a:t>
            </a:r>
            <a:endParaRPr lang="en-US" sz="2000" b="1" dirty="0">
              <a:cs typeface="Q Khoramshahr" panose="00000400000000000000" pitchFamily="50" charset="-78"/>
            </a:endParaRPr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3B4B1578-564C-431C-95FA-3108B8B16334}"/>
              </a:ext>
            </a:extLst>
          </p:cNvPr>
          <p:cNvSpPr/>
          <p:nvPr/>
        </p:nvSpPr>
        <p:spPr>
          <a:xfrm rot="16200000">
            <a:off x="7821368" y="3909942"/>
            <a:ext cx="966666" cy="45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282B9A66-AB78-4479-8D50-E42DEEC60981}"/>
              </a:ext>
            </a:extLst>
          </p:cNvPr>
          <p:cNvSpPr/>
          <p:nvPr/>
        </p:nvSpPr>
        <p:spPr>
          <a:xfrm flipV="1">
            <a:off x="884289" y="4224304"/>
            <a:ext cx="7381551" cy="18977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C9AAF253-FD2C-4FA0-B599-9D04273C4235}"/>
              </a:ext>
            </a:extLst>
          </p:cNvPr>
          <p:cNvSpPr/>
          <p:nvPr/>
        </p:nvSpPr>
        <p:spPr>
          <a:xfrm flipH="1">
            <a:off x="884289" y="3634178"/>
            <a:ext cx="653566" cy="61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D5D85503-A70E-4E72-9532-1E3909A6ABF1}"/>
              </a:ext>
            </a:extLst>
          </p:cNvPr>
          <p:cNvSpPr/>
          <p:nvPr/>
        </p:nvSpPr>
        <p:spPr>
          <a:xfrm rot="16200000">
            <a:off x="499309" y="4003157"/>
            <a:ext cx="783678" cy="45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C8257F-01E2-4950-B30B-6607385AF78B}"/>
              </a:ext>
            </a:extLst>
          </p:cNvPr>
          <p:cNvSpPr/>
          <p:nvPr/>
        </p:nvSpPr>
        <p:spPr>
          <a:xfrm>
            <a:off x="8239974" y="3405524"/>
            <a:ext cx="87889" cy="878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E7D52B-BD43-4A7F-B136-49347E8000C0}"/>
              </a:ext>
            </a:extLst>
          </p:cNvPr>
          <p:cNvSpPr txBox="1"/>
          <p:nvPr/>
        </p:nvSpPr>
        <p:spPr>
          <a:xfrm>
            <a:off x="4090231" y="4073831"/>
            <a:ext cx="892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solidFill>
                  <a:srgbClr val="C00000"/>
                </a:solidFill>
                <a:cs typeface="Q Khoramshahr" panose="00000400000000000000" pitchFamily="50" charset="-78"/>
              </a:rPr>
              <a:t>اطلاعات</a:t>
            </a:r>
          </a:p>
          <a:p>
            <a:pPr algn="ctr"/>
            <a:r>
              <a:rPr lang="fa-IR" sz="2000" b="1" dirty="0">
                <a:solidFill>
                  <a:srgbClr val="C00000"/>
                </a:solidFill>
                <a:cs typeface="Q Khoramshahr" panose="00000400000000000000" pitchFamily="50" charset="-78"/>
              </a:rPr>
              <a:t>فیدبک</a:t>
            </a:r>
            <a:endParaRPr lang="en-US" sz="2000" b="1" dirty="0">
              <a:solidFill>
                <a:srgbClr val="C00000"/>
              </a:solidFill>
              <a:cs typeface="Q Khoramshahr" panose="000004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032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7E522-EF06-42CE-B3FC-0042E87C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سیستم سایبرنتیکی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A2F65-F034-450D-9227-3966B1FF8F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8A8B10-13F1-48F7-B9F3-C44DCE1C5B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تشکیل مدار اطلاعاتی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F32482AE-20B3-44CB-BAC0-1A526C9E1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855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کنترل‌کننده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Controlling Part</a:t>
            </a:r>
            <a:endParaRPr lang="fa-IR" sz="1200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F4FBB34E-41DB-4026-9FD9-9FB786D11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8222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828DA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کنترل‌شونده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Controlled Part</a:t>
            </a:r>
            <a:endParaRPr lang="fa-IR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A8E0995A-521C-484E-AAE8-E9E2E823BFFB}"/>
              </a:ext>
            </a:extLst>
          </p:cNvPr>
          <p:cNvSpPr/>
          <p:nvPr/>
        </p:nvSpPr>
        <p:spPr>
          <a:xfrm flipH="1">
            <a:off x="884289" y="3449469"/>
            <a:ext cx="653566" cy="61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4CBF43-A9C6-43E6-9D8C-CF90C5ED6093}"/>
              </a:ext>
            </a:extLst>
          </p:cNvPr>
          <p:cNvSpPr txBox="1"/>
          <p:nvPr/>
        </p:nvSpPr>
        <p:spPr>
          <a:xfrm>
            <a:off x="645346" y="3065538"/>
            <a:ext cx="89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اطلاعات</a:t>
            </a:r>
            <a:endParaRPr lang="en-US" sz="2000" dirty="0">
              <a:cs typeface="Q Khoramshahr" panose="00000400000000000000" pitchFamily="50" charset="-78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92783CC7-8CCA-40B6-BB9C-D71EBB7A0713}"/>
              </a:ext>
            </a:extLst>
          </p:cNvPr>
          <p:cNvSpPr/>
          <p:nvPr/>
        </p:nvSpPr>
        <p:spPr>
          <a:xfrm flipH="1">
            <a:off x="3863016" y="3449469"/>
            <a:ext cx="1335205" cy="61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BA64F8-5F6A-4B2B-9530-93890B8C8F9B}"/>
              </a:ext>
            </a:extLst>
          </p:cNvPr>
          <p:cNvSpPr txBox="1"/>
          <p:nvPr/>
        </p:nvSpPr>
        <p:spPr>
          <a:xfrm>
            <a:off x="4090231" y="3111705"/>
            <a:ext cx="892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اطلاعات</a:t>
            </a:r>
          </a:p>
          <a:p>
            <a:pPr algn="ctr"/>
            <a:r>
              <a:rPr lang="fa-IR" sz="2000" b="1" dirty="0">
                <a:cs typeface="Q Khoramshahr" panose="00000400000000000000" pitchFamily="50" charset="-78"/>
              </a:rPr>
              <a:t>فرمان</a:t>
            </a:r>
            <a:endParaRPr lang="en-US" sz="2000" b="1" dirty="0">
              <a:cs typeface="Q Khoramshahr" panose="00000400000000000000" pitchFamily="50" charset="-78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9285097-540B-4156-A9B7-B34671A81D90}"/>
              </a:ext>
            </a:extLst>
          </p:cNvPr>
          <p:cNvSpPr/>
          <p:nvPr/>
        </p:nvSpPr>
        <p:spPr>
          <a:xfrm flipH="1">
            <a:off x="7541066" y="3449469"/>
            <a:ext cx="1083388" cy="61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893156-8B8C-4BFF-860F-1DB5DA2DC340}"/>
              </a:ext>
            </a:extLst>
          </p:cNvPr>
          <p:cNvSpPr txBox="1"/>
          <p:nvPr/>
        </p:nvSpPr>
        <p:spPr>
          <a:xfrm>
            <a:off x="7421594" y="3111705"/>
            <a:ext cx="892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اطلاعات</a:t>
            </a:r>
          </a:p>
          <a:p>
            <a:pPr algn="ctr"/>
            <a:r>
              <a:rPr lang="fa-IR" sz="2000" b="1" dirty="0">
                <a:cs typeface="Q Khoramshahr" panose="00000400000000000000" pitchFamily="50" charset="-78"/>
              </a:rPr>
              <a:t>کنش</a:t>
            </a:r>
            <a:endParaRPr lang="en-US" sz="2000" b="1" dirty="0">
              <a:cs typeface="Q Khoramshahr" panose="00000400000000000000" pitchFamily="50" charset="-78"/>
            </a:endParaRPr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3B4B1578-564C-431C-95FA-3108B8B16334}"/>
              </a:ext>
            </a:extLst>
          </p:cNvPr>
          <p:cNvSpPr/>
          <p:nvPr/>
        </p:nvSpPr>
        <p:spPr>
          <a:xfrm rot="16200000">
            <a:off x="7821368" y="3909942"/>
            <a:ext cx="966666" cy="45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282B9A66-AB78-4479-8D50-E42DEEC60981}"/>
              </a:ext>
            </a:extLst>
          </p:cNvPr>
          <p:cNvSpPr/>
          <p:nvPr/>
        </p:nvSpPr>
        <p:spPr>
          <a:xfrm flipV="1">
            <a:off x="884289" y="4224304"/>
            <a:ext cx="7381551" cy="18977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C9AAF253-FD2C-4FA0-B599-9D04273C4235}"/>
              </a:ext>
            </a:extLst>
          </p:cNvPr>
          <p:cNvSpPr/>
          <p:nvPr/>
        </p:nvSpPr>
        <p:spPr>
          <a:xfrm flipH="1">
            <a:off x="884289" y="3634178"/>
            <a:ext cx="653566" cy="61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D5D85503-A70E-4E72-9532-1E3909A6ABF1}"/>
              </a:ext>
            </a:extLst>
          </p:cNvPr>
          <p:cNvSpPr/>
          <p:nvPr/>
        </p:nvSpPr>
        <p:spPr>
          <a:xfrm rot="16200000">
            <a:off x="499309" y="4003157"/>
            <a:ext cx="783678" cy="45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C8257F-01E2-4950-B30B-6607385AF78B}"/>
              </a:ext>
            </a:extLst>
          </p:cNvPr>
          <p:cNvSpPr/>
          <p:nvPr/>
        </p:nvSpPr>
        <p:spPr>
          <a:xfrm>
            <a:off x="8239974" y="3405524"/>
            <a:ext cx="87889" cy="878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E7D52B-BD43-4A7F-B136-49347E8000C0}"/>
              </a:ext>
            </a:extLst>
          </p:cNvPr>
          <p:cNvSpPr txBox="1"/>
          <p:nvPr/>
        </p:nvSpPr>
        <p:spPr>
          <a:xfrm>
            <a:off x="4090231" y="4073831"/>
            <a:ext cx="892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Q Khoramshahr" panose="00000400000000000000" pitchFamily="50" charset="-78"/>
              </a:rPr>
              <a:t>اطلاعات</a:t>
            </a:r>
          </a:p>
          <a:p>
            <a:pPr algn="ctr"/>
            <a:r>
              <a:rPr lang="fa-IR" sz="2000" b="1" dirty="0">
                <a:cs typeface="Q Khoramshahr" panose="00000400000000000000" pitchFamily="50" charset="-78"/>
              </a:rPr>
              <a:t>فیدبک</a:t>
            </a:r>
            <a:endParaRPr lang="en-US" sz="2000" b="1" dirty="0">
              <a:cs typeface="Q Khoramshahr" panose="000004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62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7E522-EF06-42CE-B3FC-0042E87C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سیستم سایبرنتیکی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A2F65-F034-450D-9227-3966B1FF8F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8A8B10-13F1-48F7-B9F3-C44DCE1C5B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معادلات سیستم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F32482AE-20B3-44CB-BAC0-1A526C9E1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855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کنترل‌کننده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Controlling Part</a:t>
            </a:r>
            <a:endParaRPr lang="fa-IR" sz="1200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F4FBB34E-41DB-4026-9FD9-9FB786D11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8222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828DA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کنترل‌شونده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Controlled Part</a:t>
            </a:r>
            <a:endParaRPr lang="fa-IR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A8E0995A-521C-484E-AAE8-E9E2E823BFFB}"/>
              </a:ext>
            </a:extLst>
          </p:cNvPr>
          <p:cNvSpPr/>
          <p:nvPr/>
        </p:nvSpPr>
        <p:spPr>
          <a:xfrm flipH="1">
            <a:off x="884289" y="3449469"/>
            <a:ext cx="653566" cy="61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92783CC7-8CCA-40B6-BB9C-D71EBB7A0713}"/>
              </a:ext>
            </a:extLst>
          </p:cNvPr>
          <p:cNvSpPr/>
          <p:nvPr/>
        </p:nvSpPr>
        <p:spPr>
          <a:xfrm flipH="1">
            <a:off x="3863016" y="3449469"/>
            <a:ext cx="1335205" cy="61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9285097-540B-4156-A9B7-B34671A81D90}"/>
              </a:ext>
            </a:extLst>
          </p:cNvPr>
          <p:cNvSpPr/>
          <p:nvPr/>
        </p:nvSpPr>
        <p:spPr>
          <a:xfrm flipH="1">
            <a:off x="7541066" y="3449469"/>
            <a:ext cx="1083388" cy="61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3B4B1578-564C-431C-95FA-3108B8B16334}"/>
              </a:ext>
            </a:extLst>
          </p:cNvPr>
          <p:cNvSpPr/>
          <p:nvPr/>
        </p:nvSpPr>
        <p:spPr>
          <a:xfrm rot="16200000">
            <a:off x="7821368" y="3909942"/>
            <a:ext cx="966666" cy="45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282B9A66-AB78-4479-8D50-E42DEEC60981}"/>
              </a:ext>
            </a:extLst>
          </p:cNvPr>
          <p:cNvSpPr/>
          <p:nvPr/>
        </p:nvSpPr>
        <p:spPr>
          <a:xfrm flipV="1">
            <a:off x="884289" y="4224304"/>
            <a:ext cx="7381551" cy="18977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C9AAF253-FD2C-4FA0-B599-9D04273C4235}"/>
              </a:ext>
            </a:extLst>
          </p:cNvPr>
          <p:cNvSpPr/>
          <p:nvPr/>
        </p:nvSpPr>
        <p:spPr>
          <a:xfrm flipH="1">
            <a:off x="884289" y="3634178"/>
            <a:ext cx="653566" cy="61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D5D85503-A70E-4E72-9532-1E3909A6ABF1}"/>
              </a:ext>
            </a:extLst>
          </p:cNvPr>
          <p:cNvSpPr/>
          <p:nvPr/>
        </p:nvSpPr>
        <p:spPr>
          <a:xfrm rot="16200000">
            <a:off x="499309" y="4003157"/>
            <a:ext cx="783678" cy="45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C8257F-01E2-4950-B30B-6607385AF78B}"/>
              </a:ext>
            </a:extLst>
          </p:cNvPr>
          <p:cNvSpPr/>
          <p:nvPr/>
        </p:nvSpPr>
        <p:spPr>
          <a:xfrm>
            <a:off x="8239974" y="3405524"/>
            <a:ext cx="87889" cy="878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D4DED0-9E7D-48B0-BE19-8755BBBC79A6}"/>
              </a:ext>
            </a:extLst>
          </p:cNvPr>
          <p:cNvSpPr txBox="1"/>
          <p:nvPr/>
        </p:nvSpPr>
        <p:spPr>
          <a:xfrm>
            <a:off x="884289" y="3031897"/>
            <a:ext cx="544439" cy="3067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D148DE-5982-46EE-BDF6-970C74DF241A}"/>
              </a:ext>
            </a:extLst>
          </p:cNvPr>
          <p:cNvSpPr txBox="1"/>
          <p:nvPr/>
        </p:nvSpPr>
        <p:spPr>
          <a:xfrm>
            <a:off x="4260984" y="3031897"/>
            <a:ext cx="544439" cy="3067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630F40-AC5B-41BA-8FBF-F62667757F04}"/>
              </a:ext>
            </a:extLst>
          </p:cNvPr>
          <p:cNvSpPr txBox="1"/>
          <p:nvPr/>
        </p:nvSpPr>
        <p:spPr>
          <a:xfrm>
            <a:off x="7637679" y="3031897"/>
            <a:ext cx="544439" cy="3067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93B469-28ED-453D-BF00-41A3EC8EEABB}"/>
              </a:ext>
            </a:extLst>
          </p:cNvPr>
          <p:cNvSpPr txBox="1"/>
          <p:nvPr/>
        </p:nvSpPr>
        <p:spPr>
          <a:xfrm>
            <a:off x="4299780" y="4067162"/>
            <a:ext cx="544439" cy="3067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D35D1F-DC80-403C-8FBE-A86058985893}"/>
              </a:ext>
            </a:extLst>
          </p:cNvPr>
          <p:cNvSpPr txBox="1"/>
          <p:nvPr/>
        </p:nvSpPr>
        <p:spPr>
          <a:xfrm>
            <a:off x="914008" y="3668748"/>
            <a:ext cx="544439" cy="3067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D9B0C7-386D-4C19-8136-4F8AD9A658E2}"/>
              </a:ext>
            </a:extLst>
          </p:cNvPr>
          <p:cNvSpPr txBox="1"/>
          <p:nvPr/>
        </p:nvSpPr>
        <p:spPr>
          <a:xfrm>
            <a:off x="1615446" y="2891139"/>
            <a:ext cx="437129" cy="3782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719E6A-867A-4398-8E6A-64E76D0A3C4A}"/>
              </a:ext>
            </a:extLst>
          </p:cNvPr>
          <p:cNvSpPr txBox="1"/>
          <p:nvPr/>
        </p:nvSpPr>
        <p:spPr>
          <a:xfrm>
            <a:off x="5296836" y="2891139"/>
            <a:ext cx="437129" cy="3782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59702B-07C2-43D2-BF31-06927177A28B}"/>
              </a:ext>
            </a:extLst>
          </p:cNvPr>
          <p:cNvGrpSpPr/>
          <p:nvPr/>
        </p:nvGrpSpPr>
        <p:grpSpPr>
          <a:xfrm>
            <a:off x="2757312" y="4789120"/>
            <a:ext cx="3629376" cy="681351"/>
            <a:chOff x="2104589" y="4789120"/>
            <a:chExt cx="3629376" cy="68135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C2DEB4-BE87-4538-8E39-E6127D937134}"/>
                </a:ext>
              </a:extLst>
            </p:cNvPr>
            <p:cNvSpPr txBox="1"/>
            <p:nvPr/>
          </p:nvSpPr>
          <p:spPr>
            <a:xfrm>
              <a:off x="2278324" y="4789120"/>
              <a:ext cx="1336144" cy="68135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= g(</a:t>
              </a:r>
              <a:r>
                <a:rPr lang="en-US" sz="2000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a,b</a:t>
              </a:r>
              <a:r>
                <a:rPr lang="en-US" sz="20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sz="20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= f(c)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9F516A6-6A82-45B6-AD27-613D85A58F8C}"/>
                </a:ext>
              </a:extLst>
            </p:cNvPr>
            <p:cNvSpPr txBox="1"/>
            <p:nvPr/>
          </p:nvSpPr>
          <p:spPr>
            <a:xfrm>
              <a:off x="3717936" y="4789120"/>
              <a:ext cx="2016029" cy="68135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000" dirty="0">
                  <a:solidFill>
                    <a:srgbClr val="B808A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Euclid Symbol" panose="05050102010706020507" pitchFamily="18" charset="2"/>
                </a:rPr>
                <a:t></a:t>
              </a:r>
              <a:r>
                <a:rPr lang="en-US" sz="20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Euclid Symbol" panose="05050102010706020507" pitchFamily="18" charset="2"/>
                </a:rPr>
                <a:t>      </a:t>
              </a:r>
              <a:r>
                <a:rPr lang="en-US" sz="20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= f(g(</a:t>
              </a:r>
              <a:r>
                <a:rPr lang="en-US" sz="2000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a,b</a:t>
              </a:r>
              <a:r>
                <a:rPr lang="en-US" sz="20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))</a:t>
              </a:r>
            </a:p>
          </p:txBody>
        </p:sp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08C35091-B43F-4948-BB68-E41B2486268D}"/>
                </a:ext>
              </a:extLst>
            </p:cNvPr>
            <p:cNvSpPr/>
            <p:nvPr/>
          </p:nvSpPr>
          <p:spPr>
            <a:xfrm>
              <a:off x="2104589" y="4789120"/>
              <a:ext cx="104029" cy="681351"/>
            </a:xfrm>
            <a:prstGeom prst="leftBrace">
              <a:avLst>
                <a:gd name="adj1" fmla="val 60981"/>
                <a:gd name="adj2" fmla="val 50000"/>
              </a:avLst>
            </a:prstGeom>
            <a:ln>
              <a:solidFill>
                <a:srgbClr val="B808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</p:spTree>
    <p:extLst>
      <p:ext uri="{BB962C8B-B14F-4D97-AF65-F5344CB8AC3E}">
        <p14:creationId xmlns:p14="http://schemas.microsoft.com/office/powerpoint/2010/main" val="3950308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2803</TotalTime>
  <Words>655</Words>
  <Application>Microsoft Office PowerPoint</Application>
  <PresentationFormat>On-screen Show (4:3)</PresentationFormat>
  <Paragraphs>250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Consolas</vt:lpstr>
      <vt:lpstr>F_yaghot</vt:lpstr>
      <vt:lpstr>Helvetica World</vt:lpstr>
      <vt:lpstr>Qadi Linotype</vt:lpstr>
      <vt:lpstr>Times CE</vt:lpstr>
      <vt:lpstr>Times New Roman</vt:lpstr>
      <vt:lpstr>XB Niloofar</vt:lpstr>
      <vt:lpstr>Office Theme</vt:lpstr>
      <vt:lpstr>سیستم‌های سایبرنتیکی</vt:lpstr>
      <vt:lpstr>نسبت دانش سایبرنتیک و سیستم های سایبرنتیکی با فضای سایبر</vt:lpstr>
      <vt:lpstr>PowerPoint Presentation</vt:lpstr>
      <vt:lpstr>سیستم سایبرنتیکی</vt:lpstr>
      <vt:lpstr>سیستم‌های سایبرنتیکی</vt:lpstr>
      <vt:lpstr>سیستم سایبرنتیکی</vt:lpstr>
      <vt:lpstr>سیستم سایبرنتیکی</vt:lpstr>
      <vt:lpstr>سیستم سایبرنتیکی</vt:lpstr>
      <vt:lpstr>سیستم سایبرنتیکی</vt:lpstr>
      <vt:lpstr>سیستم سایبرنتیکی</vt:lpstr>
      <vt:lpstr>سیستم سایبرنتیکی</vt:lpstr>
      <vt:lpstr>سیستم سایبرنتیکی</vt:lpstr>
      <vt:lpstr>سیستم سایبرنتیکی</vt:lpstr>
      <vt:lpstr>سیستم سایبرنتیکی</vt:lpstr>
      <vt:lpstr>سیستم سایبرنتیکی</vt:lpstr>
      <vt:lpstr>PowerPoint Presentation</vt:lpstr>
      <vt:lpstr>سیستم سایبرنتیکی</vt:lpstr>
      <vt:lpstr>کنترل با اطلاعات در سیستم سایبرنتیکی</vt:lpstr>
      <vt:lpstr>کنترل با انرژی در سیستم سایبرنتیکی</vt:lpstr>
      <vt:lpstr>PowerPoint Presentation</vt:lpstr>
      <vt:lpstr>کتاب مرجع</vt:lpstr>
      <vt:lpstr>کتاب مرجع</vt:lpstr>
      <vt:lpstr>کتاب مرجع</vt:lpstr>
      <vt:lpstr>کتاب مرجع</vt:lpstr>
    </vt:vector>
  </TitlesOfParts>
  <Company>University of Tehran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Kazim Fouladi</dc:creator>
  <cp:lastModifiedBy>K Fouladi</cp:lastModifiedBy>
  <cp:revision>222</cp:revision>
  <cp:lastPrinted>2017-01-28T13:27:17Z</cp:lastPrinted>
  <dcterms:created xsi:type="dcterms:W3CDTF">2013-12-25T07:22:03Z</dcterms:created>
  <dcterms:modified xsi:type="dcterms:W3CDTF">2024-01-05T15:11:43Z</dcterms:modified>
</cp:coreProperties>
</file>