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334" r:id="rId2"/>
    <p:sldId id="781" r:id="rId3"/>
    <p:sldId id="370" r:id="rId4"/>
    <p:sldId id="381" r:id="rId5"/>
    <p:sldId id="803" r:id="rId6"/>
    <p:sldId id="376" r:id="rId7"/>
    <p:sldId id="783" r:id="rId8"/>
    <p:sldId id="746" r:id="rId9"/>
    <p:sldId id="416" r:id="rId10"/>
    <p:sldId id="747" r:id="rId11"/>
    <p:sldId id="728" r:id="rId12"/>
    <p:sldId id="784" r:id="rId13"/>
    <p:sldId id="785" r:id="rId14"/>
    <p:sldId id="786" r:id="rId15"/>
    <p:sldId id="731" r:id="rId16"/>
    <p:sldId id="795" r:id="rId17"/>
    <p:sldId id="796" r:id="rId18"/>
    <p:sldId id="729" r:id="rId19"/>
    <p:sldId id="787" r:id="rId20"/>
    <p:sldId id="797" r:id="rId21"/>
    <p:sldId id="730" r:id="rId22"/>
    <p:sldId id="732" r:id="rId23"/>
    <p:sldId id="792" r:id="rId24"/>
    <p:sldId id="733" r:id="rId25"/>
    <p:sldId id="790" r:id="rId26"/>
    <p:sldId id="734" r:id="rId27"/>
    <p:sldId id="777" r:id="rId28"/>
    <p:sldId id="782" r:id="rId29"/>
    <p:sldId id="793" r:id="rId30"/>
    <p:sldId id="789" r:id="rId31"/>
    <p:sldId id="788" r:id="rId32"/>
    <p:sldId id="794" r:id="rId33"/>
    <p:sldId id="799" r:id="rId34"/>
    <p:sldId id="798" r:id="rId35"/>
    <p:sldId id="750" r:id="rId36"/>
    <p:sldId id="704" r:id="rId37"/>
    <p:sldId id="751" r:id="rId38"/>
    <p:sldId id="752" r:id="rId39"/>
    <p:sldId id="753" r:id="rId40"/>
    <p:sldId id="802" r:id="rId41"/>
    <p:sldId id="754" r:id="rId42"/>
    <p:sldId id="720" r:id="rId43"/>
    <p:sldId id="755" r:id="rId44"/>
    <p:sldId id="756" r:id="rId45"/>
    <p:sldId id="757" r:id="rId46"/>
    <p:sldId id="758" r:id="rId47"/>
    <p:sldId id="759" r:id="rId48"/>
    <p:sldId id="760" r:id="rId49"/>
    <p:sldId id="761" r:id="rId50"/>
    <p:sldId id="762" r:id="rId51"/>
    <p:sldId id="763" r:id="rId52"/>
    <p:sldId id="764" r:id="rId53"/>
    <p:sldId id="765" r:id="rId54"/>
    <p:sldId id="766" r:id="rId55"/>
    <p:sldId id="767" r:id="rId56"/>
    <p:sldId id="768" r:id="rId57"/>
    <p:sldId id="769" r:id="rId58"/>
    <p:sldId id="770" r:id="rId59"/>
    <p:sldId id="771" r:id="rId60"/>
    <p:sldId id="772" r:id="rId61"/>
    <p:sldId id="773" r:id="rId62"/>
    <p:sldId id="774" r:id="rId63"/>
    <p:sldId id="775" r:id="rId64"/>
    <p:sldId id="776" r:id="rId65"/>
    <p:sldId id="801" r:id="rId66"/>
    <p:sldId id="800" r:id="rId67"/>
    <p:sldId id="791" r:id="rId68"/>
    <p:sldId id="727" r:id="rId69"/>
    <p:sldId id="725" r:id="rId70"/>
    <p:sldId id="724" r:id="rId71"/>
    <p:sldId id="780" r:id="rId72"/>
    <p:sldId id="735" r:id="rId73"/>
    <p:sldId id="393" r:id="rId74"/>
    <p:sldId id="744" r:id="rId75"/>
    <p:sldId id="723" r:id="rId76"/>
    <p:sldId id="726" r:id="rId77"/>
    <p:sldId id="736" r:id="rId78"/>
    <p:sldId id="778" r:id="rId79"/>
    <p:sldId id="779" r:id="rId80"/>
    <p:sldId id="737" r:id="rId81"/>
    <p:sldId id="738" r:id="rId82"/>
    <p:sldId id="739" r:id="rId83"/>
    <p:sldId id="741" r:id="rId84"/>
    <p:sldId id="740" r:id="rId85"/>
    <p:sldId id="745" r:id="rId86"/>
  </p:sldIdLst>
  <p:sldSz cx="9144000" cy="6858000" type="screen4x3"/>
  <p:notesSz cx="7102475" cy="9623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D13"/>
    <a:srgbClr val="0043C8"/>
    <a:srgbClr val="FFCCFF"/>
    <a:srgbClr val="F828DA"/>
    <a:srgbClr val="B808A3"/>
    <a:srgbClr val="2C0227"/>
    <a:srgbClr val="7C6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0877" autoAdjust="0"/>
  </p:normalViewPr>
  <p:slideViewPr>
    <p:cSldViewPr snapToGrid="0">
      <p:cViewPr varScale="1">
        <p:scale>
          <a:sx n="100" d="100"/>
          <a:sy n="100" d="100"/>
        </p:scale>
        <p:origin x="2064" y="90"/>
      </p:cViewPr>
      <p:guideLst/>
    </p:cSldViewPr>
  </p:slideViewPr>
  <p:notesTextViewPr>
    <p:cViewPr>
      <p:scale>
        <a:sx n="3" d="2"/>
        <a:sy n="3" d="2"/>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821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886" y="0"/>
            <a:ext cx="3078048" cy="482127"/>
          </a:xfrm>
          <a:prstGeom prst="rect">
            <a:avLst/>
          </a:prstGeom>
        </p:spPr>
        <p:txBody>
          <a:bodyPr vert="horz" lIns="91440" tIns="45720" rIns="91440" bIns="45720" rtlCol="0"/>
          <a:lstStyle>
            <a:lvl1pPr algn="r">
              <a:defRPr sz="1200"/>
            </a:lvl1pPr>
          </a:lstStyle>
          <a:p>
            <a:fld id="{388AD839-4018-4C73-8C06-3BC4AFD322EB}" type="datetimeFigureOut">
              <a:rPr lang="en-US" smtClean="0"/>
              <a:t>10/10/2023</a:t>
            </a:fld>
            <a:endParaRPr lang="en-US"/>
          </a:p>
        </p:txBody>
      </p:sp>
      <p:sp>
        <p:nvSpPr>
          <p:cNvPr id="4" name="Slide Image Placeholder 3"/>
          <p:cNvSpPr>
            <a:spLocks noGrp="1" noRot="1" noChangeAspect="1"/>
          </p:cNvSpPr>
          <p:nvPr>
            <p:ph type="sldImg" idx="2"/>
          </p:nvPr>
        </p:nvSpPr>
        <p:spPr>
          <a:xfrm>
            <a:off x="1385888" y="1203325"/>
            <a:ext cx="4330700" cy="3248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557" y="4631912"/>
            <a:ext cx="5681364" cy="37885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41300"/>
            <a:ext cx="3078048" cy="4821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9141300"/>
            <a:ext cx="3078048" cy="482125"/>
          </a:xfrm>
          <a:prstGeom prst="rect">
            <a:avLst/>
          </a:prstGeom>
        </p:spPr>
        <p:txBody>
          <a:bodyPr vert="horz" lIns="91440" tIns="45720" rIns="91440" bIns="45720" rtlCol="0" anchor="b"/>
          <a:lstStyle>
            <a:lvl1pPr algn="r">
              <a:defRPr sz="1200"/>
            </a:lvl1pPr>
          </a:lstStyle>
          <a:p>
            <a:fld id="{DAE653D9-8F39-4761-9F8C-D527CE3E3AA7}" type="slidenum">
              <a:rPr lang="en-US" smtClean="0"/>
              <a:t>‹#›</a:t>
            </a:fld>
            <a:endParaRPr lang="en-US"/>
          </a:p>
        </p:txBody>
      </p:sp>
    </p:spTree>
    <p:extLst>
      <p:ext uri="{BB962C8B-B14F-4D97-AF65-F5344CB8AC3E}">
        <p14:creationId xmlns:p14="http://schemas.microsoft.com/office/powerpoint/2010/main" val="7609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1830s French </a:t>
            </a:r>
            <a:r>
              <a:rPr lang="en-US" dirty="0" err="1"/>
              <a:t>cybernétique</a:t>
            </a:r>
            <a:r>
              <a:rPr lang="en-US" dirty="0"/>
              <a:t> "the art of governing." </a:t>
            </a:r>
          </a:p>
        </p:txBody>
      </p:sp>
      <p:sp>
        <p:nvSpPr>
          <p:cNvPr id="4" name="Slide Number Placeholder 3"/>
          <p:cNvSpPr>
            <a:spLocks noGrp="1"/>
          </p:cNvSpPr>
          <p:nvPr>
            <p:ph type="sldNum" sz="quarter" idx="10"/>
          </p:nvPr>
        </p:nvSpPr>
        <p:spPr/>
        <p:txBody>
          <a:bodyPr/>
          <a:lstStyle/>
          <a:p>
            <a:fld id="{DAE653D9-8F39-4761-9F8C-D527CE3E3AA7}" type="slidenum">
              <a:rPr lang="en-US" smtClean="0"/>
              <a:t>4</a:t>
            </a:fld>
            <a:endParaRPr lang="en-US"/>
          </a:p>
        </p:txBody>
      </p:sp>
    </p:spTree>
    <p:extLst>
      <p:ext uri="{BB962C8B-B14F-4D97-AF65-F5344CB8AC3E}">
        <p14:creationId xmlns:p14="http://schemas.microsoft.com/office/powerpoint/2010/main" val="405668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grwmgDgpqksGmmbymXqbbwfAdvTT5ada87cc"/>
              </a:rPr>
              <a:t>In ancient Greece, the term </a:t>
            </a:r>
            <a:r>
              <a:rPr lang="en-US" sz="1800" b="0" i="0" u="none" strike="noStrike" baseline="0" dirty="0">
                <a:latin typeface="MypvfcRythyfVclrjtVrbbswAdvTT3713a231+20"/>
              </a:rPr>
              <a:t>“</a:t>
            </a:r>
            <a:r>
              <a:rPr lang="en-US" sz="1800" b="0" i="0" u="none" strike="noStrike" baseline="0" dirty="0">
                <a:latin typeface="NgrwmgDgpqksGmmbymXqbbwfAdvTT5ada87cc"/>
              </a:rPr>
              <a:t>cybernetics</a:t>
            </a:r>
            <a:r>
              <a:rPr lang="en-US" sz="1800" b="0" i="0" u="none" strike="noStrike" baseline="0" dirty="0">
                <a:latin typeface="MypvfcRythyfVclrjtVrbbswAdvTT3713a231+20"/>
              </a:rPr>
              <a:t>” </a:t>
            </a:r>
            <a:r>
              <a:rPr lang="en-US" sz="1800" b="0" i="0" u="none" strike="noStrike" baseline="0" dirty="0">
                <a:latin typeface="NgrwmgDgpqksGmmbymXqbbwfAdvTT5ada87cc"/>
              </a:rPr>
              <a:t>denoted the art of a municipal governor</a:t>
            </a:r>
          </a:p>
          <a:p>
            <a:pPr algn="l"/>
            <a:r>
              <a:rPr lang="en-US" sz="1800" b="0" i="0" u="none" strike="noStrike" baseline="0" dirty="0">
                <a:latin typeface="NgrwmgDgpqksGmmbymXqbbwfAdvTT5ada87cc"/>
              </a:rPr>
              <a:t>(e.g., in Plato</a:t>
            </a:r>
            <a:r>
              <a:rPr lang="en-US" sz="1800" b="0" i="0" u="none" strike="noStrike" baseline="0" dirty="0">
                <a:latin typeface="MypvfcRythyfVclrjtVrbbswAdvTT3713a231+20"/>
              </a:rPr>
              <a:t>’</a:t>
            </a:r>
            <a:r>
              <a:rPr lang="en-US" sz="1800" b="0" i="0" u="none" strike="noStrike" baseline="0" dirty="0">
                <a:latin typeface="NgrwmgDgpqksGmmbymXqbbwfAdvTT5ada87cc"/>
              </a:rPr>
              <a:t>s </a:t>
            </a:r>
            <a:r>
              <a:rPr lang="en-US" sz="1800" b="0" i="0" u="none" strike="noStrike" baseline="0" dirty="0">
                <a:latin typeface="MpkxnmMwnskpYnwxgtGyqfxtAdvTTf2e4df62.I"/>
              </a:rPr>
              <a:t>Laws</a:t>
            </a:r>
            <a:r>
              <a:rPr lang="en-US" sz="1800" b="0" i="0" u="none" strike="noStrike" baseline="0" dirty="0">
                <a:latin typeface="NgrwmgDgpqksGmmbymXqbbwfAdvTT5ada87cc"/>
              </a:rPr>
              <a:t>).</a:t>
            </a:r>
          </a:p>
          <a:p>
            <a:pPr algn="l"/>
            <a:r>
              <a:rPr lang="en-US" sz="1800" b="0" i="0" u="none" strike="noStrike" baseline="0" dirty="0">
                <a:latin typeface="NgrwmgDgpqksGmmbymXqbbwfAdvTT5ada87cc"/>
              </a:rPr>
              <a:t>A. Ampere (1834) related cybernetics to political sciences: the book [6] de</a:t>
            </a:r>
            <a:r>
              <a:rPr lang="en-US" sz="1800" b="0" i="0" u="none" strike="noStrike" baseline="0" dirty="0">
                <a:latin typeface="PbqtgqPbtlvkQyhpxjTnsnhqAdvTT5ada87cc+fb"/>
              </a:rPr>
              <a:t>fi</a:t>
            </a:r>
            <a:r>
              <a:rPr lang="en-US" sz="1800" b="0" i="0" u="none" strike="noStrike" baseline="0" dirty="0">
                <a:latin typeface="NgrwmgDgpqksGmmbymXqbbwfAdvTT5ada87cc"/>
              </a:rPr>
              <a:t>ned</a:t>
            </a:r>
          </a:p>
          <a:p>
            <a:pPr algn="l"/>
            <a:r>
              <a:rPr lang="en-US" sz="1800" b="0" i="0" u="none" strike="noStrike" baseline="0" dirty="0">
                <a:latin typeface="NgrwmgDgpqksGmmbymXqbbwfAdvTT5ada87cc"/>
              </a:rPr>
              <a:t>cybernetics (</a:t>
            </a:r>
            <a:r>
              <a:rPr lang="en-US" sz="1800" b="0" i="0" u="none" strike="noStrike" baseline="0" dirty="0">
                <a:latin typeface="MypvfcRythyfVclrjtVrbbswAdvTT3713a231+20"/>
              </a:rPr>
              <a:t>“</a:t>
            </a:r>
            <a:r>
              <a:rPr lang="en-US" sz="1800" b="0" i="0" u="none" strike="noStrike" baseline="0" dirty="0">
                <a:latin typeface="NgrwmgDgpqksGmmbymXqbbwfAdvTT5ada87cc"/>
              </a:rPr>
              <a:t>the science of civil government</a:t>
            </a:r>
            <a:r>
              <a:rPr lang="en-US" sz="1800" b="0" i="0" u="none" strike="noStrike" baseline="0" dirty="0">
                <a:latin typeface="MypvfcRythyfVclrjtVrbbswAdvTT3713a231+20"/>
              </a:rPr>
              <a:t>”</a:t>
            </a:r>
            <a:r>
              <a:rPr lang="en-US" sz="1800" b="0" i="0" u="none" strike="noStrike" baseline="0" dirty="0">
                <a:latin typeface="NgrwmgDgpqksGmmbymXqbbwfAdvTT5ada87cc"/>
              </a:rPr>
              <a:t>) as a science of current policy</a:t>
            </a:r>
          </a:p>
          <a:p>
            <a:pPr algn="l"/>
            <a:r>
              <a:rPr lang="en-US" sz="1800" b="0" i="0" u="none" strike="noStrike" baseline="0" dirty="0">
                <a:latin typeface="NgrwmgDgpqksGmmbymXqbbwfAdvTT5ada87cc"/>
              </a:rPr>
              <a:t>and practical governance in a state or society.</a:t>
            </a:r>
          </a:p>
          <a:p>
            <a:pPr algn="l"/>
            <a:r>
              <a:rPr lang="en-US" sz="1800" b="0" i="0" u="none" strike="noStrike" baseline="0" dirty="0">
                <a:latin typeface="NgrwmgDgpqksGmmbymXqbbwfAdvTT5ada87cc"/>
              </a:rPr>
              <a:t>B. </a:t>
            </a:r>
            <a:r>
              <a:rPr lang="en-US" sz="1800" b="0" i="0" u="none" strike="noStrike" baseline="0" dirty="0" err="1">
                <a:latin typeface="NgrwmgDgpqksGmmbymXqbbwfAdvTT5ada87cc"/>
              </a:rPr>
              <a:t>Trentowsky</a:t>
            </a:r>
            <a:r>
              <a:rPr lang="en-US" sz="1800" b="0" i="0" u="none" strike="noStrike" baseline="0" dirty="0">
                <a:latin typeface="NgrwmgDgpqksGmmbymXqbbwfAdvTT5ada87cc"/>
              </a:rPr>
              <a:t> (1843, see [136, 201]) viewed cybernetics as </a:t>
            </a:r>
            <a:r>
              <a:rPr lang="en-US" sz="1800" b="0" i="0" u="none" strike="noStrike" baseline="0" dirty="0">
                <a:latin typeface="MypvfcRythyfVclrjtVrbbswAdvTT3713a231+20"/>
              </a:rPr>
              <a:t>“</a:t>
            </a:r>
            <a:r>
              <a:rPr lang="en-US" sz="1800" b="0" i="0" u="none" strike="noStrike" baseline="0" dirty="0">
                <a:latin typeface="NgrwmgDgpqksGmmbymXqbbwfAdvTT5ada87cc"/>
              </a:rPr>
              <a:t>the art of how to</a:t>
            </a:r>
          </a:p>
          <a:p>
            <a:pPr algn="l"/>
            <a:r>
              <a:rPr lang="en-US" sz="1800" b="0" i="0" u="none" strike="noStrike" baseline="0" dirty="0">
                <a:latin typeface="NgrwmgDgpqksGmmbymXqbbwfAdvTT5ada87cc"/>
              </a:rPr>
              <a:t>govern a nation.</a:t>
            </a:r>
            <a:r>
              <a:rPr lang="en-US" sz="1800" b="0" i="0" u="none" strike="noStrike" baseline="0" dirty="0">
                <a:latin typeface="MypvfcRythyfVclrjtVrbbswAdvTT3713a231+20"/>
              </a:rPr>
              <a:t>”</a:t>
            </a:r>
          </a:p>
          <a:p>
            <a:pPr algn="l"/>
            <a:r>
              <a:rPr lang="en-US" sz="1800" b="0" i="0" u="none" strike="noStrike" baseline="0" dirty="0">
                <a:latin typeface="NgrwmgDgpqksGmmbymXqbbwfAdvTT5ada87cc"/>
              </a:rPr>
              <a:t>In its </a:t>
            </a:r>
            <a:r>
              <a:rPr lang="en-US" sz="1800" b="0" i="0" u="none" strike="noStrike" baseline="0" dirty="0">
                <a:latin typeface="MpkxnmMwnskpYnwxgtGyqfxtAdvTTf2e4df62.I"/>
              </a:rPr>
              <a:t>Tektology </a:t>
            </a:r>
            <a:r>
              <a:rPr lang="en-US" sz="1800" b="0" i="0" u="none" strike="noStrike" baseline="0" dirty="0">
                <a:latin typeface="NgrwmgDgpqksGmmbymXqbbwfAdvTT5ada87cc"/>
              </a:rPr>
              <a:t>(1925, see [29]), A. Bogdanov examined common organizational</a:t>
            </a:r>
          </a:p>
          <a:p>
            <a:pPr algn="l"/>
            <a:r>
              <a:rPr lang="en-US" sz="1800" b="0" i="0" u="none" strike="noStrike" baseline="0" dirty="0">
                <a:latin typeface="NgrwmgDgpqksGmmbymXqbbwfAdvTT5ada87cc"/>
              </a:rPr>
              <a:t>principles for all types of systems. In fact, he anticipated many results of</a:t>
            </a:r>
          </a:p>
          <a:p>
            <a:pPr algn="l"/>
            <a:r>
              <a:rPr lang="en-US" sz="1800" b="0" i="0" u="none" strike="noStrike" baseline="0" dirty="0">
                <a:latin typeface="NgrwmgDgpqksGmmbymXqbbwfAdvTT5ada87cc"/>
              </a:rPr>
              <a:t>N. Wiener and L. </a:t>
            </a:r>
            <a:r>
              <a:rPr lang="en-US" sz="1800" b="0" i="0" u="none" strike="noStrike" baseline="0" dirty="0" err="1">
                <a:latin typeface="NgrwmgDgpqksGmmbymXqbbwfAdvTT5ada87cc"/>
              </a:rPr>
              <a:t>Bertalanffy</a:t>
            </a:r>
            <a:r>
              <a:rPr lang="en-US" sz="1800" b="0" i="0" u="none" strike="noStrike" baseline="0" dirty="0">
                <a:latin typeface="NgrwmgDgpqksGmmbymXqbbwfAdvTT5ada87cc"/>
              </a:rPr>
              <a:t>, as the both were not familiar with Bogdanov</a:t>
            </a:r>
            <a:r>
              <a:rPr lang="en-US" sz="1800" b="0" i="0" u="none" strike="noStrike" baseline="0" dirty="0">
                <a:latin typeface="MypvfcRythyfVclrjtVrbbswAdvTT3713a231+20"/>
              </a:rPr>
              <a:t>’</a:t>
            </a:r>
            <a:r>
              <a:rPr lang="en-US" sz="1800" b="0" i="0" u="none" strike="noStrike" baseline="0" dirty="0">
                <a:latin typeface="NgrwmgDgpqksGmmbymXqbbwfAdvTT5ada87cc"/>
              </a:rPr>
              <a:t>s works.</a:t>
            </a:r>
          </a:p>
          <a:p>
            <a:pPr algn="l"/>
            <a:endParaRPr lang="fa-IR" dirty="0"/>
          </a:p>
        </p:txBody>
      </p:sp>
      <p:sp>
        <p:nvSpPr>
          <p:cNvPr id="4" name="Slide Number Placeholder 3"/>
          <p:cNvSpPr>
            <a:spLocks noGrp="1"/>
          </p:cNvSpPr>
          <p:nvPr>
            <p:ph type="sldNum" sz="quarter" idx="5"/>
          </p:nvPr>
        </p:nvSpPr>
        <p:spPr/>
        <p:txBody>
          <a:bodyPr/>
          <a:lstStyle/>
          <a:p>
            <a:fld id="{DAE653D9-8F39-4761-9F8C-D527CE3E3AA7}" type="slidenum">
              <a:rPr lang="en-US" smtClean="0"/>
              <a:t>7</a:t>
            </a:fld>
            <a:endParaRPr lang="en-US"/>
          </a:p>
        </p:txBody>
      </p:sp>
    </p:spTree>
    <p:extLst>
      <p:ext uri="{BB962C8B-B14F-4D97-AF65-F5344CB8AC3E}">
        <p14:creationId xmlns:p14="http://schemas.microsoft.com/office/powerpoint/2010/main" val="381478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INTERPRETATIONS OF CYBERNETICS</a:t>
            </a:r>
          </a:p>
          <a:p>
            <a:pPr algn="l"/>
            <a:r>
              <a:rPr lang="en-US" sz="1800" b="0" i="0" u="none" strike="noStrike" baseline="0" dirty="0">
                <a:latin typeface="TimesNewRomanPSMT"/>
              </a:rPr>
              <a:t>Not everyone originally connected with cybernetics continued to use the term. The original group of</a:t>
            </a:r>
          </a:p>
          <a:p>
            <a:pPr algn="l"/>
            <a:r>
              <a:rPr lang="en-US" sz="1800" b="0" i="0" u="none" strike="noStrike" baseline="0" dirty="0">
                <a:latin typeface="TimesNewRomanPSMT"/>
              </a:rPr>
              <a:t>cyberneticians created approximately four research traditions.</a:t>
            </a:r>
          </a:p>
          <a:p>
            <a:pPr algn="l"/>
            <a:r>
              <a:rPr lang="en-US" sz="1800" b="0" i="0" u="none" strike="noStrike" baseline="0" dirty="0">
                <a:latin typeface="TimesNewRomanPSMT"/>
              </a:rPr>
              <a:t>1. The cybernetics of Allen Turing and John von Neumann became computer science, AI, and</a:t>
            </a:r>
          </a:p>
          <a:p>
            <a:pPr algn="l"/>
            <a:r>
              <a:rPr lang="en-US" sz="1800" b="0" i="0" u="none" strike="noStrike" baseline="0" dirty="0">
                <a:latin typeface="TimesNewRomanPSMT"/>
              </a:rPr>
              <a:t>robotics. Turing (1936) formulated the concept of a Universal Turing Machine – a mathematical</a:t>
            </a:r>
          </a:p>
          <a:p>
            <a:pPr algn="l"/>
            <a:r>
              <a:rPr lang="en-US" sz="1800" b="0" i="0" u="none" strike="noStrike" baseline="0" dirty="0">
                <a:latin typeface="TimesNewRomanPSMT"/>
              </a:rPr>
              <a:t>description of a computational device. He also devised the Turing test – a way of determining</a:t>
            </a:r>
          </a:p>
          <a:p>
            <a:pPr algn="l"/>
            <a:r>
              <a:rPr lang="en-US" sz="1800" b="0" i="0" u="none" strike="noStrike" baseline="0" dirty="0">
                <a:latin typeface="TimesNewRomanPSMT"/>
              </a:rPr>
              <a:t>whether a computer program displays “artificial intelligence.” (Turing, 1950) The related</a:t>
            </a:r>
          </a:p>
          <a:p>
            <a:pPr algn="l"/>
            <a:r>
              <a:rPr lang="en-US" sz="1800" b="0" i="0" u="none" strike="noStrike" baseline="0" dirty="0">
                <a:latin typeface="TimesNewRomanPSMT"/>
              </a:rPr>
              <a:t>professional societies are the Association for Computing Machinery and the American</a:t>
            </a:r>
          </a:p>
          <a:p>
            <a:pPr algn="l"/>
            <a:r>
              <a:rPr lang="en-US" sz="1800" b="0" i="0" u="none" strike="noStrike" baseline="0" dirty="0">
                <a:latin typeface="TimesNewRomanPSMT"/>
              </a:rPr>
              <a:t>Association for Artificial Intelligence.</a:t>
            </a:r>
          </a:p>
          <a:p>
            <a:pPr algn="l"/>
            <a:r>
              <a:rPr lang="en-US" sz="1800" b="0" i="0" u="none" strike="noStrike" baseline="0" dirty="0">
                <a:latin typeface="TimesNewRomanPSMT"/>
              </a:rPr>
              <a:t>2. Norbert Wiener’s cybernetics became part of electrical engineering. This branch of cybernetics</a:t>
            </a:r>
          </a:p>
          <a:p>
            <a:pPr algn="l"/>
            <a:r>
              <a:rPr lang="en-US" sz="1800" b="0" i="0" u="none" strike="noStrike" baseline="0" dirty="0">
                <a:latin typeface="TimesNewRomanPSMT"/>
              </a:rPr>
              <a:t>includes control mechanisms, from thermostats to automated assembly lines. The Institute of</a:t>
            </a:r>
          </a:p>
          <a:p>
            <a:pPr algn="l"/>
            <a:r>
              <a:rPr lang="en-US" sz="1800" b="0" i="0" u="none" strike="noStrike" baseline="0" dirty="0">
                <a:latin typeface="TimesNewRomanPSMT"/>
              </a:rPr>
              <a:t>Electrical and Electronics Engineers, including the Systems, Man, and Cybernetics Society, is</a:t>
            </a:r>
          </a:p>
          <a:p>
            <a:pPr algn="l"/>
            <a:r>
              <a:rPr lang="en-US" sz="1800" b="0" i="0" u="none" strike="noStrike" baseline="0" dirty="0">
                <a:latin typeface="TimesNewRomanPSMT"/>
              </a:rPr>
              <a:t>the main professional society. The principal concern is systems engineering.</a:t>
            </a:r>
          </a:p>
          <a:p>
            <a:pPr algn="l"/>
            <a:r>
              <a:rPr lang="en-US" sz="1800" b="0" i="0" u="none" strike="noStrike" baseline="0" dirty="0">
                <a:latin typeface="TimesNewRomanPSMT"/>
              </a:rPr>
              <a:t>3. Warren McCulloch’s cybernetics became “second order cybernetics.” McCulloch chaired the</a:t>
            </a:r>
          </a:p>
          <a:p>
            <a:pPr algn="l"/>
            <a:r>
              <a:rPr lang="en-US" sz="1800" b="0" i="0" u="none" strike="noStrike" baseline="0" dirty="0">
                <a:latin typeface="TimesNewRomanPSMT"/>
              </a:rPr>
              <a:t>Macy Foundation conferences. He sought to understand the functioning of the nervous system</a:t>
            </a:r>
          </a:p>
          <a:p>
            <a:pPr algn="l"/>
            <a:r>
              <a:rPr lang="en-US" sz="1800" b="0" i="0" u="none" strike="noStrike" baseline="0" dirty="0">
                <a:latin typeface="TimesNewRomanPSMT"/>
              </a:rPr>
              <a:t>and thereby the operation of the brain and the mind. The American Society for Cybernetics has</a:t>
            </a:r>
          </a:p>
          <a:p>
            <a:pPr algn="l"/>
            <a:r>
              <a:rPr lang="en-US" sz="1800" b="0" i="0" u="none" strike="noStrike" baseline="0" dirty="0">
                <a:latin typeface="TimesNewRomanPSMT"/>
              </a:rPr>
              <a:t>continued this tradition.</a:t>
            </a:r>
          </a:p>
          <a:p>
            <a:pPr algn="l"/>
            <a:r>
              <a:rPr lang="en-US" sz="1800" b="0" i="0" u="none" strike="noStrike" baseline="0" dirty="0">
                <a:latin typeface="TimesNewRomanPSMT"/>
              </a:rPr>
              <a:t>4. Gregory Bateson and Margaret Mead pursued research in the social sciences, particularly</a:t>
            </a:r>
          </a:p>
          <a:p>
            <a:pPr algn="l"/>
            <a:r>
              <a:rPr lang="en-US" sz="1800" b="0" i="0" u="none" strike="noStrike" baseline="0" dirty="0">
                <a:latin typeface="TimesNewRomanPSMT"/>
              </a:rPr>
              <a:t>anthropology, psychology, and family therapy. Work on the cybernetics of social systems is</a:t>
            </a:r>
          </a:p>
          <a:p>
            <a:pPr algn="l"/>
            <a:r>
              <a:rPr lang="en-US" sz="1800" b="0" i="0" u="none" strike="noStrike" baseline="0" dirty="0">
                <a:latin typeface="TimesNewRomanPSMT"/>
              </a:rPr>
              <a:t>being continued in the American Society for Cybernetics and the Socio-Cybernetics Group</a:t>
            </a:r>
          </a:p>
          <a:p>
            <a:pPr algn="l"/>
            <a:r>
              <a:rPr lang="en-US" sz="1800" b="0" i="0" u="none" strike="noStrike" baseline="0" dirty="0">
                <a:latin typeface="TimesNewRomanPSMT"/>
              </a:rPr>
              <a:t>within the International Sociological Association.</a:t>
            </a:r>
          </a:p>
          <a:p>
            <a:pPr algn="l"/>
            <a:endParaRPr lang="en-US" sz="1800" b="0" i="0" u="none" strike="noStrike" baseline="0" dirty="0">
              <a:latin typeface="TimesNewRomanPSMT"/>
            </a:endParaRPr>
          </a:p>
          <a:p>
            <a:pPr algn="l"/>
            <a:r>
              <a:rPr lang="en-US" sz="1800" b="0" i="0" u="none" strike="noStrike" baseline="0" dirty="0">
                <a:latin typeface="TimesNewRomanPSMT"/>
              </a:rPr>
              <a:t>Other groups can also be identified. For example, a control systems group within psychology was</a:t>
            </a:r>
          </a:p>
          <a:p>
            <a:pPr algn="l"/>
            <a:r>
              <a:rPr lang="en-US" sz="1800" b="0" i="0" u="none" strike="noStrike" baseline="0" dirty="0">
                <a:latin typeface="TimesNewRomanPSMT"/>
              </a:rPr>
              <a:t>generated by the work of William Powers (1973). Biofeedback or neurofeedback is a subject of</a:t>
            </a:r>
          </a:p>
          <a:p>
            <a:pPr algn="l"/>
            <a:r>
              <a:rPr lang="en-US" sz="1800" b="0" i="0" u="none" strike="noStrike" baseline="0" dirty="0">
                <a:latin typeface="TimesNewRomanPSMT"/>
              </a:rPr>
              <a:t>investigation by some researchers in medicine and psychology. The Santa Fe Institute has developed</a:t>
            </a:r>
          </a:p>
          <a:p>
            <a:pPr algn="l"/>
            <a:r>
              <a:rPr lang="en-US" sz="1800" b="0" i="0" u="none" strike="noStrike" baseline="0" dirty="0">
                <a:latin typeface="TimesNewRomanPSMT"/>
              </a:rPr>
              <a:t>simulation methods based on the ideas of self-organizing systems and cellular automata. (Waldrop,</a:t>
            </a:r>
          </a:p>
          <a:p>
            <a:pPr algn="l"/>
            <a:r>
              <a:rPr lang="en-US" sz="1800" b="0" i="0" u="none" strike="noStrike" baseline="0" dirty="0">
                <a:latin typeface="TimesNewRomanPSMT"/>
              </a:rPr>
              <a:t>1992) Some members of the International Society for the Systems Sciences have an interest in</a:t>
            </a:r>
          </a:p>
          <a:p>
            <a:pPr algn="l"/>
            <a:r>
              <a:rPr lang="en-US" sz="1800" b="0" i="0" u="none" strike="noStrike" baseline="0" dirty="0">
                <a:latin typeface="TimesNewRomanPSMT"/>
              </a:rPr>
              <a:t>management cybernetics.</a:t>
            </a:r>
            <a:endParaRPr lang="fa-IR" dirty="0"/>
          </a:p>
        </p:txBody>
      </p:sp>
      <p:sp>
        <p:nvSpPr>
          <p:cNvPr id="4" name="Slide Number Placeholder 3"/>
          <p:cNvSpPr>
            <a:spLocks noGrp="1"/>
          </p:cNvSpPr>
          <p:nvPr>
            <p:ph type="sldNum" sz="quarter" idx="5"/>
          </p:nvPr>
        </p:nvSpPr>
        <p:spPr/>
        <p:txBody>
          <a:bodyPr/>
          <a:lstStyle/>
          <a:p>
            <a:fld id="{DAE653D9-8F39-4761-9F8C-D527CE3E3AA7}" type="slidenum">
              <a:rPr lang="en-US" smtClean="0"/>
              <a:t>14</a:t>
            </a:fld>
            <a:endParaRPr lang="en-US"/>
          </a:p>
        </p:txBody>
      </p:sp>
    </p:spTree>
    <p:extLst>
      <p:ext uri="{BB962C8B-B14F-4D97-AF65-F5344CB8AC3E}">
        <p14:creationId xmlns:p14="http://schemas.microsoft.com/office/powerpoint/2010/main" val="63675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800"/>
              </a:spcAft>
            </a:pPr>
            <a:r>
              <a:rPr lang="fa-IR" sz="1800" dirty="0">
                <a:effectLst/>
                <a:latin typeface="Calibri" panose="020F0502020204030204" pitchFamily="34" charset="0"/>
                <a:ea typeface="Times New Roman" panose="02020603050405020304" pitchFamily="18" charset="0"/>
                <a:cs typeface="XB Niloofar" panose="02000503080000020003" pitchFamily="2" charset="-78"/>
              </a:rPr>
              <a:t>در پایان این بخش،</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XB Niloofar" panose="02000503080000020003" pitchFamily="2" charset="-78"/>
                <a:ea typeface="Times New Roman" panose="02020603050405020304" pitchFamily="18" charset="0"/>
                <a:cs typeface="Arial" panose="020B0604020202020204" pitchFamily="34" charset="0"/>
              </a:rPr>
              <a:t>«</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اصل عدم قطعیت</a:t>
            </a:r>
            <a:r>
              <a:rPr lang="fa-IR"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را که در [149] توضیح داده شده است را به یاد بیاورید</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endParaRPr lang="fa-IR" sz="1800" dirty="0">
              <a:effectLst/>
              <a:latin typeface="XB Niloofar" panose="02000503080000020003" pitchFamily="2" charset="-78"/>
              <a:ea typeface="Times New Roman" panose="02020603050405020304" pitchFamily="18" charset="0"/>
              <a:cs typeface="Arial" panose="020B0604020202020204" pitchFamily="34" charset="0"/>
            </a:endParaRPr>
          </a:p>
          <a:p>
            <a:pPr algn="r" rtl="1">
              <a:lnSpc>
                <a:spcPct val="107000"/>
              </a:lnSpc>
              <a:spcAft>
                <a:spcPts val="800"/>
              </a:spcAft>
            </a:pPr>
            <a:r>
              <a:rPr lang="fa-IR" sz="1800" b="1" dirty="0">
                <a:effectLst/>
                <a:latin typeface="Calibri" panose="020F0502020204030204" pitchFamily="34" charset="0"/>
                <a:ea typeface="Times New Roman" panose="02020603050405020304" pitchFamily="18" charset="0"/>
                <a:cs typeface="XB Niloofar" panose="02000503080000020003" pitchFamily="2" charset="-78"/>
              </a:rPr>
              <a:t>علوم معرفت‌شناختی ضعیف حداقل محدودیت‌ها را وارد می‌کنند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(یا اصلاً هیچ محدودیتی ندارند) و فازی‌ترین نتایج را به دست می‌آورند.</a:t>
            </a:r>
          </a:p>
          <a:p>
            <a:pPr algn="r" rtl="1">
              <a:lnSpc>
                <a:spcPct val="107000"/>
              </a:lnSpc>
              <a:spcAft>
                <a:spcPts val="800"/>
              </a:spcAft>
            </a:pPr>
            <a:r>
              <a:rPr lang="fa-IR" sz="1800" dirty="0">
                <a:effectLst/>
                <a:latin typeface="Calibri" panose="020F0502020204030204" pitchFamily="34" charset="0"/>
                <a:ea typeface="Times New Roman" panose="02020603050405020304" pitchFamily="18" charset="0"/>
                <a:cs typeface="XB Niloofar" panose="02000503080000020003" pitchFamily="2" charset="-78"/>
              </a:rPr>
              <a:t>برعکس، </a:t>
            </a:r>
            <a:r>
              <a:rPr lang="fa-IR" sz="1800" b="1" dirty="0">
                <a:effectLst/>
                <a:latin typeface="Calibri" panose="020F0502020204030204" pitchFamily="34" charset="0"/>
                <a:ea typeface="Times New Roman" panose="02020603050405020304" pitchFamily="18" charset="0"/>
                <a:cs typeface="XB Niloofar" panose="02000503080000020003" pitchFamily="2" charset="-78"/>
              </a:rPr>
              <a:t>علوم معرفت‌شناختی قوی شرایط محدودکننده زیادی را تحمیل می‌کنند</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 زبان‌های علمی را در بر می‌گیرند، اما نتایج دقیق‌تری (و مستدل‌تری) به دست می‌دهند</a:t>
            </a:r>
            <a:r>
              <a:rPr lang="fa-IR" sz="1800" dirty="0">
                <a:effectLst/>
                <a:latin typeface="XB Niloofar" panose="02000503080000020003" pitchFamily="2" charset="-78"/>
                <a:ea typeface="Times New Roman" panose="02020603050405020304" pitchFamily="18" charset="0"/>
                <a:cs typeface="Arial" panose="020B0604020202020204" pitchFamily="34" charset="0"/>
              </a:rPr>
              <a:t>. با</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 این حال، حوزه‌ی کاربرد آنها باریک‌تر به‌نظر می‌رسد (یعنی به‌طور واضح با این شرایط محدود می‌شوند). به عبارت دیگر، سطح کنونی توسعه علم با محدودیت‌های متقابل خاصی مشخص می‌شود که بر</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XB Niloofar" panose="02000503080000020003" pitchFamily="2" charset="-78"/>
                <a:ea typeface="Times New Roman" panose="02020603050405020304" pitchFamily="18" charset="0"/>
                <a:cs typeface="Arial" panose="020B0604020202020204" pitchFamily="34" charset="0"/>
              </a:rPr>
              <a:t>«ا</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عتبار»</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نتایج و کاربردپذیری نتایج اعمال می‌شود (به شکل </a:t>
            </a:r>
            <a:r>
              <a:rPr lang="en-US" sz="1800" dirty="0">
                <a:solidFill>
                  <a:srgbClr val="0000FF"/>
                </a:solidFill>
                <a:effectLst/>
                <a:latin typeface="XB Niloofar" panose="02000503080000020003" pitchFamily="2" charset="-78"/>
                <a:ea typeface="Times New Roman" panose="02020603050405020304" pitchFamily="18" charset="0"/>
                <a:cs typeface="Arial" panose="020B0604020202020204" pitchFamily="34" charset="0"/>
              </a:rPr>
              <a:t>1.11 </a:t>
            </a:r>
            <a:r>
              <a:rPr lang="fa-IR" sz="1800" dirty="0">
                <a:solidFill>
                  <a:srgbClr val="0000FF"/>
                </a:solidFill>
                <a:effectLst/>
                <a:latin typeface="Calibri" panose="020F0502020204030204" pitchFamily="34" charset="0"/>
                <a:ea typeface="Times New Roman" panose="02020603050405020304" pitchFamily="18" charset="0"/>
                <a:cs typeface="XB Niloofar" panose="02000503080000020003" pitchFamily="2" charset="-78"/>
              </a:rPr>
              <a:t>مراجعه کنید)</a:t>
            </a:r>
          </a:p>
          <a:p>
            <a:pPr algn="r" rtl="1">
              <a:lnSpc>
                <a:spcPct val="107000"/>
              </a:lnSpc>
              <a:spcAft>
                <a:spcPts val="800"/>
              </a:spcAft>
            </a:pPr>
            <a:r>
              <a:rPr lang="fa-IR" sz="1800" dirty="0">
                <a:effectLst/>
                <a:latin typeface="Calibri" panose="020F0502020204030204" pitchFamily="34" charset="0"/>
                <a:ea typeface="Times New Roman" panose="02020603050405020304" pitchFamily="18" charset="0"/>
                <a:cs typeface="XB Niloofar" panose="02000503080000020003" pitchFamily="2" charset="-78"/>
              </a:rPr>
              <a:t>این است که</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XB Niloofar" panose="02000503080000020003" pitchFamily="2" charset="-78"/>
                <a:ea typeface="Times New Roman" panose="02020603050405020304" pitchFamily="18" charset="0"/>
                <a:cs typeface="Arial" panose="020B0604020202020204" pitchFamily="34" charset="0"/>
              </a:rPr>
              <a:t>«ضرب»</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کاربردپذیری نتایج و اعتبار از یک ثابت تجاوز نمی کند (افزایش مقدار یک</a:t>
            </a:r>
            <a:r>
              <a:rPr lang="fa-IR"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مضروب» ارزش مضروب دیگر</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را کاهش می دهد</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p>
          <a:p>
            <a:pPr algn="r" rtl="1">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dirty="0">
                <a:effectLst/>
                <a:latin typeface="Calibri" panose="020F0502020204030204" pitchFamily="34" charset="0"/>
                <a:ea typeface="Times New Roman" panose="02020603050405020304" pitchFamily="18" charset="0"/>
                <a:cs typeface="XB Niloofar" panose="02000503080000020003" pitchFamily="2" charset="-78"/>
              </a:rPr>
              <a:t>اما این نظم فقط برای سطح توسعه فعلی یک علم مربوطه اعمال می شود</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endParaRPr lang="fa-IR" sz="1800" dirty="0">
              <a:effectLst/>
              <a:latin typeface="XB Niloofar" panose="02000503080000020003" pitchFamily="2" charset="-78"/>
              <a:ea typeface="Times New Roman" panose="02020603050405020304" pitchFamily="18" charset="0"/>
              <a:cs typeface="Arial" panose="020B0604020202020204" pitchFamily="34" charset="0"/>
            </a:endParaRPr>
          </a:p>
          <a:p>
            <a:pPr algn="r" rtl="1">
              <a:lnSpc>
                <a:spcPct val="107000"/>
              </a:lnSpc>
              <a:spcAft>
                <a:spcPts val="800"/>
              </a:spcAft>
            </a:pPr>
            <a:r>
              <a:rPr lang="fa-IR" sz="1800" dirty="0">
                <a:effectLst/>
                <a:latin typeface="Calibri" panose="020F0502020204030204" pitchFamily="34" charset="0"/>
                <a:ea typeface="Times New Roman" panose="02020603050405020304" pitchFamily="18" charset="0"/>
                <a:cs typeface="XB Niloofar" panose="02000503080000020003" pitchFamily="2" charset="-78"/>
              </a:rPr>
              <a:t>وجود تعمیم‌ها</a:t>
            </a:r>
            <a:r>
              <a:rPr lang="en-US" sz="1800" dirty="0">
                <a:effectLst/>
                <a:latin typeface="XB Niloofar" panose="02000503080000020003" pitchFamily="2" charset="-78"/>
                <a:ea typeface="Times New Roman" panose="02020603050405020304" pitchFamily="18" charset="0"/>
                <a:cs typeface="Arial" panose="020B0604020202020204" pitchFamily="34" charset="0"/>
              </a:rPr>
              <a:t>  </a:t>
            </a:r>
            <a:r>
              <a:rPr lang="fa-IR" sz="1800" dirty="0">
                <a:effectLst/>
                <a:latin typeface="XB Niloofar" panose="02000503080000020003" pitchFamily="2" charset="-78"/>
                <a:ea typeface="Times New Roman" panose="02020603050405020304" pitchFamily="18" charset="0"/>
                <a:cs typeface="Arial" panose="020B0604020202020204" pitchFamily="34" charset="0"/>
              </a:rPr>
              <a:t>(</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نقش اصلی</a:t>
            </a:r>
            <a:r>
              <a:rPr lang="fa-IR" sz="1800" dirty="0">
                <a:effectLst/>
                <a:latin typeface="XB Niloofar" panose="02000503080000020003" pitchFamily="2" charset="-78"/>
                <a:ea typeface="Times New Roman" panose="02020603050405020304" pitchFamily="18" charset="0"/>
                <a:cs typeface="Arial" panose="020B0604020202020204" pitchFamily="34" charset="0"/>
              </a:rPr>
              <a:t> دانش سایبرنتیک)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با جابه‌جایی منحنی به سمت راست و بالا، مرزها را گسترش می‌دهد (شکل </a:t>
            </a:r>
            <a:r>
              <a:rPr lang="en-US" sz="1800" dirty="0">
                <a:solidFill>
                  <a:srgbClr val="0000FF"/>
                </a:solidFill>
                <a:effectLst/>
                <a:latin typeface="XB Niloofar" panose="02000503080000020003" pitchFamily="2" charset="-78"/>
                <a:ea typeface="Times New Roman" panose="02020603050405020304" pitchFamily="18" charset="0"/>
                <a:cs typeface="Arial" panose="020B0604020202020204" pitchFamily="34" charset="0"/>
              </a:rPr>
              <a:t>1.11 </a:t>
            </a:r>
            <a:r>
              <a:rPr lang="fa-IR" sz="1800" dirty="0">
                <a:solidFill>
                  <a:srgbClr val="0000FF"/>
                </a:solidFill>
                <a:effectLst/>
                <a:latin typeface="Calibri" panose="020F0502020204030204" pitchFamily="34" charset="0"/>
                <a:ea typeface="Times New Roman" panose="02020603050405020304" pitchFamily="18" charset="0"/>
                <a:cs typeface="XB Niloofar" panose="02000503080000020003" pitchFamily="2" charset="-78"/>
              </a:rPr>
              <a:t>را ببینید). </a:t>
            </a:r>
            <a:r>
              <a:rPr lang="fa-IR" sz="1800" dirty="0">
                <a:effectLst/>
                <a:latin typeface="Calibri" panose="020F0502020204030204" pitchFamily="34" charset="0"/>
                <a:ea typeface="Times New Roman" panose="02020603050405020304" pitchFamily="18" charset="0"/>
                <a:cs typeface="XB Niloofar" panose="02000503080000020003" pitchFamily="2" charset="-78"/>
              </a:rPr>
              <a:t>در نتیجه پیشرفت‌هایی در هر دو حوزه حاصل می شود</a:t>
            </a:r>
            <a:r>
              <a:rPr lang="en-US" sz="1800" dirty="0">
                <a:effectLst/>
                <a:latin typeface="XB Niloofar" panose="02000503080000020003" pitchFamily="2" charset="-78"/>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p:sp>
        <p:nvSpPr>
          <p:cNvPr id="4" name="Slide Number Placeholder 3"/>
          <p:cNvSpPr>
            <a:spLocks noGrp="1"/>
          </p:cNvSpPr>
          <p:nvPr>
            <p:ph type="sldNum" sz="quarter" idx="5"/>
          </p:nvPr>
        </p:nvSpPr>
        <p:spPr/>
        <p:txBody>
          <a:bodyPr/>
          <a:lstStyle/>
          <a:p>
            <a:fld id="{DAE653D9-8F39-4761-9F8C-D527CE3E3AA7}" type="slidenum">
              <a:rPr lang="en-US" smtClean="0"/>
              <a:t>26</a:t>
            </a:fld>
            <a:endParaRPr lang="en-US"/>
          </a:p>
        </p:txBody>
      </p:sp>
    </p:spTree>
    <p:extLst>
      <p:ext uri="{BB962C8B-B14F-4D97-AF65-F5344CB8AC3E}">
        <p14:creationId xmlns:p14="http://schemas.microsoft.com/office/powerpoint/2010/main" val="407120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NgrwmgDgpqksGmmbymXqbbwfAdvTT5ada87cc"/>
              </a:rPr>
              <a:t>The modern (and classical!) interpretation of the term </a:t>
            </a:r>
            <a:r>
              <a:rPr lang="en-US" sz="1800" b="0" i="0" u="none" strike="noStrike" baseline="0" dirty="0">
                <a:solidFill>
                  <a:srgbClr val="000000"/>
                </a:solidFill>
                <a:latin typeface="MypvfcRythyfVclrjtVrbbswAdvTT3713a231+20"/>
              </a:rPr>
              <a:t>“</a:t>
            </a:r>
            <a:r>
              <a:rPr lang="en-US" sz="1800" b="0" i="0" u="none" strike="noStrike" baseline="0" dirty="0">
                <a:solidFill>
                  <a:srgbClr val="000000"/>
                </a:solidFill>
                <a:latin typeface="NgrwmgDgpqksGmmbymXqbbwfAdvTT5ada87cc"/>
              </a:rPr>
              <a:t>cybernetics</a:t>
            </a:r>
            <a:r>
              <a:rPr lang="en-US" sz="1800" b="0" i="0" u="none" strike="noStrike" baseline="0" dirty="0">
                <a:solidFill>
                  <a:srgbClr val="000000"/>
                </a:solidFill>
                <a:latin typeface="MypvfcRythyfVclrjtVrbbswAdvTT3713a231+20"/>
              </a:rPr>
              <a:t>” </a:t>
            </a:r>
            <a:r>
              <a:rPr lang="en-US" sz="1800" b="0" i="0" u="none" strike="noStrike" baseline="0" dirty="0">
                <a:solidFill>
                  <a:srgbClr val="000000"/>
                </a:solidFill>
                <a:latin typeface="NgrwmgDgpqksGmmbymXqbbwfAdvTT5ada87cc"/>
              </a:rPr>
              <a:t>as </a:t>
            </a:r>
            <a:r>
              <a:rPr lang="en-US" sz="1800" b="0" i="0" u="none" strike="noStrike" baseline="0" dirty="0">
                <a:solidFill>
                  <a:srgbClr val="000000"/>
                </a:solidFill>
                <a:latin typeface="MypvfcRythyfVclrjtVrbbswAdvTT3713a231+20"/>
              </a:rPr>
              <a:t>“</a:t>
            </a:r>
            <a:r>
              <a:rPr lang="en-US" sz="1800" b="0" i="0" u="none" strike="noStrike" baseline="0" dirty="0">
                <a:solidFill>
                  <a:srgbClr val="000000"/>
                </a:solidFill>
                <a:latin typeface="NgrwmgDgpqksGmmbymXqbbwfAdvTT5ada87cc"/>
              </a:rPr>
              <a:t>the scienti</a:t>
            </a:r>
            <a:r>
              <a:rPr lang="en-US" sz="1800" b="0" i="0" u="none" strike="noStrike" baseline="0" dirty="0">
                <a:solidFill>
                  <a:srgbClr val="000000"/>
                </a:solidFill>
                <a:latin typeface="PbqtgqPbtlvkQyhpxjTnsnhqAdvTT5ada87cc+fb"/>
              </a:rPr>
              <a:t>fi</a:t>
            </a:r>
            <a:r>
              <a:rPr lang="en-US" sz="1800" b="0" i="0" u="none" strike="noStrike" baseline="0" dirty="0">
                <a:solidFill>
                  <a:srgbClr val="000000"/>
                </a:solidFill>
                <a:latin typeface="NgrwmgDgpqksGmmbymXqbbwfAdvTT5ada87cc"/>
              </a:rPr>
              <a:t>c study of control and communication in the animal and the machine</a:t>
            </a:r>
            <a:r>
              <a:rPr lang="en-US" sz="1800" b="0" i="0" u="none" strike="noStrike" baseline="0" dirty="0">
                <a:solidFill>
                  <a:srgbClr val="000000"/>
                </a:solidFill>
                <a:latin typeface="MypvfcRythyfVclrjtVrbbswAdvTT3713a231+20"/>
              </a:rPr>
              <a:t>” </a:t>
            </a:r>
            <a:r>
              <a:rPr lang="en-US" sz="1800" b="0" i="0" u="none" strike="noStrike" baseline="0" dirty="0">
                <a:solidFill>
                  <a:srgbClr val="000000"/>
                </a:solidFill>
                <a:latin typeface="NgrwmgDgpqksGmmbymXqbbwfAdvTT5ada87cc"/>
              </a:rPr>
              <a:t>was pioneered by </a:t>
            </a:r>
            <a:r>
              <a:rPr lang="en-US" sz="1800" b="0" i="0" u="none" strike="noStrike" baseline="0" dirty="0">
                <a:solidFill>
                  <a:srgbClr val="000000"/>
                </a:solidFill>
                <a:latin typeface="MpkxnmMwnskpYnwxgtGyqfxtAdvTTf2e4df62.I"/>
              </a:rPr>
              <a:t>Norbert Wiener </a:t>
            </a:r>
            <a:r>
              <a:rPr lang="en-US" sz="1800" b="0" i="0" u="none" strike="noStrike" baseline="0" dirty="0">
                <a:solidFill>
                  <a:srgbClr val="000000"/>
                </a:solidFill>
                <a:latin typeface="NgrwmgDgpqksGmmbymXqbbwfAdvTT5ada87cc"/>
              </a:rPr>
              <a:t>in 1948, see the monograph [221]. Two years later, Wiener also added society as the third object of cybernetics [225]. Among other classics, we mention </a:t>
            </a:r>
            <a:r>
              <a:rPr lang="en-US" sz="1800" b="0" i="0" u="none" strike="noStrike" baseline="0" dirty="0">
                <a:solidFill>
                  <a:srgbClr val="000000"/>
                </a:solidFill>
                <a:latin typeface="MpkxnmMwnskpYnwxgtGyqfxtAdvTTf2e4df62.I"/>
              </a:rPr>
              <a:t>William Ashby</a:t>
            </a:r>
            <a:r>
              <a:rPr lang="en-US" sz="1800" b="0" i="0" u="none" strike="noStrike" baseline="0" dirty="0">
                <a:solidFill>
                  <a:srgbClr val="0000FF"/>
                </a:solidFill>
                <a:latin typeface="NgrwmgDgpqksGmmbymXqbbwfAdvTT5ada87cc"/>
              </a:rPr>
              <a:t> </a:t>
            </a:r>
            <a:r>
              <a:rPr lang="en-US" sz="1800" b="0" i="0" u="none" strike="noStrike" baseline="0" dirty="0">
                <a:solidFill>
                  <a:srgbClr val="000000"/>
                </a:solidFill>
                <a:latin typeface="NgrwmgDgpqksGmmbymXqbbwfAdvTT5ada87cc"/>
              </a:rPr>
              <a:t>[14, 15] (1956) and </a:t>
            </a:r>
            <a:r>
              <a:rPr lang="en-US" sz="1800" b="0" i="0" u="none" strike="noStrike" baseline="0" dirty="0">
                <a:solidFill>
                  <a:srgbClr val="000000"/>
                </a:solidFill>
                <a:latin typeface="MpkxnmMwnskpYnwxgtGyqfxtAdvTTf2e4df62.I"/>
              </a:rPr>
              <a:t>Stafford Beer </a:t>
            </a:r>
            <a:r>
              <a:rPr lang="en-US" sz="1800" b="0" i="0" u="none" strike="noStrike" baseline="0" dirty="0">
                <a:solidFill>
                  <a:srgbClr val="000000"/>
                </a:solidFill>
                <a:latin typeface="NgrwmgDgpqksGmmbymXqbbwfAdvTT5ada87cc"/>
              </a:rPr>
              <a:t>[23] (1959), who made their emphasis on the biological and </a:t>
            </a:r>
            <a:r>
              <a:rPr lang="en-US" sz="1800" b="0" i="0" u="none" strike="noStrike" baseline="0" dirty="0">
                <a:solidFill>
                  <a:srgbClr val="000000"/>
                </a:solidFill>
                <a:latin typeface="MypvfcRythyfVclrjtVrbbswAdvTT3713a231+20"/>
              </a:rPr>
              <a:t>“</a:t>
            </a:r>
            <a:r>
              <a:rPr lang="en-US" sz="1800" b="0" i="0" u="none" strike="noStrike" baseline="0" dirty="0">
                <a:solidFill>
                  <a:srgbClr val="000000"/>
                </a:solidFill>
                <a:latin typeface="NgrwmgDgpqksGmmbymXqbbwfAdvTT5ada87cc"/>
              </a:rPr>
              <a:t>economic</a:t>
            </a:r>
            <a:r>
              <a:rPr lang="en-US" sz="1800" b="0" i="0" u="none" strike="noStrike" baseline="0" dirty="0">
                <a:solidFill>
                  <a:srgbClr val="000000"/>
                </a:solidFill>
                <a:latin typeface="MypvfcRythyfVclrjtVrbbswAdvTT3713a231+20"/>
              </a:rPr>
              <a:t>” </a:t>
            </a:r>
            <a:r>
              <a:rPr lang="en-US" sz="1800" b="0" i="0" u="none" strike="noStrike" baseline="0" dirty="0">
                <a:solidFill>
                  <a:srgbClr val="000000"/>
                </a:solidFill>
                <a:latin typeface="NgrwmgDgpqksGmmbymXqbbwfAdvTT5ada87cc"/>
              </a:rPr>
              <a:t>aspects of cybernetics, respectively.</a:t>
            </a:r>
            <a:endParaRPr lang="fa-IR" dirty="0"/>
          </a:p>
        </p:txBody>
      </p:sp>
      <p:sp>
        <p:nvSpPr>
          <p:cNvPr id="4" name="Slide Number Placeholder 3"/>
          <p:cNvSpPr>
            <a:spLocks noGrp="1"/>
          </p:cNvSpPr>
          <p:nvPr>
            <p:ph type="sldNum" sz="quarter" idx="5"/>
          </p:nvPr>
        </p:nvSpPr>
        <p:spPr/>
        <p:txBody>
          <a:bodyPr/>
          <a:lstStyle/>
          <a:p>
            <a:fld id="{DAE653D9-8F39-4761-9F8C-D527CE3E3AA7}" type="slidenum">
              <a:rPr lang="en-US" smtClean="0"/>
              <a:t>30</a:t>
            </a:fld>
            <a:endParaRPr lang="en-US"/>
          </a:p>
        </p:txBody>
      </p:sp>
    </p:spTree>
    <p:extLst>
      <p:ext uri="{BB962C8B-B14F-4D97-AF65-F5344CB8AC3E}">
        <p14:creationId xmlns:p14="http://schemas.microsoft.com/office/powerpoint/2010/main" val="1193516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133" y="3108878"/>
            <a:ext cx="7772400" cy="990601"/>
          </a:xfrm>
        </p:spPr>
        <p:txBody>
          <a:bodyPr anchor="b"/>
          <a:lstStyle>
            <a:lvl1pPr algn="ctr" rtl="1">
              <a:defRPr sz="6000" b="1" baseline="0">
                <a:solidFill>
                  <a:srgbClr val="C00000"/>
                </a:solidFill>
                <a:cs typeface="Q Khoramshahr" panose="00000400000000000000" pitchFamily="50" charset="-78"/>
              </a:defRPr>
            </a:lvl1pPr>
          </a:lstStyle>
          <a:p>
            <a:r>
              <a:rPr lang="fa-IR" dirty="0"/>
              <a:t>عنوان مبحث در اینجا</a:t>
            </a:r>
            <a:endParaRPr lang="en-US" dirty="0"/>
          </a:p>
        </p:txBody>
      </p:sp>
      <p:sp>
        <p:nvSpPr>
          <p:cNvPr id="3" name="Subtitle 2"/>
          <p:cNvSpPr>
            <a:spLocks noGrp="1"/>
          </p:cNvSpPr>
          <p:nvPr>
            <p:ph type="subTitle" idx="1" hasCustomPrompt="1"/>
          </p:nvPr>
        </p:nvSpPr>
        <p:spPr>
          <a:xfrm>
            <a:off x="1185333" y="4279373"/>
            <a:ext cx="6858000" cy="601706"/>
          </a:xfrm>
        </p:spPr>
        <p:txBody>
          <a:bodyPr/>
          <a:lstStyle>
            <a:lvl1pPr marL="0" indent="0" algn="ctr">
              <a:buNone/>
              <a:defRPr sz="2400" b="1" baseline="0">
                <a:solidFill>
                  <a:srgbClr val="C0000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English Title</a:t>
            </a:r>
          </a:p>
        </p:txBody>
      </p:sp>
      <p:sp>
        <p:nvSpPr>
          <p:cNvPr id="10" name="TextBox 9"/>
          <p:cNvSpPr txBox="1"/>
          <p:nvPr userDrawn="1"/>
        </p:nvSpPr>
        <p:spPr>
          <a:xfrm>
            <a:off x="1828800" y="6231469"/>
            <a:ext cx="5638800" cy="338554"/>
          </a:xfrm>
          <a:prstGeom prst="rect">
            <a:avLst/>
          </a:prstGeom>
          <a:noFill/>
          <a:ln>
            <a:noFill/>
          </a:ln>
        </p:spPr>
        <p:txBody>
          <a:bodyPr wrap="square" rtlCol="0">
            <a:spAutoFit/>
          </a:bodyPr>
          <a:lstStyle/>
          <a:p>
            <a:pPr algn="ctr"/>
            <a:r>
              <a:rPr lang="en-US" sz="1600" b="0" i="0" u="none" strike="noStrike" kern="1200" baseline="0" dirty="0">
                <a:solidFill>
                  <a:srgbClr val="0000FF"/>
                </a:solidFill>
                <a:latin typeface="Consolas" panose="020B0609020204030204" pitchFamily="49" charset="0"/>
                <a:ea typeface="+mn-ea"/>
                <a:cs typeface="Consolas" panose="020B0609020204030204" pitchFamily="49" charset="0"/>
              </a:rPr>
              <a:t>http://courses.fouladi.ir/cyber</a:t>
            </a:r>
            <a:endParaRPr lang="en-US" sz="1600" dirty="0">
              <a:solidFill>
                <a:srgbClr val="0000FF"/>
              </a:solidFill>
              <a:latin typeface="Consolas" panose="020B0609020204030204" pitchFamily="49" charset="0"/>
              <a:cs typeface="Consolas" panose="020B0609020204030204" pitchFamily="49"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6841" y="676656"/>
            <a:ext cx="697181" cy="695792"/>
          </a:xfrm>
          <a:prstGeom prst="rect">
            <a:avLst/>
          </a:prstGeom>
        </p:spPr>
      </p:pic>
      <p:sp>
        <p:nvSpPr>
          <p:cNvPr id="13" name="Content Placeholder 12"/>
          <p:cNvSpPr>
            <a:spLocks noGrp="1"/>
          </p:cNvSpPr>
          <p:nvPr>
            <p:ph sz="quarter" idx="10" hasCustomPrompt="1"/>
          </p:nvPr>
        </p:nvSpPr>
        <p:spPr>
          <a:xfrm>
            <a:off x="3390900" y="2480205"/>
            <a:ext cx="2362200" cy="448778"/>
          </a:xfrm>
        </p:spPr>
        <p:txBody>
          <a:bodyPr>
            <a:noAutofit/>
          </a:bodyPr>
          <a:lstStyle>
            <a:lvl1pPr marL="0" indent="0" algn="ctr" rtl="1">
              <a:buNone/>
              <a:defRPr sz="3000" b="1" baseline="0">
                <a:effectLst/>
                <a:cs typeface="Q Khoramshahr" panose="00000400000000000000" pitchFamily="50" charset="-78"/>
              </a:defRPr>
            </a:lvl1pPr>
          </a:lstStyle>
          <a:p>
            <a:pPr lvl="0"/>
            <a:r>
              <a:rPr lang="fa-IR" dirty="0"/>
              <a:t>درس 1</a:t>
            </a:r>
            <a:endParaRPr lang="en-US" dirty="0"/>
          </a:p>
        </p:txBody>
      </p:sp>
      <p:pic>
        <p:nvPicPr>
          <p:cNvPr id="12"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1797" y="199700"/>
            <a:ext cx="1227270" cy="28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AFD40813-2075-4EBF-8559-800E078C52A5}"/>
              </a:ext>
            </a:extLst>
          </p:cNvPr>
          <p:cNvSpPr txBox="1"/>
          <p:nvPr userDrawn="1"/>
        </p:nvSpPr>
        <p:spPr>
          <a:xfrm>
            <a:off x="3487552" y="1578593"/>
            <a:ext cx="2075760" cy="584775"/>
          </a:xfrm>
          <a:prstGeom prst="rect">
            <a:avLst/>
          </a:prstGeom>
          <a:solidFill>
            <a:srgbClr val="FF0000"/>
          </a:solidFill>
          <a:ln>
            <a:solidFill>
              <a:schemeClr val="tx1"/>
            </a:solidFill>
          </a:ln>
        </p:spPr>
        <p:txBody>
          <a:bodyPr wrap="square" rtlCol="0">
            <a:spAutoFit/>
          </a:bodyPr>
          <a:lstStyle/>
          <a:p>
            <a:pPr algn="ctr" rtl="1"/>
            <a:r>
              <a:rPr lang="fa-IR" sz="3200" baseline="0" dirty="0">
                <a:solidFill>
                  <a:schemeClr val="bg1"/>
                </a:solidFill>
                <a:cs typeface="Majid" panose="00000400000000000000" pitchFamily="2" charset="-78"/>
              </a:rPr>
              <a:t>فضای سایبر</a:t>
            </a:r>
            <a:endParaRPr lang="en-US" sz="3200" dirty="0">
              <a:solidFill>
                <a:schemeClr val="bg1"/>
              </a:solidFill>
              <a:cs typeface="Majid" panose="00000400000000000000" pitchFamily="2" charset="-78"/>
            </a:endParaRPr>
          </a:p>
        </p:txBody>
      </p:sp>
      <p:sp>
        <p:nvSpPr>
          <p:cNvPr id="15" name="TextBox 14">
            <a:extLst>
              <a:ext uri="{FF2B5EF4-FFF2-40B4-BE49-F238E27FC236}">
                <a16:creationId xmlns:a16="http://schemas.microsoft.com/office/drawing/2014/main" id="{49BADD85-6846-44FA-9DEA-B60A43617EF2}"/>
              </a:ext>
            </a:extLst>
          </p:cNvPr>
          <p:cNvSpPr txBox="1"/>
          <p:nvPr userDrawn="1"/>
        </p:nvSpPr>
        <p:spPr>
          <a:xfrm>
            <a:off x="2489200" y="5207003"/>
            <a:ext cx="4250266" cy="923330"/>
          </a:xfrm>
          <a:prstGeom prst="rect">
            <a:avLst/>
          </a:prstGeom>
          <a:noFill/>
          <a:ln>
            <a:noFill/>
          </a:ln>
        </p:spPr>
        <p:txBody>
          <a:bodyPr wrap="square" rtlCol="0">
            <a:spAutoFit/>
          </a:bodyPr>
          <a:lstStyle/>
          <a:p>
            <a:pPr algn="ctr" rtl="1"/>
            <a:r>
              <a:rPr lang="fa-IR" dirty="0">
                <a:cs typeface="Q Khoramshahr" panose="00000400000000000000" pitchFamily="50" charset="-78"/>
              </a:rPr>
              <a:t>کاظم فولادی قلعه</a:t>
            </a:r>
          </a:p>
          <a:p>
            <a:pPr algn="ctr" rtl="1"/>
            <a:r>
              <a:rPr lang="fa-IR" dirty="0">
                <a:cs typeface="Q Khoramshahr" panose="00000400000000000000" pitchFamily="50" charset="-78"/>
              </a:rPr>
              <a:t>دانشکده</a:t>
            </a:r>
            <a:r>
              <a:rPr lang="fa-IR" baseline="0" dirty="0">
                <a:cs typeface="Q Khoramshahr" panose="00000400000000000000" pitchFamily="50" charset="-78"/>
              </a:rPr>
              <a:t> مهندسی، دانشکدگان فارابی</a:t>
            </a:r>
          </a:p>
          <a:p>
            <a:pPr algn="ctr" rtl="1"/>
            <a:r>
              <a:rPr lang="fa-IR" baseline="0" dirty="0">
                <a:cs typeface="Q Khoramshahr" panose="00000400000000000000" pitchFamily="50" charset="-78"/>
              </a:rPr>
              <a:t>دانشگاه تهران</a:t>
            </a:r>
            <a:endParaRPr lang="en-US" dirty="0">
              <a:cs typeface="Q Khoramshahr" panose="00000400000000000000" pitchFamily="50" charset="-78"/>
            </a:endParaRPr>
          </a:p>
        </p:txBody>
      </p:sp>
    </p:spTree>
    <p:extLst>
      <p:ext uri="{BB962C8B-B14F-4D97-AF65-F5344CB8AC3E}">
        <p14:creationId xmlns:p14="http://schemas.microsoft.com/office/powerpoint/2010/main" val="212609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ACA233-D566-45E3-BE56-D7DF1ED2AC38}"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280957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ACA233-D566-45E3-BE56-D7DF1ED2AC38}"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160471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CA233-D566-45E3-BE56-D7DF1ED2AC38}"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100675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ACA233-D566-45E3-BE56-D7DF1ED2AC38}"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2983827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ACA233-D566-45E3-BE56-D7DF1ED2AC38}"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294561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CA233-D566-45E3-BE56-D7DF1ED2AC38}"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381569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CA233-D566-45E3-BE56-D7DF1ED2AC38}"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133435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14480" y="4857760"/>
            <a:ext cx="2328850" cy="215921"/>
          </a:xfrm>
          <a:prstGeom prst="rect">
            <a:avLst/>
          </a:prstGeom>
        </p:spPr>
        <p:txBody>
          <a:bodyPr/>
          <a:lstStyle/>
          <a:p>
            <a:fld id="{BF085C29-CEF2-48E3-9F3A-C4FCA20804E4}" type="datetimeFigureOut">
              <a:rPr lang="en-US" smtClean="0"/>
              <a:pPr/>
              <a:t>10/10/2023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627432-AD9A-4BA7-9ECD-0AB42A12C0C3}" type="slidenum">
              <a:rPr lang="en-US" smtClean="0"/>
              <a:pPr/>
              <a:t>‹#›</a:t>
            </a:fld>
            <a:endParaRPr lang="en-US"/>
          </a:p>
        </p:txBody>
      </p:sp>
    </p:spTree>
    <p:extLst>
      <p:ext uri="{BB962C8B-B14F-4D97-AF65-F5344CB8AC3E}">
        <p14:creationId xmlns:p14="http://schemas.microsoft.com/office/powerpoint/2010/main" val="404357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368" y="459321"/>
            <a:ext cx="8189267" cy="335493"/>
          </a:xfrm>
          <a:gradFill flip="none" rotWithShape="1">
            <a:gsLst>
              <a:gs pos="0">
                <a:schemeClr val="bg1"/>
              </a:gs>
              <a:gs pos="100000">
                <a:schemeClr val="accent1">
                  <a:lumMod val="60000"/>
                  <a:lumOff val="40000"/>
                </a:schemeClr>
              </a:gs>
            </a:gsLst>
            <a:lin ang="5400000" scaled="0"/>
            <a:tileRect/>
          </a:gradFill>
        </p:spPr>
        <p:txBody>
          <a:bodyPr>
            <a:normAutofit/>
          </a:bodyPr>
          <a:lstStyle>
            <a:lvl1pPr algn="ctr" rtl="1">
              <a:defRPr sz="2000" b="1">
                <a:solidFill>
                  <a:srgbClr val="0000FF"/>
                </a:solidFill>
                <a:cs typeface="Q Khoramshahr" panose="00000400000000000000" pitchFamily="50" charset="-78"/>
              </a:defRPr>
            </a:lvl1pPr>
          </a:lstStyle>
          <a:p>
            <a:r>
              <a:rPr lang="fa-IR" dirty="0"/>
              <a:t>متن عنوان در اینجا</a:t>
            </a:r>
            <a:endParaRPr lang="en-US" dirty="0"/>
          </a:p>
        </p:txBody>
      </p:sp>
      <p:sp>
        <p:nvSpPr>
          <p:cNvPr id="3" name="Content Placeholder 2"/>
          <p:cNvSpPr>
            <a:spLocks noGrp="1"/>
          </p:cNvSpPr>
          <p:nvPr>
            <p:ph idx="1"/>
          </p:nvPr>
        </p:nvSpPr>
        <p:spPr>
          <a:xfrm>
            <a:off x="477368" y="1377683"/>
            <a:ext cx="8189267" cy="5056985"/>
          </a:xfrm>
        </p:spPr>
        <p:txBody>
          <a:bodyPr/>
          <a:lstStyle>
            <a:lvl1pPr algn="r" rtl="1">
              <a:defRPr>
                <a:cs typeface="Q Khoramshahr" panose="00000400000000000000" pitchFamily="50" charset="-78"/>
              </a:defRPr>
            </a:lvl1pPr>
            <a:lvl2pPr algn="r" rtl="1">
              <a:defRPr>
                <a:cs typeface="Q Khoramshahr" panose="00000400000000000000" pitchFamily="50" charset="-78"/>
              </a:defRPr>
            </a:lvl2pPr>
            <a:lvl3pPr algn="r" rtl="1">
              <a:defRPr>
                <a:cs typeface="Q Khoramshahr" panose="00000400000000000000" pitchFamily="50" charset="-78"/>
              </a:defRPr>
            </a:lvl3pPr>
            <a:lvl4pPr algn="r" rtl="1">
              <a:defRPr>
                <a:cs typeface="Q Khoramshahr" panose="00000400000000000000" pitchFamily="50" charset="-78"/>
              </a:defRPr>
            </a:lvl4pPr>
            <a:lvl5pPr algn="r" rtl="1">
              <a:defRPr>
                <a:cs typeface="Q Khoramshahr" panose="00000400000000000000" pitchFamily="50"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1" y="6527800"/>
            <a:ext cx="3086100" cy="193676"/>
          </a:xfrm>
        </p:spPr>
        <p:txBody>
          <a:bodyPr/>
          <a:lstStyle/>
          <a:p>
            <a:endParaRPr lang="en-US" dirty="0"/>
          </a:p>
        </p:txBody>
      </p:sp>
      <p:sp>
        <p:nvSpPr>
          <p:cNvPr id="12" name="Text Placeholder 11"/>
          <p:cNvSpPr>
            <a:spLocks noGrp="1"/>
          </p:cNvSpPr>
          <p:nvPr>
            <p:ph type="body" sz="quarter" idx="13" hasCustomPrompt="1"/>
          </p:nvPr>
        </p:nvSpPr>
        <p:spPr>
          <a:xfrm>
            <a:off x="477368" y="1112572"/>
            <a:ext cx="8189267" cy="205060"/>
          </a:xfrm>
        </p:spPr>
        <p:txBody>
          <a:bodyPr lIns="0">
            <a:noAutofit/>
          </a:bodyPr>
          <a:lstStyle>
            <a:lvl1pPr marL="0" indent="0">
              <a:buNone/>
              <a:defRPr sz="1600" b="0" i="0" u="sng" cap="small" baseline="0">
                <a:solidFill>
                  <a:srgbClr val="0000FF"/>
                </a:solidFill>
                <a:latin typeface="Times New Roman" panose="02020603050405020304" pitchFamily="18" charset="0"/>
                <a:ea typeface="Adobe Gothic Std B" panose="020B0800000000000000" pitchFamily="34" charset="-128"/>
              </a:defRPr>
            </a:lvl1pPr>
          </a:lstStyle>
          <a:p>
            <a:pPr lvl="0"/>
            <a:r>
              <a:rPr lang="en-US" dirty="0"/>
              <a:t>English Title</a:t>
            </a:r>
          </a:p>
        </p:txBody>
      </p:sp>
      <p:sp>
        <p:nvSpPr>
          <p:cNvPr id="14" name="Text Placeholder 13"/>
          <p:cNvSpPr>
            <a:spLocks noGrp="1"/>
          </p:cNvSpPr>
          <p:nvPr>
            <p:ph type="body" sz="quarter" idx="14" hasCustomPrompt="1"/>
          </p:nvPr>
        </p:nvSpPr>
        <p:spPr>
          <a:xfrm>
            <a:off x="477368" y="849314"/>
            <a:ext cx="8189267" cy="265110"/>
          </a:xfrm>
        </p:spPr>
        <p:txBody>
          <a:bodyPr tIns="18000">
            <a:noAutofit/>
          </a:bodyPr>
          <a:lstStyle>
            <a:lvl1pPr marL="0" indent="0" algn="ctr" rtl="1">
              <a:buNone/>
              <a:defRPr sz="1600">
                <a:solidFill>
                  <a:srgbClr val="0000FF"/>
                </a:solidFill>
                <a:cs typeface="Q Khoramshahr" panose="00000400000000000000" pitchFamily="50" charset="-78"/>
              </a:defRPr>
            </a:lvl1pPr>
          </a:lstStyle>
          <a:p>
            <a:pPr lvl="0"/>
            <a:r>
              <a:rPr lang="fa-IR" dirty="0" err="1"/>
              <a:t>زیرعنوان</a:t>
            </a:r>
            <a:endParaRPr lang="en-US" dirty="0"/>
          </a:p>
        </p:txBody>
      </p:sp>
      <p:cxnSp>
        <p:nvCxnSpPr>
          <p:cNvPr id="20" name="Straight Connector 19"/>
          <p:cNvCxnSpPr/>
          <p:nvPr userDrawn="1"/>
        </p:nvCxnSpPr>
        <p:spPr>
          <a:xfrm>
            <a:off x="477368" y="823388"/>
            <a:ext cx="81892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4607" y="152358"/>
            <a:ext cx="604248" cy="221018"/>
          </a:xfrm>
          <a:prstGeom prst="rect">
            <a:avLst/>
          </a:prstGeom>
          <a:gradFill>
            <a:gsLst>
              <a:gs pos="99115">
                <a:srgbClr val="92D050"/>
              </a:gs>
              <a:gs pos="27000">
                <a:schemeClr val="accent4">
                  <a:lumMod val="5000"/>
                  <a:lumOff val="95000"/>
                </a:schemeClr>
              </a:gs>
            </a:gsLst>
            <a:lin ang="10800000" scaled="0"/>
          </a:gradFill>
        </p:spPr>
        <p:txBody>
          <a:bodyPr wrap="square" tIns="36000" bIns="0" rtlCol="0">
            <a:spAutoFit/>
          </a:bodyPr>
          <a:lstStyle/>
          <a:p>
            <a:pPr algn="l" rtl="1"/>
            <a:fld id="{F84679EA-28DD-4B3E-A532-C1B6448C48AC}" type="slidenum">
              <a:rPr lang="en-US" sz="1200" baseline="0" smtClean="0">
                <a:latin typeface="F_yaghot" pitchFamily="2" charset="0"/>
                <a:cs typeface="Z Yagut" panose="00000400000000000000" pitchFamily="2" charset="-78"/>
              </a:rPr>
              <a:pPr algn="l" rtl="1"/>
              <a:t>‹#›</a:t>
            </a:fld>
            <a:endParaRPr lang="en-US" sz="1200" baseline="0" dirty="0">
              <a:latin typeface="F_yaghot" pitchFamily="2" charset="0"/>
              <a:cs typeface="Z Yagut" panose="00000400000000000000" pitchFamily="2" charset="-78"/>
            </a:endParaRPr>
          </a:p>
        </p:txBody>
      </p:sp>
      <p:sp>
        <p:nvSpPr>
          <p:cNvPr id="15" name="TextBox 14"/>
          <p:cNvSpPr txBox="1"/>
          <p:nvPr userDrawn="1"/>
        </p:nvSpPr>
        <p:spPr>
          <a:xfrm rot="16200000">
            <a:off x="-1475643" y="4512395"/>
            <a:ext cx="3330576" cy="230832"/>
          </a:xfrm>
          <a:prstGeom prst="rect">
            <a:avLst/>
          </a:prstGeom>
          <a:noFill/>
        </p:spPr>
        <p:txBody>
          <a:bodyPr wrap="square" rtlCol="0">
            <a:spAutoFit/>
          </a:bodyPr>
          <a:lstStyle/>
          <a:p>
            <a:r>
              <a:rPr lang="fa-IR" sz="900" baseline="0" dirty="0">
                <a:solidFill>
                  <a:srgbClr val="04A1E3"/>
                </a:solidFill>
                <a:latin typeface="HelveticaNeueLT Arabic 55 Roman" panose="020B0604020202020204" pitchFamily="34" charset="-78"/>
                <a:cs typeface="Q Khoramshahr" panose="00000400000000000000" pitchFamily="50" charset="-78"/>
              </a:rPr>
              <a:t>    |    آزمایشگاه پژوهشی فضای سایبر</a:t>
            </a:r>
            <a:r>
              <a:rPr lang="en-US" sz="800" baseline="0" dirty="0">
                <a:solidFill>
                  <a:srgbClr val="04A1E3"/>
                </a:solidFill>
                <a:latin typeface="Helvetica World" panose="020B0500040000020004" pitchFamily="34" charset="0"/>
                <a:cs typeface="Helvetica World" panose="020B0500040000020004" pitchFamily="34" charset="0"/>
              </a:rPr>
              <a:t>Cyberspace Research Lab.</a:t>
            </a:r>
            <a:endParaRPr lang="en-US" sz="800" dirty="0">
              <a:solidFill>
                <a:srgbClr val="04A1E3"/>
              </a:solidFill>
              <a:latin typeface="Helvetica World" panose="020B0500040000020004" pitchFamily="34" charset="0"/>
              <a:cs typeface="Helvetica World" panose="020B0500040000020004" pitchFamily="34" charset="0"/>
            </a:endParaRPr>
          </a:p>
        </p:txBody>
      </p:sp>
      <p:sp>
        <p:nvSpPr>
          <p:cNvPr id="13" name="TextBox 12">
            <a:extLst>
              <a:ext uri="{FF2B5EF4-FFF2-40B4-BE49-F238E27FC236}">
                <a16:creationId xmlns:a16="http://schemas.microsoft.com/office/drawing/2014/main" id="{4D245958-EDE4-4C29-9CA1-F39BE0175EA9}"/>
              </a:ext>
            </a:extLst>
          </p:cNvPr>
          <p:cNvSpPr txBox="1"/>
          <p:nvPr userDrawn="1"/>
        </p:nvSpPr>
        <p:spPr>
          <a:xfrm>
            <a:off x="540641" y="6512391"/>
            <a:ext cx="1338036" cy="200055"/>
          </a:xfrm>
          <a:prstGeom prst="rect">
            <a:avLst/>
          </a:prstGeom>
          <a:noFill/>
        </p:spPr>
        <p:txBody>
          <a:bodyPr wrap="square" rtlCol="0">
            <a:spAutoFit/>
          </a:bodyPr>
          <a:lstStyle/>
          <a:p>
            <a:r>
              <a:rPr lang="en-US" sz="700" baseline="0" dirty="0">
                <a:solidFill>
                  <a:srgbClr val="04A1E3"/>
                </a:solidFill>
                <a:latin typeface="Consolas" panose="020B0609020204030204" pitchFamily="49" charset="0"/>
                <a:cs typeface="Helvetica World" panose="020B0500040000020004" pitchFamily="34" charset="0"/>
              </a:rPr>
              <a:t>http://cysp.ut.ac.ir</a:t>
            </a:r>
            <a:endParaRPr lang="en-US" sz="700" dirty="0">
              <a:solidFill>
                <a:srgbClr val="04A1E3"/>
              </a:solidFill>
              <a:latin typeface="Consolas" panose="020B0609020204030204" pitchFamily="49" charset="0"/>
              <a:cs typeface="Helvetica World" panose="020B0500040000020004" pitchFamily="34" charset="0"/>
            </a:endParaRPr>
          </a:p>
        </p:txBody>
      </p:sp>
      <p:sp>
        <p:nvSpPr>
          <p:cNvPr id="17" name="Text Placeholder 29">
            <a:extLst>
              <a:ext uri="{FF2B5EF4-FFF2-40B4-BE49-F238E27FC236}">
                <a16:creationId xmlns:a16="http://schemas.microsoft.com/office/drawing/2014/main" id="{6EC847EB-A54C-44A2-956F-748036A022F2}"/>
              </a:ext>
            </a:extLst>
          </p:cNvPr>
          <p:cNvSpPr>
            <a:spLocks noGrp="1"/>
          </p:cNvSpPr>
          <p:nvPr>
            <p:ph type="body" sz="quarter" idx="15" hasCustomPrompt="1"/>
          </p:nvPr>
        </p:nvSpPr>
        <p:spPr>
          <a:xfrm>
            <a:off x="7283827" y="164073"/>
            <a:ext cx="1693863" cy="197591"/>
          </a:xfrm>
          <a:gradFill>
            <a:gsLst>
              <a:gs pos="100000">
                <a:srgbClr val="00B050"/>
              </a:gs>
              <a:gs pos="0">
                <a:schemeClr val="accent6">
                  <a:lumMod val="20000"/>
                  <a:lumOff val="80000"/>
                </a:schemeClr>
              </a:gs>
            </a:gsLst>
            <a:lin ang="0" scaled="0"/>
          </a:gradFill>
        </p:spPr>
        <p:txBody>
          <a:bodyPr tIns="36000" bIns="0">
            <a:noAutofit/>
          </a:bodyPr>
          <a:lstStyle>
            <a:lvl1pPr marL="0" indent="0" algn="r" rtl="1">
              <a:lnSpc>
                <a:spcPct val="75000"/>
              </a:lnSpc>
              <a:buNone/>
              <a:defRPr sz="1200" baseline="0">
                <a:solidFill>
                  <a:schemeClr val="tx1"/>
                </a:solidFill>
                <a:effectLst/>
                <a:cs typeface="Q Khoramshahr" panose="00000400000000000000" pitchFamily="50" charset="-78"/>
              </a:defRPr>
            </a:lvl1pPr>
          </a:lstStyle>
          <a:p>
            <a:pPr lvl="0"/>
            <a:r>
              <a:rPr lang="fa-IR" dirty="0"/>
              <a:t>دکترین جامع فضای سایبر</a:t>
            </a:r>
            <a:endParaRPr lang="en-US" dirty="0"/>
          </a:p>
        </p:txBody>
      </p:sp>
      <p:pic>
        <p:nvPicPr>
          <p:cNvPr id="29" name="Picture 28">
            <a:extLst>
              <a:ext uri="{FF2B5EF4-FFF2-40B4-BE49-F238E27FC236}">
                <a16:creationId xmlns:a16="http://schemas.microsoft.com/office/drawing/2014/main" id="{59E5A88B-532B-4830-B69D-DEF87E4E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42" y="6224479"/>
            <a:ext cx="498207" cy="498100"/>
          </a:xfrm>
          <a:prstGeom prst="rect">
            <a:avLst/>
          </a:prstGeom>
        </p:spPr>
      </p:pic>
    </p:spTree>
    <p:extLst>
      <p:ext uri="{BB962C8B-B14F-4D97-AF65-F5344CB8AC3E}">
        <p14:creationId xmlns:p14="http://schemas.microsoft.com/office/powerpoint/2010/main" val="370796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367" y="459318"/>
            <a:ext cx="8189266" cy="335493"/>
          </a:xfrm>
          <a:gradFill flip="none" rotWithShape="1">
            <a:gsLst>
              <a:gs pos="0">
                <a:schemeClr val="bg1"/>
              </a:gs>
              <a:gs pos="100000">
                <a:schemeClr val="accent1">
                  <a:lumMod val="60000"/>
                  <a:lumOff val="40000"/>
                </a:schemeClr>
              </a:gs>
            </a:gsLst>
            <a:lin ang="5400000" scaled="0"/>
            <a:tileRect/>
          </a:gradFill>
        </p:spPr>
        <p:txBody>
          <a:bodyPr>
            <a:normAutofit/>
          </a:bodyPr>
          <a:lstStyle>
            <a:lvl1pPr algn="ctr" rtl="1">
              <a:defRPr sz="2000" b="1">
                <a:solidFill>
                  <a:srgbClr val="0000FF"/>
                </a:solidFill>
                <a:cs typeface="Q Khoramshahr" panose="00000400000000000000" pitchFamily="50" charset="-78"/>
              </a:defRPr>
            </a:lvl1pPr>
          </a:lstStyle>
          <a:p>
            <a:r>
              <a:rPr lang="fa-IR" dirty="0"/>
              <a:t>متن عنوان در اینجا</a:t>
            </a:r>
            <a:endParaRPr lang="en-US" dirty="0"/>
          </a:p>
        </p:txBody>
      </p:sp>
      <p:sp>
        <p:nvSpPr>
          <p:cNvPr id="3" name="Content Placeholder 2"/>
          <p:cNvSpPr>
            <a:spLocks noGrp="1"/>
          </p:cNvSpPr>
          <p:nvPr>
            <p:ph idx="1"/>
          </p:nvPr>
        </p:nvSpPr>
        <p:spPr>
          <a:xfrm>
            <a:off x="477367" y="1377682"/>
            <a:ext cx="8189266" cy="5056985"/>
          </a:xfrm>
        </p:spPr>
        <p:txBody>
          <a:bodyPr/>
          <a:lstStyle>
            <a:lvl1pPr algn="r" rtl="1">
              <a:defRPr>
                <a:cs typeface="Q Khoramshahr" panose="00000400000000000000" pitchFamily="50" charset="-78"/>
              </a:defRPr>
            </a:lvl1pPr>
            <a:lvl2pPr algn="r" rtl="1">
              <a:defRPr>
                <a:cs typeface="Q Khoramshahr" panose="00000400000000000000" pitchFamily="50" charset="-78"/>
              </a:defRPr>
            </a:lvl2pPr>
            <a:lvl3pPr algn="r" rtl="1">
              <a:defRPr>
                <a:cs typeface="Q Khoramshahr" panose="00000400000000000000" pitchFamily="50" charset="-78"/>
              </a:defRPr>
            </a:lvl3pPr>
            <a:lvl4pPr algn="r" rtl="1">
              <a:defRPr>
                <a:cs typeface="Q Khoramshahr" panose="00000400000000000000" pitchFamily="50" charset="-78"/>
              </a:defRPr>
            </a:lvl4pPr>
            <a:lvl5pPr algn="r" rtl="1">
              <a:defRPr>
                <a:cs typeface="Q Khoramshahr" panose="00000400000000000000" pitchFamily="50"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27800"/>
            <a:ext cx="3086100" cy="193676"/>
          </a:xfrm>
        </p:spPr>
        <p:txBody>
          <a:bodyPr/>
          <a:lstStyle/>
          <a:p>
            <a:endParaRPr lang="en-US" dirty="0"/>
          </a:p>
        </p:txBody>
      </p:sp>
      <p:sp>
        <p:nvSpPr>
          <p:cNvPr id="12" name="Text Placeholder 11"/>
          <p:cNvSpPr>
            <a:spLocks noGrp="1"/>
          </p:cNvSpPr>
          <p:nvPr>
            <p:ph type="body" sz="quarter" idx="13" hasCustomPrompt="1"/>
          </p:nvPr>
        </p:nvSpPr>
        <p:spPr>
          <a:xfrm>
            <a:off x="477367" y="1112572"/>
            <a:ext cx="8189266" cy="205060"/>
          </a:xfrm>
        </p:spPr>
        <p:txBody>
          <a:bodyPr lIns="0">
            <a:noAutofit/>
          </a:bodyPr>
          <a:lstStyle>
            <a:lvl1pPr marL="0" indent="0">
              <a:buNone/>
              <a:defRPr sz="1600" b="0" i="0" u="sng" cap="small" baseline="0">
                <a:solidFill>
                  <a:srgbClr val="0000FF"/>
                </a:solidFill>
                <a:latin typeface="Times New Roman" panose="02020603050405020304" pitchFamily="18" charset="0"/>
                <a:ea typeface="Adobe Gothic Std B" panose="020B0800000000000000" pitchFamily="34" charset="-128"/>
              </a:defRPr>
            </a:lvl1pPr>
          </a:lstStyle>
          <a:p>
            <a:pPr lvl="0"/>
            <a:r>
              <a:rPr lang="en-US" dirty="0"/>
              <a:t>English Title</a:t>
            </a:r>
          </a:p>
        </p:txBody>
      </p:sp>
      <p:sp>
        <p:nvSpPr>
          <p:cNvPr id="14" name="Text Placeholder 13"/>
          <p:cNvSpPr>
            <a:spLocks noGrp="1"/>
          </p:cNvSpPr>
          <p:nvPr>
            <p:ph type="body" sz="quarter" idx="14" hasCustomPrompt="1"/>
          </p:nvPr>
        </p:nvSpPr>
        <p:spPr>
          <a:xfrm>
            <a:off x="477367" y="849314"/>
            <a:ext cx="8189266" cy="265110"/>
          </a:xfrm>
        </p:spPr>
        <p:txBody>
          <a:bodyPr tIns="18000">
            <a:noAutofit/>
          </a:bodyPr>
          <a:lstStyle>
            <a:lvl1pPr marL="0" indent="0" algn="ctr" rtl="1">
              <a:buNone/>
              <a:defRPr sz="1600">
                <a:solidFill>
                  <a:srgbClr val="0000FF"/>
                </a:solidFill>
                <a:cs typeface="Q Khoramshahr" panose="00000400000000000000" pitchFamily="50" charset="-78"/>
              </a:defRPr>
            </a:lvl1pPr>
          </a:lstStyle>
          <a:p>
            <a:pPr lvl="0"/>
            <a:r>
              <a:rPr lang="fa-IR" dirty="0" err="1"/>
              <a:t>زیرعنوان</a:t>
            </a:r>
            <a:endParaRPr lang="en-US" dirty="0"/>
          </a:p>
        </p:txBody>
      </p:sp>
      <p:cxnSp>
        <p:nvCxnSpPr>
          <p:cNvPr id="20" name="Straight Connector 19"/>
          <p:cNvCxnSpPr/>
          <p:nvPr userDrawn="1"/>
        </p:nvCxnSpPr>
        <p:spPr>
          <a:xfrm>
            <a:off x="477367" y="823388"/>
            <a:ext cx="81892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4607" y="185914"/>
            <a:ext cx="604249" cy="221018"/>
          </a:xfrm>
          <a:prstGeom prst="rect">
            <a:avLst/>
          </a:prstGeom>
          <a:gradFill>
            <a:gsLst>
              <a:gs pos="99115">
                <a:srgbClr val="92D050"/>
              </a:gs>
              <a:gs pos="27000">
                <a:schemeClr val="accent4">
                  <a:lumMod val="5000"/>
                  <a:lumOff val="95000"/>
                </a:schemeClr>
              </a:gs>
            </a:gsLst>
            <a:lin ang="10800000" scaled="0"/>
          </a:gradFill>
        </p:spPr>
        <p:txBody>
          <a:bodyPr wrap="square" tIns="36000" bIns="0" rtlCol="0">
            <a:spAutoFit/>
          </a:bodyPr>
          <a:lstStyle/>
          <a:p>
            <a:pPr algn="l" rtl="1"/>
            <a:fld id="{F84679EA-28DD-4B3E-A532-C1B6448C48AC}" type="slidenum">
              <a:rPr lang="en-US" sz="1200" baseline="0" smtClean="0">
                <a:latin typeface="F_yaghot" pitchFamily="2" charset="0"/>
                <a:cs typeface="Z Yagut" panose="00000400000000000000" pitchFamily="2" charset="-78"/>
              </a:rPr>
              <a:pPr algn="l" rtl="1"/>
              <a:t>‹#›</a:t>
            </a:fld>
            <a:endParaRPr lang="en-US" sz="1200" baseline="0" dirty="0">
              <a:latin typeface="F_yaghot" pitchFamily="2" charset="0"/>
              <a:cs typeface="Z Yagut" panose="00000400000000000000" pitchFamily="2" charset="-78"/>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827" y="6315016"/>
            <a:ext cx="472004" cy="489600"/>
          </a:xfrm>
          <a:prstGeom prst="rect">
            <a:avLst/>
          </a:prstGeom>
        </p:spPr>
      </p:pic>
      <p:sp>
        <p:nvSpPr>
          <p:cNvPr id="15" name="Rectangle 14">
            <a:extLst>
              <a:ext uri="{FF2B5EF4-FFF2-40B4-BE49-F238E27FC236}">
                <a16:creationId xmlns:a16="http://schemas.microsoft.com/office/drawing/2014/main" id="{835FF3AE-E578-4E16-B0BD-74B831786666}"/>
              </a:ext>
            </a:extLst>
          </p:cNvPr>
          <p:cNvSpPr/>
          <p:nvPr userDrawn="1"/>
        </p:nvSpPr>
        <p:spPr>
          <a:xfrm>
            <a:off x="8007409" y="186267"/>
            <a:ext cx="948209" cy="229131"/>
          </a:xfrm>
          <a:prstGeom prst="rect">
            <a:avLst/>
          </a:prstGeom>
          <a:solidFill>
            <a:srgbClr val="00B050"/>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36000" tIns="72000" rIns="36000" rtlCol="0" anchor="ctr"/>
          <a:lstStyle/>
          <a:p>
            <a:pPr algn="r"/>
            <a:r>
              <a:rPr lang="fa-IR" sz="1200" dirty="0">
                <a:latin typeface="Qadi Linotype" panose="02000000000000000000" pitchFamily="2" charset="-78"/>
                <a:cs typeface="Q Almas" pitchFamily="50" charset="-78"/>
              </a:rPr>
              <a:t> فضای</a:t>
            </a:r>
            <a:r>
              <a:rPr lang="fa-IR" sz="1200" baseline="0" dirty="0">
                <a:latin typeface="Qadi Linotype" panose="02000000000000000000" pitchFamily="2" charset="-78"/>
                <a:cs typeface="Q Almas" pitchFamily="50" charset="-78"/>
              </a:rPr>
              <a:t> سایبر</a:t>
            </a:r>
            <a:endParaRPr lang="en-US" sz="1200" dirty="0">
              <a:latin typeface="Qadi Linotype" panose="02000000000000000000" pitchFamily="2" charset="-78"/>
              <a:cs typeface="Q Almas" pitchFamily="50" charset="-78"/>
            </a:endParaRPr>
          </a:p>
        </p:txBody>
      </p:sp>
      <p:sp>
        <p:nvSpPr>
          <p:cNvPr id="16" name="TextBox 15">
            <a:extLst>
              <a:ext uri="{FF2B5EF4-FFF2-40B4-BE49-F238E27FC236}">
                <a16:creationId xmlns:a16="http://schemas.microsoft.com/office/drawing/2014/main" id="{C66EC2F9-7CA3-4047-BAB3-5562B2ACC66F}"/>
              </a:ext>
            </a:extLst>
          </p:cNvPr>
          <p:cNvSpPr txBox="1"/>
          <p:nvPr userDrawn="1"/>
        </p:nvSpPr>
        <p:spPr>
          <a:xfrm rot="16200000">
            <a:off x="-1210139" y="4887532"/>
            <a:ext cx="2709493" cy="215444"/>
          </a:xfrm>
          <a:prstGeom prst="rect">
            <a:avLst/>
          </a:prstGeom>
          <a:noFill/>
        </p:spPr>
        <p:txBody>
          <a:bodyPr wrap="square" rtlCol="0">
            <a:spAutoFit/>
          </a:bodyPr>
          <a:lstStyle/>
          <a:p>
            <a:r>
              <a:rPr lang="en-US" sz="800" baseline="0" dirty="0">
                <a:solidFill>
                  <a:srgbClr val="04A1E3"/>
                </a:solidFill>
                <a:latin typeface="Helvetica World" panose="020B0500040000020004" pitchFamily="34" charset="0"/>
                <a:cs typeface="Helvetica World" panose="020B0500040000020004" pitchFamily="34" charset="0"/>
              </a:rPr>
              <a:t>Prepared by Kazim Fouladi   |   Fall 2023  |  </a:t>
            </a:r>
            <a:r>
              <a:rPr lang="en-US" sz="800" dirty="0">
                <a:solidFill>
                  <a:srgbClr val="04A1E3"/>
                </a:solidFill>
                <a:latin typeface="Helvetica World" panose="020B0500040000020004" pitchFamily="34" charset="0"/>
                <a:cs typeface="Helvetica World" panose="020B0500040000020004" pitchFamily="34" charset="0"/>
              </a:rPr>
              <a:t>4</a:t>
            </a:r>
            <a:r>
              <a:rPr lang="en-US" sz="800" baseline="30000" dirty="0">
                <a:solidFill>
                  <a:srgbClr val="04A1E3"/>
                </a:solidFill>
                <a:latin typeface="Helvetica World" panose="020B0500040000020004" pitchFamily="34" charset="0"/>
                <a:cs typeface="Helvetica World" panose="020B0500040000020004" pitchFamily="34" charset="0"/>
              </a:rPr>
              <a:t>th</a:t>
            </a:r>
            <a:r>
              <a:rPr lang="en-US" sz="800" baseline="0" dirty="0">
                <a:solidFill>
                  <a:srgbClr val="04A1E3"/>
                </a:solidFill>
                <a:latin typeface="Helvetica World" panose="020B0500040000020004" pitchFamily="34" charset="0"/>
                <a:cs typeface="Helvetica World" panose="020B0500040000020004" pitchFamily="34" charset="0"/>
              </a:rPr>
              <a:t> Edition</a:t>
            </a:r>
            <a:endParaRPr lang="en-US" sz="800" dirty="0">
              <a:solidFill>
                <a:srgbClr val="04A1E3"/>
              </a:solidFill>
              <a:latin typeface="Helvetica World" panose="020B0500040000020004" pitchFamily="34" charset="0"/>
              <a:cs typeface="Helvetica World" panose="020B0500040000020004" pitchFamily="34" charset="0"/>
            </a:endParaRPr>
          </a:p>
        </p:txBody>
      </p:sp>
    </p:spTree>
    <p:extLst>
      <p:ext uri="{BB962C8B-B14F-4D97-AF65-F5344CB8AC3E}">
        <p14:creationId xmlns:p14="http://schemas.microsoft.com/office/powerpoint/2010/main" val="350306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1313895" y="0"/>
            <a:ext cx="255735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Box 6"/>
          <p:cNvSpPr txBox="1"/>
          <p:nvPr userDrawn="1"/>
        </p:nvSpPr>
        <p:spPr>
          <a:xfrm>
            <a:off x="1388027" y="175921"/>
            <a:ext cx="2409086" cy="307777"/>
          </a:xfrm>
          <a:prstGeom prst="rect">
            <a:avLst/>
          </a:prstGeom>
          <a:solidFill>
            <a:srgbClr val="FF0000"/>
          </a:solidFill>
          <a:ln>
            <a:solidFill>
              <a:schemeClr val="tx1"/>
            </a:solidFill>
          </a:ln>
        </p:spPr>
        <p:txBody>
          <a:bodyPr wrap="square" rtlCol="0">
            <a:spAutoFit/>
          </a:bodyPr>
          <a:lstStyle/>
          <a:p>
            <a:pPr algn="ctr" rtl="1"/>
            <a:r>
              <a:rPr lang="fa-IR" sz="1400" dirty="0">
                <a:solidFill>
                  <a:schemeClr val="bg1"/>
                </a:solidFill>
                <a:cs typeface="Majid" panose="00000400000000000000" pitchFamily="2" charset="-78"/>
              </a:rPr>
              <a:t>فضای سایبر</a:t>
            </a:r>
          </a:p>
        </p:txBody>
      </p:sp>
      <p:sp>
        <p:nvSpPr>
          <p:cNvPr id="10" name="Content Placeholder 9"/>
          <p:cNvSpPr>
            <a:spLocks noGrp="1"/>
          </p:cNvSpPr>
          <p:nvPr>
            <p:ph sz="quarter" idx="10" hasCustomPrompt="1"/>
          </p:nvPr>
        </p:nvSpPr>
        <p:spPr>
          <a:xfrm>
            <a:off x="1473676" y="904875"/>
            <a:ext cx="2237789" cy="320243"/>
          </a:xfrm>
        </p:spPr>
        <p:txBody>
          <a:bodyPr anchor="ctr">
            <a:normAutofit/>
          </a:bodyPr>
          <a:lstStyle>
            <a:lvl1pPr marL="0" indent="0" algn="ctr">
              <a:buNone/>
              <a:defRPr sz="1200" baseline="0">
                <a:cs typeface="Q Khoramshahr" panose="00000400000000000000" pitchFamily="50" charset="-78"/>
              </a:defRPr>
            </a:lvl1pPr>
          </a:lstStyle>
          <a:p>
            <a:pPr lvl="0"/>
            <a:r>
              <a:rPr lang="fa-IR" sz="1200" dirty="0">
                <a:cs typeface="Q Khoramshahr" panose="00000400000000000000" pitchFamily="50" charset="-78"/>
              </a:rPr>
              <a:t>عنوان مجموعه در اینجا</a:t>
            </a:r>
            <a:endParaRPr lang="en-US" dirty="0"/>
          </a:p>
        </p:txBody>
      </p:sp>
      <p:sp>
        <p:nvSpPr>
          <p:cNvPr id="12" name="Text Placeholder 11"/>
          <p:cNvSpPr>
            <a:spLocks noGrp="1"/>
          </p:cNvSpPr>
          <p:nvPr>
            <p:ph type="body" sz="quarter" idx="11" hasCustomPrompt="1"/>
          </p:nvPr>
        </p:nvSpPr>
        <p:spPr>
          <a:xfrm>
            <a:off x="1473676" y="1828801"/>
            <a:ext cx="2237789" cy="816746"/>
          </a:xfrm>
        </p:spPr>
        <p:txBody>
          <a:bodyPr>
            <a:normAutofit/>
          </a:bodyPr>
          <a:lstStyle>
            <a:lvl1pPr marL="0" indent="0" algn="ctr">
              <a:buNone/>
              <a:defRPr sz="6600" b="1">
                <a:effectLst>
                  <a:glow rad="139700">
                    <a:schemeClr val="accent4">
                      <a:satMod val="175000"/>
                      <a:alpha val="40000"/>
                    </a:schemeClr>
                  </a:glow>
                </a:effectLst>
                <a:cs typeface="Z Mitra" panose="00000400000000000000" pitchFamily="2" charset="-78"/>
              </a:defRPr>
            </a:lvl1pPr>
          </a:lstStyle>
          <a:p>
            <a:pPr lvl="0"/>
            <a:r>
              <a:rPr lang="fa-IR" dirty="0"/>
              <a:t>1</a:t>
            </a:r>
            <a:endParaRPr lang="en-US" dirty="0"/>
          </a:p>
        </p:txBody>
      </p:sp>
      <p:sp>
        <p:nvSpPr>
          <p:cNvPr id="13" name="Text Placeholder 11"/>
          <p:cNvSpPr>
            <a:spLocks noGrp="1"/>
          </p:cNvSpPr>
          <p:nvPr>
            <p:ph type="body" sz="quarter" idx="12" hasCustomPrompt="1"/>
          </p:nvPr>
        </p:nvSpPr>
        <p:spPr>
          <a:xfrm>
            <a:off x="1473676" y="3453414"/>
            <a:ext cx="2237789" cy="2432480"/>
          </a:xfrm>
        </p:spPr>
        <p:txBody>
          <a:bodyPr>
            <a:normAutofit/>
          </a:bodyPr>
          <a:lstStyle>
            <a:lvl1pPr marL="0" indent="0" algn="ctr">
              <a:buNone/>
              <a:defRPr sz="4000" b="1">
                <a:cs typeface="Q Khoramshahr" panose="00000400000000000000" pitchFamily="50" charset="-78"/>
              </a:defRPr>
            </a:lvl1pPr>
          </a:lstStyle>
          <a:p>
            <a:pPr lvl="0"/>
            <a:r>
              <a:rPr lang="fa-IR" dirty="0"/>
              <a:t>1</a:t>
            </a:r>
            <a:endParaRPr lang="en-US" dirty="0"/>
          </a:p>
        </p:txBody>
      </p:sp>
    </p:spTree>
    <p:extLst>
      <p:ext uri="{BB962C8B-B14F-4D97-AF65-F5344CB8AC3E}">
        <p14:creationId xmlns:p14="http://schemas.microsoft.com/office/powerpoint/2010/main" val="279187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ACA233-D566-45E3-BE56-D7DF1ED2AC38}"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382663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99115">
              <a:schemeClr val="accent2">
                <a:lumMod val="40000"/>
                <a:lumOff val="60000"/>
              </a:schemeClr>
            </a:gs>
            <a:gs pos="27000">
              <a:schemeClr val="accent4">
                <a:lumMod val="5000"/>
                <a:lumOff val="9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94196"/>
            <a:ext cx="7886700" cy="320674"/>
          </a:xfrm>
          <a:gradFill>
            <a:gsLst>
              <a:gs pos="99115">
                <a:schemeClr val="accent3">
                  <a:lumMod val="40000"/>
                  <a:lumOff val="60000"/>
                </a:schemeClr>
              </a:gs>
              <a:gs pos="19000">
                <a:schemeClr val="accent4">
                  <a:lumMod val="5000"/>
                  <a:lumOff val="95000"/>
                </a:schemeClr>
              </a:gs>
            </a:gsLst>
            <a:lin ang="5400000" scaled="0"/>
          </a:gradFill>
          <a:ln cmpd="sng">
            <a:noFill/>
            <a:round/>
          </a:ln>
        </p:spPr>
        <p:txBody>
          <a:bodyPr>
            <a:noAutofit/>
          </a:bodyPr>
          <a:lstStyle>
            <a:lvl1pPr algn="ctr" rtl="1">
              <a:defRPr sz="2000" b="1" baseline="0">
                <a:solidFill>
                  <a:srgbClr val="002060"/>
                </a:solidFill>
                <a:latin typeface="Times New Roman" panose="02020603050405020304" pitchFamily="18" charset="0"/>
                <a:cs typeface="Q Khoramshahr" panose="00000400000000000000" pitchFamily="50" charset="-78"/>
              </a:defRPr>
            </a:lvl1pPr>
          </a:lstStyle>
          <a:p>
            <a:r>
              <a:rPr lang="fa-IR" dirty="0"/>
              <a:t>عنوان صفحه در </a:t>
            </a:r>
            <a:r>
              <a:rPr lang="fa-IR" dirty="0" err="1"/>
              <a:t>اينجا</a:t>
            </a:r>
            <a:endParaRPr lang="en-US" dirty="0"/>
          </a:p>
        </p:txBody>
      </p:sp>
      <p:sp>
        <p:nvSpPr>
          <p:cNvPr id="3" name="Content Placeholder 2"/>
          <p:cNvSpPr>
            <a:spLocks noGrp="1"/>
          </p:cNvSpPr>
          <p:nvPr>
            <p:ph idx="1"/>
          </p:nvPr>
        </p:nvSpPr>
        <p:spPr>
          <a:xfrm>
            <a:off x="628650" y="1304818"/>
            <a:ext cx="7886700" cy="4946400"/>
          </a:xfrm>
        </p:spPr>
        <p:txBody>
          <a:bodyPr/>
          <a:lstStyle>
            <a:lvl1pPr algn="r" rtl="1">
              <a:defRPr baseline="0">
                <a:latin typeface="Times New Roman" panose="02020603050405020304" pitchFamily="18" charset="0"/>
                <a:cs typeface="Nazanin" panose="00000400000000000000" pitchFamily="2" charset="-78"/>
              </a:defRPr>
            </a:lvl1pPr>
            <a:lvl2pPr algn="r" rtl="1">
              <a:defRPr i="0" baseline="0">
                <a:latin typeface="Times New Roman" panose="02020603050405020304" pitchFamily="18" charset="0"/>
                <a:cs typeface="Nazanin" panose="00000400000000000000" pitchFamily="2" charset="-78"/>
              </a:defRPr>
            </a:lvl2pPr>
            <a:lvl3pPr algn="r" rtl="1">
              <a:defRPr baseline="0">
                <a:latin typeface="Times New Roman" panose="02020603050405020304" pitchFamily="18" charset="0"/>
                <a:cs typeface="Nazanin" panose="00000400000000000000" pitchFamily="2" charset="-78"/>
              </a:defRPr>
            </a:lvl3pPr>
            <a:lvl4pPr algn="r" rtl="1">
              <a:defRPr baseline="0">
                <a:latin typeface="Times New Roman" panose="02020603050405020304" pitchFamily="18" charset="0"/>
                <a:cs typeface="Nazanin" panose="00000400000000000000" pitchFamily="2" charset="-78"/>
              </a:defRPr>
            </a:lvl4pPr>
            <a:lvl5pPr algn="r" rtl="1">
              <a:defRPr baseline="0">
                <a:latin typeface="Times New Roman" panose="02020603050405020304" pitchFamily="18" charset="0"/>
                <a:cs typeface="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rotWithShape="1">
          <a:blip r:embed="rId2"/>
          <a:srcRect l="4473" t="3" r="4025" b="-4"/>
          <a:stretch/>
        </p:blipFill>
        <p:spPr>
          <a:xfrm>
            <a:off x="1749872" y="6560514"/>
            <a:ext cx="5644256" cy="166024"/>
          </a:xfrm>
          <a:prstGeom prst="rect">
            <a:avLst/>
          </a:prstGeom>
        </p:spPr>
      </p:pic>
      <p:pic>
        <p:nvPicPr>
          <p:cNvPr id="19" name="Picture 18"/>
          <p:cNvPicPr>
            <a:picLocks noChangeAspect="1"/>
          </p:cNvPicPr>
          <p:nvPr userDrawn="1"/>
        </p:nvPicPr>
        <p:blipFill>
          <a:blip r:embed="rId3"/>
          <a:stretch>
            <a:fillRect/>
          </a:stretch>
        </p:blipFill>
        <p:spPr>
          <a:xfrm>
            <a:off x="4457096" y="106489"/>
            <a:ext cx="229809" cy="237684"/>
          </a:xfrm>
          <a:prstGeom prst="rect">
            <a:avLst/>
          </a:prstGeom>
        </p:spPr>
      </p:pic>
      <p:sp>
        <p:nvSpPr>
          <p:cNvPr id="22" name="Text Placeholder 21"/>
          <p:cNvSpPr>
            <a:spLocks noGrp="1"/>
          </p:cNvSpPr>
          <p:nvPr>
            <p:ph type="body" sz="quarter" idx="10" hasCustomPrompt="1"/>
          </p:nvPr>
        </p:nvSpPr>
        <p:spPr>
          <a:xfrm>
            <a:off x="628650" y="814869"/>
            <a:ext cx="7886700" cy="247650"/>
          </a:xfrm>
        </p:spPr>
        <p:txBody>
          <a:bodyPr>
            <a:noAutofit/>
          </a:bodyPr>
          <a:lstStyle>
            <a:lvl1pPr marL="0" indent="0" algn="ctr">
              <a:buNone/>
              <a:defRPr sz="1200" b="1" baseline="0">
                <a:solidFill>
                  <a:srgbClr val="002060"/>
                </a:solidFill>
                <a:latin typeface="Times New Roman" panose="02020603050405020304" pitchFamily="18" charset="0"/>
                <a:cs typeface="Q Khoramshahr" panose="00000400000000000000" pitchFamily="50" charset="-78"/>
              </a:defRPr>
            </a:lvl1pPr>
          </a:lstStyle>
          <a:p>
            <a:pPr lvl="0"/>
            <a:r>
              <a:rPr lang="fa-IR" dirty="0" err="1"/>
              <a:t>زيرعنوان</a:t>
            </a:r>
            <a:endParaRPr lang="en-US" dirty="0"/>
          </a:p>
        </p:txBody>
      </p:sp>
      <p:pic>
        <p:nvPicPr>
          <p:cNvPr id="28" name="Picture 27"/>
          <p:cNvPicPr>
            <a:picLocks noChangeAspect="1"/>
          </p:cNvPicPr>
          <p:nvPr userDrawn="1"/>
        </p:nvPicPr>
        <p:blipFill>
          <a:blip r:embed="rId4"/>
          <a:stretch>
            <a:fillRect/>
          </a:stretch>
        </p:blipFill>
        <p:spPr>
          <a:xfrm flipV="1">
            <a:off x="442083" y="600028"/>
            <a:ext cx="8284047" cy="334562"/>
          </a:xfrm>
          <a:prstGeom prst="rect">
            <a:avLst/>
          </a:prstGeom>
        </p:spPr>
      </p:pic>
      <p:sp>
        <p:nvSpPr>
          <p:cNvPr id="30" name="Text Placeholder 29"/>
          <p:cNvSpPr>
            <a:spLocks noGrp="1"/>
          </p:cNvSpPr>
          <p:nvPr>
            <p:ph type="body" sz="quarter" idx="11" hasCustomPrompt="1"/>
          </p:nvPr>
        </p:nvSpPr>
        <p:spPr>
          <a:xfrm>
            <a:off x="7283826" y="168676"/>
            <a:ext cx="1693862" cy="197591"/>
          </a:xfrm>
          <a:gradFill>
            <a:gsLst>
              <a:gs pos="100000">
                <a:schemeClr val="accent4">
                  <a:lumMod val="60000"/>
                  <a:lumOff val="40000"/>
                </a:schemeClr>
              </a:gs>
              <a:gs pos="0">
                <a:schemeClr val="accent4">
                  <a:lumMod val="5000"/>
                  <a:lumOff val="95000"/>
                </a:schemeClr>
              </a:gs>
            </a:gsLst>
            <a:lin ang="0" scaled="0"/>
          </a:gradFill>
        </p:spPr>
        <p:txBody>
          <a:bodyPr tIns="36000" bIns="0">
            <a:noAutofit/>
          </a:bodyPr>
          <a:lstStyle>
            <a:lvl1pPr marL="0" indent="0" algn="r" rtl="1">
              <a:lnSpc>
                <a:spcPct val="75000"/>
              </a:lnSpc>
              <a:buNone/>
              <a:defRPr sz="1200" baseline="0">
                <a:effectLst>
                  <a:glow rad="127000">
                    <a:schemeClr val="bg1"/>
                  </a:glow>
                </a:effectLst>
                <a:cs typeface="Q Khoramshahr" panose="00000400000000000000" pitchFamily="50" charset="-78"/>
              </a:defRPr>
            </a:lvl1pPr>
          </a:lstStyle>
          <a:p>
            <a:pPr lvl="0"/>
            <a:r>
              <a:rPr lang="fa-IR" dirty="0"/>
              <a:t>عنوان مبحث</a:t>
            </a:r>
            <a:endParaRPr lang="en-US" dirty="0"/>
          </a:p>
        </p:txBody>
      </p:sp>
      <p:sp>
        <p:nvSpPr>
          <p:cNvPr id="33" name="TextBox 32"/>
          <p:cNvSpPr txBox="1"/>
          <p:nvPr userDrawn="1"/>
        </p:nvSpPr>
        <p:spPr>
          <a:xfrm>
            <a:off x="166312" y="157162"/>
            <a:ext cx="604249" cy="221018"/>
          </a:xfrm>
          <a:prstGeom prst="rect">
            <a:avLst/>
          </a:prstGeom>
          <a:gradFill>
            <a:gsLst>
              <a:gs pos="99115">
                <a:schemeClr val="accent4">
                  <a:lumMod val="60000"/>
                  <a:lumOff val="40000"/>
                </a:schemeClr>
              </a:gs>
              <a:gs pos="27000">
                <a:schemeClr val="accent4">
                  <a:lumMod val="5000"/>
                  <a:lumOff val="95000"/>
                </a:schemeClr>
              </a:gs>
            </a:gsLst>
            <a:lin ang="10800000" scaled="0"/>
          </a:gradFill>
        </p:spPr>
        <p:txBody>
          <a:bodyPr wrap="square" tIns="36000" bIns="0" rtlCol="0">
            <a:spAutoFit/>
          </a:bodyPr>
          <a:lstStyle/>
          <a:p>
            <a:pPr algn="l" rtl="1"/>
            <a:fld id="{F84679EA-28DD-4B3E-A532-C1B6448C48AC}" type="slidenum">
              <a:rPr lang="en-US" sz="1200" baseline="0" smtClean="0">
                <a:latin typeface="F_yaghot" pitchFamily="2" charset="0"/>
                <a:cs typeface="Z Yagut" panose="00000400000000000000" pitchFamily="2" charset="-78"/>
              </a:rPr>
              <a:pPr algn="l" rtl="1"/>
              <a:t>‹#›</a:t>
            </a:fld>
            <a:endParaRPr lang="en-US" sz="1200" baseline="0" dirty="0">
              <a:latin typeface="F_yaghot" pitchFamily="2" charset="0"/>
              <a:cs typeface="Z Yagut" panose="00000400000000000000" pitchFamily="2" charset="-78"/>
            </a:endParaRPr>
          </a:p>
        </p:txBody>
      </p:sp>
    </p:spTree>
    <p:extLst>
      <p:ext uri="{BB962C8B-B14F-4D97-AF65-F5344CB8AC3E}">
        <p14:creationId xmlns:p14="http://schemas.microsoft.com/office/powerpoint/2010/main" val="7090584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9115">
              <a:schemeClr val="accent2">
                <a:lumMod val="40000"/>
                <a:lumOff val="60000"/>
              </a:schemeClr>
            </a:gs>
            <a:gs pos="27000">
              <a:schemeClr val="accent4">
                <a:lumMod val="5000"/>
                <a:lumOff val="9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22277"/>
            <a:ext cx="7886700" cy="320674"/>
          </a:xfrm>
          <a:gradFill>
            <a:gsLst>
              <a:gs pos="99115">
                <a:schemeClr val="accent3">
                  <a:lumMod val="40000"/>
                  <a:lumOff val="60000"/>
                </a:schemeClr>
              </a:gs>
              <a:gs pos="19000">
                <a:schemeClr val="accent4">
                  <a:lumMod val="5000"/>
                  <a:lumOff val="95000"/>
                </a:schemeClr>
              </a:gs>
            </a:gsLst>
            <a:lin ang="5400000" scaled="0"/>
          </a:gradFill>
          <a:ln cmpd="sng">
            <a:noFill/>
            <a:round/>
          </a:ln>
        </p:spPr>
        <p:txBody>
          <a:bodyPr>
            <a:noAutofit/>
          </a:bodyPr>
          <a:lstStyle>
            <a:lvl1pPr algn="ctr" rtl="1">
              <a:defRPr sz="2000" b="1" baseline="0">
                <a:solidFill>
                  <a:srgbClr val="002060"/>
                </a:solidFill>
                <a:latin typeface="Times New Roman" panose="02020603050405020304" pitchFamily="18" charset="0"/>
                <a:cs typeface="Q Khoramshahr" panose="00000400000000000000" pitchFamily="50" charset="-78"/>
              </a:defRPr>
            </a:lvl1pPr>
          </a:lstStyle>
          <a:p>
            <a:r>
              <a:rPr lang="fa-IR" dirty="0"/>
              <a:t>عنوان صفحه در </a:t>
            </a:r>
            <a:r>
              <a:rPr lang="fa-IR" dirty="0" err="1"/>
              <a:t>اينجا</a:t>
            </a:r>
            <a:endParaRPr lang="en-US" dirty="0"/>
          </a:p>
        </p:txBody>
      </p:sp>
      <p:sp>
        <p:nvSpPr>
          <p:cNvPr id="3" name="Content Placeholder 2"/>
          <p:cNvSpPr>
            <a:spLocks noGrp="1"/>
          </p:cNvSpPr>
          <p:nvPr>
            <p:ph idx="1"/>
          </p:nvPr>
        </p:nvSpPr>
        <p:spPr>
          <a:xfrm>
            <a:off x="628650" y="1238250"/>
            <a:ext cx="7886700" cy="5012968"/>
          </a:xfrm>
        </p:spPr>
        <p:txBody>
          <a:bodyPr/>
          <a:lstStyle>
            <a:lvl1pPr algn="r" rtl="1">
              <a:defRPr baseline="0">
                <a:latin typeface="Times New Roman" panose="02020603050405020304" pitchFamily="18" charset="0"/>
                <a:cs typeface="Nazanin" panose="00000400000000000000" pitchFamily="2" charset="-78"/>
              </a:defRPr>
            </a:lvl1pPr>
            <a:lvl2pPr algn="r" rtl="1">
              <a:defRPr i="0" baseline="0">
                <a:latin typeface="Times New Roman" panose="02020603050405020304" pitchFamily="18" charset="0"/>
                <a:cs typeface="Nazanin" panose="00000400000000000000" pitchFamily="2" charset="-78"/>
              </a:defRPr>
            </a:lvl2pPr>
            <a:lvl3pPr algn="r" rtl="1">
              <a:defRPr baseline="0">
                <a:latin typeface="Times New Roman" panose="02020603050405020304" pitchFamily="18" charset="0"/>
                <a:cs typeface="Nazanin" panose="00000400000000000000" pitchFamily="2" charset="-78"/>
              </a:defRPr>
            </a:lvl3pPr>
            <a:lvl4pPr algn="r" rtl="1">
              <a:defRPr baseline="0">
                <a:latin typeface="Times New Roman" panose="02020603050405020304" pitchFamily="18" charset="0"/>
                <a:cs typeface="Nazanin" panose="00000400000000000000" pitchFamily="2" charset="-78"/>
              </a:defRPr>
            </a:lvl4pPr>
            <a:lvl5pPr algn="r" rtl="1">
              <a:defRPr baseline="0">
                <a:latin typeface="Times New Roman" panose="02020603050405020304" pitchFamily="18" charset="0"/>
                <a:cs typeface="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rotWithShape="1">
          <a:blip r:embed="rId2"/>
          <a:srcRect l="4473" t="3" r="4025" b="-4"/>
          <a:stretch/>
        </p:blipFill>
        <p:spPr>
          <a:xfrm>
            <a:off x="1423988" y="6498867"/>
            <a:ext cx="6326981" cy="186105"/>
          </a:xfrm>
          <a:prstGeom prst="rect">
            <a:avLst/>
          </a:prstGeom>
        </p:spPr>
      </p:pic>
      <p:pic>
        <p:nvPicPr>
          <p:cNvPr id="19" name="Picture 18"/>
          <p:cNvPicPr>
            <a:picLocks noChangeAspect="1"/>
          </p:cNvPicPr>
          <p:nvPr userDrawn="1"/>
        </p:nvPicPr>
        <p:blipFill>
          <a:blip r:embed="rId3"/>
          <a:stretch>
            <a:fillRect/>
          </a:stretch>
        </p:blipFill>
        <p:spPr>
          <a:xfrm>
            <a:off x="4457096" y="106489"/>
            <a:ext cx="229809" cy="237684"/>
          </a:xfrm>
          <a:prstGeom prst="rect">
            <a:avLst/>
          </a:prstGeom>
        </p:spPr>
      </p:pic>
      <p:sp>
        <p:nvSpPr>
          <p:cNvPr id="22" name="Text Placeholder 21"/>
          <p:cNvSpPr>
            <a:spLocks noGrp="1"/>
          </p:cNvSpPr>
          <p:nvPr>
            <p:ph type="body" sz="quarter" idx="10" hasCustomPrompt="1"/>
          </p:nvPr>
        </p:nvSpPr>
        <p:spPr>
          <a:xfrm>
            <a:off x="628650" y="742950"/>
            <a:ext cx="7886700" cy="247650"/>
          </a:xfrm>
        </p:spPr>
        <p:txBody>
          <a:bodyPr>
            <a:noAutofit/>
          </a:bodyPr>
          <a:lstStyle>
            <a:lvl1pPr marL="0" indent="0" algn="ctr">
              <a:buNone/>
              <a:defRPr sz="1400" b="1" baseline="0">
                <a:solidFill>
                  <a:srgbClr val="002060"/>
                </a:solidFill>
                <a:latin typeface="Times New Roman" panose="02020603050405020304" pitchFamily="18" charset="0"/>
                <a:cs typeface="Q Khoramshahr" panose="00000400000000000000" pitchFamily="50" charset="-78"/>
              </a:defRPr>
            </a:lvl1pPr>
          </a:lstStyle>
          <a:p>
            <a:pPr lvl="0"/>
            <a:r>
              <a:rPr lang="fa-IR" dirty="0" err="1"/>
              <a:t>زيرعنوان</a:t>
            </a:r>
            <a:endParaRPr lang="en-US" dirty="0"/>
          </a:p>
        </p:txBody>
      </p:sp>
      <p:pic>
        <p:nvPicPr>
          <p:cNvPr id="27" name="Picture 26"/>
          <p:cNvPicPr>
            <a:picLocks noChangeAspect="1"/>
          </p:cNvPicPr>
          <p:nvPr userDrawn="1"/>
        </p:nvPicPr>
        <p:blipFill>
          <a:blip r:embed="rId4"/>
          <a:stretch>
            <a:fillRect/>
          </a:stretch>
        </p:blipFill>
        <p:spPr>
          <a:xfrm>
            <a:off x="442083" y="292720"/>
            <a:ext cx="8284047" cy="334562"/>
          </a:xfrm>
          <a:prstGeom prst="rect">
            <a:avLst/>
          </a:prstGeom>
        </p:spPr>
      </p:pic>
      <p:pic>
        <p:nvPicPr>
          <p:cNvPr id="28" name="Picture 27"/>
          <p:cNvPicPr>
            <a:picLocks noChangeAspect="1"/>
          </p:cNvPicPr>
          <p:nvPr userDrawn="1"/>
        </p:nvPicPr>
        <p:blipFill>
          <a:blip r:embed="rId4"/>
          <a:stretch>
            <a:fillRect/>
          </a:stretch>
        </p:blipFill>
        <p:spPr>
          <a:xfrm flipV="1">
            <a:off x="442083" y="528109"/>
            <a:ext cx="8284047" cy="334562"/>
          </a:xfrm>
          <a:prstGeom prst="rect">
            <a:avLst/>
          </a:prstGeom>
        </p:spPr>
      </p:pic>
    </p:spTree>
    <p:extLst>
      <p:ext uri="{BB962C8B-B14F-4D97-AF65-F5344CB8AC3E}">
        <p14:creationId xmlns:p14="http://schemas.microsoft.com/office/powerpoint/2010/main" val="391483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9" name="Rectangle 8"/>
          <p:cNvSpPr/>
          <p:nvPr userDrawn="1"/>
        </p:nvSpPr>
        <p:spPr>
          <a:xfrm>
            <a:off x="3059832" y="116632"/>
            <a:ext cx="3024336" cy="6021288"/>
          </a:xfrm>
          <a:prstGeom prst="rect">
            <a:avLst/>
          </a:prstGeom>
          <a:gradFill>
            <a:gsLst>
              <a:gs pos="0">
                <a:schemeClr val="accent2">
                  <a:lumMod val="50000"/>
                </a:schemeClr>
              </a:gs>
              <a:gs pos="9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cs typeface="Yagut" pitchFamily="2" charset="-78"/>
            </a:endParaRPr>
          </a:p>
        </p:txBody>
      </p:sp>
      <p:sp>
        <p:nvSpPr>
          <p:cNvPr id="5" name="Footer Placeholder 4"/>
          <p:cNvSpPr>
            <a:spLocks noGrp="1"/>
          </p:cNvSpPr>
          <p:nvPr>
            <p:ph type="ftr" sz="quarter" idx="11"/>
          </p:nvPr>
        </p:nvSpPr>
        <p:spPr>
          <a:xfrm>
            <a:off x="3196208" y="260648"/>
            <a:ext cx="2751584" cy="293117"/>
          </a:xfrm>
        </p:spPr>
        <p:txBody>
          <a:bodyPr/>
          <a:lstStyle>
            <a:lvl1pPr algn="r">
              <a:defRPr sz="1800">
                <a:solidFill>
                  <a:schemeClr val="bg1"/>
                </a:solidFill>
                <a:cs typeface="Yagut" pitchFamily="2" charset="-78"/>
              </a:defRPr>
            </a:lvl1pPr>
          </a:lstStyle>
          <a:p>
            <a:pPr algn="ctr"/>
            <a:r>
              <a:rPr lang="fa-IR" dirty="0">
                <a:solidFill>
                  <a:prstClr val="white"/>
                </a:solidFill>
              </a:rPr>
              <a:t>عنوان</a:t>
            </a:r>
          </a:p>
        </p:txBody>
      </p:sp>
      <p:sp>
        <p:nvSpPr>
          <p:cNvPr id="2" name="Title 1"/>
          <p:cNvSpPr>
            <a:spLocks noGrp="1"/>
          </p:cNvSpPr>
          <p:nvPr>
            <p:ph type="title" hasCustomPrompt="1"/>
          </p:nvPr>
        </p:nvSpPr>
        <p:spPr>
          <a:xfrm>
            <a:off x="3311860" y="908720"/>
            <a:ext cx="2520280" cy="936104"/>
          </a:xfrm>
        </p:spPr>
        <p:txBody>
          <a:bodyPr/>
          <a:lstStyle>
            <a:lvl1pPr algn="ctr">
              <a:defRPr>
                <a:cs typeface="Yagut" pitchFamily="2" charset="-78"/>
              </a:defRPr>
            </a:lvl1pPr>
          </a:lstStyle>
          <a:p>
            <a:r>
              <a:rPr lang="en-US" dirty="0"/>
              <a:t>1</a:t>
            </a:r>
            <a:endParaRPr lang="fa-IR" dirty="0"/>
          </a:p>
        </p:txBody>
      </p:sp>
      <p:sp>
        <p:nvSpPr>
          <p:cNvPr id="3" name="Content Placeholder 2"/>
          <p:cNvSpPr>
            <a:spLocks noGrp="1"/>
          </p:cNvSpPr>
          <p:nvPr>
            <p:ph idx="1" hasCustomPrompt="1"/>
          </p:nvPr>
        </p:nvSpPr>
        <p:spPr>
          <a:xfrm>
            <a:off x="3306688" y="2060849"/>
            <a:ext cx="2530624" cy="3888432"/>
          </a:xfrm>
        </p:spPr>
        <p:txBody>
          <a:bodyPr>
            <a:normAutofit/>
          </a:bodyPr>
          <a:lstStyle>
            <a:lvl1pPr algn="ctr">
              <a:buNone/>
              <a:defRPr sz="5400" b="1">
                <a:latin typeface="XB Niloofar" pitchFamily="2" charset="-78"/>
                <a:cs typeface="Q Khoramshahr" panose="00000400000000000000" pitchFamily="50" charset="-78"/>
              </a:defRPr>
            </a:lvl1pPr>
            <a:lvl2pPr>
              <a:defRPr>
                <a:latin typeface="XB Niloofar" pitchFamily="2" charset="-78"/>
                <a:cs typeface="XB Niloofar" pitchFamily="2" charset="-78"/>
              </a:defRPr>
            </a:lvl2pPr>
            <a:lvl3pPr>
              <a:defRPr>
                <a:latin typeface="XB Niloofar" pitchFamily="2" charset="-78"/>
                <a:cs typeface="XB Niloofar" pitchFamily="2" charset="-78"/>
              </a:defRPr>
            </a:lvl3pPr>
            <a:lvl4pPr>
              <a:defRPr>
                <a:latin typeface="XB Niloofar" pitchFamily="2" charset="-78"/>
                <a:cs typeface="XB Niloofar" pitchFamily="2" charset="-78"/>
              </a:defRPr>
            </a:lvl4pPr>
            <a:lvl5pPr marL="0" indent="0">
              <a:defRPr>
                <a:latin typeface="XB Niloofar" pitchFamily="2" charset="-78"/>
                <a:cs typeface="XB Niloofar" pitchFamily="2" charset="-78"/>
              </a:defRPr>
            </a:lvl5pPr>
          </a:lstStyle>
          <a:p>
            <a:pPr lvl="0"/>
            <a:r>
              <a:rPr lang="fa-IR" dirty="0"/>
              <a:t>محور</a:t>
            </a:r>
          </a:p>
        </p:txBody>
      </p:sp>
    </p:spTree>
    <p:extLst>
      <p:ext uri="{BB962C8B-B14F-4D97-AF65-F5344CB8AC3E}">
        <p14:creationId xmlns:p14="http://schemas.microsoft.com/office/powerpoint/2010/main" val="401365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CA233-D566-45E3-BE56-D7DF1ED2AC38}"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174349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ACA233-D566-45E3-BE56-D7DF1ED2AC38}"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837C-19CD-4B21-A3EB-7363B471BB57}" type="slidenum">
              <a:rPr lang="en-US" smtClean="0"/>
              <a:t>‹#›</a:t>
            </a:fld>
            <a:endParaRPr lang="en-US"/>
          </a:p>
        </p:txBody>
      </p:sp>
    </p:spTree>
    <p:extLst>
      <p:ext uri="{BB962C8B-B14F-4D97-AF65-F5344CB8AC3E}">
        <p14:creationId xmlns:p14="http://schemas.microsoft.com/office/powerpoint/2010/main" val="169202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CA233-D566-45E3-BE56-D7DF1ED2AC38}" type="datetimeFigureOut">
              <a:rPr lang="en-US" smtClean="0"/>
              <a:t>10/10/2023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837C-19CD-4B21-A3EB-7363B471BB57}" type="slidenum">
              <a:rPr lang="en-US" smtClean="0"/>
              <a:t>‹#›</a:t>
            </a:fld>
            <a:endParaRPr lang="en-US"/>
          </a:p>
        </p:txBody>
      </p:sp>
    </p:spTree>
    <p:extLst>
      <p:ext uri="{BB962C8B-B14F-4D97-AF65-F5344CB8AC3E}">
        <p14:creationId xmlns:p14="http://schemas.microsoft.com/office/powerpoint/2010/main" val="37666690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1" r:id="rId4"/>
    <p:sldLayoutId id="2147483662" r:id="rId5"/>
    <p:sldLayoutId id="2147483672" r:id="rId6"/>
    <p:sldLayoutId id="2147483675"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4"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9828"/>
            <a:ext cx="7772400" cy="990601"/>
          </a:xfrm>
        </p:spPr>
        <p:txBody>
          <a:bodyPr anchor="ctr">
            <a:noAutofit/>
          </a:bodyPr>
          <a:lstStyle/>
          <a:p>
            <a:r>
              <a:rPr lang="fa-IR" dirty="0"/>
              <a:t>مروری بر دانش سایبرنتیک</a:t>
            </a:r>
          </a:p>
        </p:txBody>
      </p:sp>
      <p:sp>
        <p:nvSpPr>
          <p:cNvPr id="3" name="Subtitle 2"/>
          <p:cNvSpPr>
            <a:spLocks noGrp="1"/>
          </p:cNvSpPr>
          <p:nvPr>
            <p:ph type="subTitle" idx="1"/>
          </p:nvPr>
        </p:nvSpPr>
        <p:spPr/>
        <p:txBody>
          <a:bodyPr>
            <a:normAutofit/>
          </a:bodyPr>
          <a:lstStyle/>
          <a:p>
            <a:r>
              <a:rPr lang="en-US" sz="2000" dirty="0"/>
              <a:t>A Review on Cybernetics</a:t>
            </a:r>
            <a:endParaRPr lang="fa-IR" sz="2000" dirty="0"/>
          </a:p>
        </p:txBody>
      </p:sp>
      <p:sp>
        <p:nvSpPr>
          <p:cNvPr id="4" name="Content Placeholder 3"/>
          <p:cNvSpPr>
            <a:spLocks noGrp="1"/>
          </p:cNvSpPr>
          <p:nvPr>
            <p:ph sz="quarter" idx="10"/>
          </p:nvPr>
        </p:nvSpPr>
        <p:spPr/>
        <p:txBody>
          <a:bodyPr/>
          <a:lstStyle/>
          <a:p>
            <a:r>
              <a:rPr lang="fa-IR" dirty="0"/>
              <a:t>جلسه ۳، ۴ و ۵</a:t>
            </a:r>
          </a:p>
        </p:txBody>
      </p:sp>
    </p:spTree>
    <p:extLst>
      <p:ext uri="{BB962C8B-B14F-4D97-AF65-F5344CB8AC3E}">
        <p14:creationId xmlns:p14="http://schemas.microsoft.com/office/powerpoint/2010/main" val="211338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7B61-A059-4359-84A6-A130850839BF}"/>
              </a:ext>
            </a:extLst>
          </p:cNvPr>
          <p:cNvSpPr>
            <a:spLocks noGrp="1"/>
          </p:cNvSpPr>
          <p:nvPr>
            <p:ph type="title"/>
          </p:nvPr>
        </p:nvSpPr>
        <p:spPr/>
        <p:txBody>
          <a:bodyPr>
            <a:normAutofit fontScale="90000"/>
          </a:bodyPr>
          <a:lstStyle/>
          <a:p>
            <a:r>
              <a:rPr lang="fa-IR" dirty="0"/>
              <a:t>دانش سایبرنتیک برای تشکیل حکومت جهانی</a:t>
            </a:r>
          </a:p>
        </p:txBody>
      </p:sp>
      <p:sp>
        <p:nvSpPr>
          <p:cNvPr id="4" name="Text Placeholder 3">
            <a:extLst>
              <a:ext uri="{FF2B5EF4-FFF2-40B4-BE49-F238E27FC236}">
                <a16:creationId xmlns:a16="http://schemas.microsoft.com/office/drawing/2014/main" id="{639FBC02-9E09-4699-8562-6E9362FB99A8}"/>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56160114-6832-411D-AF56-38948FA1F99F}"/>
              </a:ext>
            </a:extLst>
          </p:cNvPr>
          <p:cNvSpPr>
            <a:spLocks noGrp="1"/>
          </p:cNvSpPr>
          <p:nvPr>
            <p:ph type="body" sz="quarter" idx="14"/>
          </p:nvPr>
        </p:nvSpPr>
        <p:spPr/>
        <p:txBody>
          <a:bodyPr/>
          <a:lstStyle/>
          <a:p>
            <a:endParaRPr lang="fa-IR"/>
          </a:p>
        </p:txBody>
      </p:sp>
      <p:sp>
        <p:nvSpPr>
          <p:cNvPr id="6" name="TextBox 5">
            <a:extLst>
              <a:ext uri="{FF2B5EF4-FFF2-40B4-BE49-F238E27FC236}">
                <a16:creationId xmlns:a16="http://schemas.microsoft.com/office/drawing/2014/main" id="{88EF2DD2-6742-49D4-B6CB-E73B9E676C01}"/>
              </a:ext>
            </a:extLst>
          </p:cNvPr>
          <p:cNvSpPr txBox="1"/>
          <p:nvPr/>
        </p:nvSpPr>
        <p:spPr>
          <a:xfrm>
            <a:off x="4237244" y="1246796"/>
            <a:ext cx="4429388" cy="1446550"/>
          </a:xfrm>
          <a:prstGeom prst="rect">
            <a:avLst/>
          </a:prstGeom>
          <a:noFill/>
        </p:spPr>
        <p:txBody>
          <a:bodyPr wrap="square" rtlCol="1">
            <a:spAutoFit/>
          </a:bodyPr>
          <a:lstStyle/>
          <a:p>
            <a:pPr algn="r" rtl="1"/>
            <a:r>
              <a:rPr lang="fa-IR" sz="4800" dirty="0">
                <a:cs typeface="Z Jadid" panose="00000700000000000000" pitchFamily="2" charset="-78"/>
              </a:rPr>
              <a:t>سایبرنتیک</a:t>
            </a:r>
          </a:p>
          <a:p>
            <a:pPr algn="r" rtl="1"/>
            <a:r>
              <a:rPr lang="fa-IR" sz="4000" dirty="0">
                <a:solidFill>
                  <a:srgbClr val="C00000"/>
                </a:solidFill>
                <a:latin typeface="Badr LT Bold" panose="01000400000000000000" pitchFamily="2" charset="-78"/>
                <a:cs typeface="Badr LT Bold" panose="01000400000000000000" pitchFamily="2" charset="-78"/>
              </a:rPr>
              <a:t>برای تشکیل حکومت جهانی</a:t>
            </a:r>
          </a:p>
        </p:txBody>
      </p:sp>
      <p:sp>
        <p:nvSpPr>
          <p:cNvPr id="7" name="TextBox 6">
            <a:extLst>
              <a:ext uri="{FF2B5EF4-FFF2-40B4-BE49-F238E27FC236}">
                <a16:creationId xmlns:a16="http://schemas.microsoft.com/office/drawing/2014/main" id="{2BA2BAF1-6DB9-44F0-842A-EDA093647824}"/>
              </a:ext>
            </a:extLst>
          </p:cNvPr>
          <p:cNvSpPr txBox="1"/>
          <p:nvPr/>
        </p:nvSpPr>
        <p:spPr>
          <a:xfrm>
            <a:off x="4237244" y="2834582"/>
            <a:ext cx="4429388" cy="1551953"/>
          </a:xfrm>
          <a:prstGeom prst="rect">
            <a:avLst/>
          </a:prstGeom>
          <a:noFill/>
        </p:spPr>
        <p:txBody>
          <a:bodyPr wrap="square" rtlCol="0">
            <a:noAutofit/>
          </a:bodyPr>
          <a:lstStyle/>
          <a:p>
            <a:pPr algn="justLow" rtl="1"/>
            <a:r>
              <a:rPr lang="fa-IR" sz="1400" dirty="0">
                <a:cs typeface="Q Khoramshahr" panose="00000400000000000000" pitchFamily="50" charset="-78"/>
              </a:rPr>
              <a:t>پس از گذشت حدود یک سده از تعریف آمپر، نوربرت ویه‌نر مفهوم </a:t>
            </a:r>
            <a:r>
              <a:rPr lang="fa-IR" sz="1400" b="1" dirty="0">
                <a:cs typeface="Q Khoramshahr" panose="00000400000000000000" pitchFamily="50" charset="-78"/>
              </a:rPr>
              <a:t>سایبرنتیک </a:t>
            </a:r>
            <a:r>
              <a:rPr lang="fa-IR" sz="1400" dirty="0">
                <a:cs typeface="Q Khoramshahr" panose="00000400000000000000" pitchFamily="50" charset="-78"/>
              </a:rPr>
              <a:t>را به‌عنوان دانش ارتباطات و کنترل در حیوان‌ها و ماشین‌ها تعریف کرد </a:t>
            </a:r>
            <a:r>
              <a:rPr lang="en-US" sz="1200" dirty="0">
                <a:latin typeface="Times New Roman" panose="02020603050405020304" pitchFamily="18" charset="0"/>
                <a:cs typeface="Times New Roman" panose="02020603050405020304" pitchFamily="18" charset="0"/>
              </a:rPr>
              <a:t>(1948)</a:t>
            </a:r>
            <a:r>
              <a:rPr lang="fa-IR" sz="1400" dirty="0">
                <a:cs typeface="Q Khoramshahr" panose="00000400000000000000" pitchFamily="50" charset="-78"/>
              </a:rPr>
              <a:t>. وینر با نگاه فنی و رویکردی عملگرایانه، زمینه‌های لازم برای شکل‌گیری یک حکومت جهانی را در قالب این علم جستجو کرد.</a:t>
            </a:r>
          </a:p>
          <a:p>
            <a:pPr algn="justLow" rtl="1"/>
            <a:r>
              <a:rPr lang="fa-IR" sz="1400" dirty="0">
                <a:cs typeface="Q Khoramshahr" panose="00000400000000000000" pitchFamily="50" charset="-78"/>
              </a:rPr>
              <a:t>وی در کتاب معروف خود (استفاده‌ی بشری از بشر: سایبرنتیک و جامعه؛ </a:t>
            </a:r>
            <a:r>
              <a:rPr lang="en-US" sz="1200" dirty="0">
                <a:latin typeface="Times New Roman" panose="02020603050405020304" pitchFamily="18" charset="0"/>
                <a:cs typeface="Times New Roman" panose="02020603050405020304" pitchFamily="18" charset="0"/>
              </a:rPr>
              <a:t>1954</a:t>
            </a:r>
            <a:r>
              <a:rPr lang="fa-IR" sz="1400" dirty="0">
                <a:cs typeface="Q Khoramshahr" panose="00000400000000000000" pitchFamily="50" charset="-78"/>
              </a:rPr>
              <a:t>) چنین عنوان می‌کند:</a:t>
            </a:r>
            <a:endParaRPr lang="en-US" sz="1400" dirty="0">
              <a:cs typeface="Q Khoramshahr" panose="00000400000000000000" pitchFamily="50" charset="-78"/>
            </a:endParaRPr>
          </a:p>
        </p:txBody>
      </p:sp>
      <p:pic>
        <p:nvPicPr>
          <p:cNvPr id="8" name="Picture 7">
            <a:extLst>
              <a:ext uri="{FF2B5EF4-FFF2-40B4-BE49-F238E27FC236}">
                <a16:creationId xmlns:a16="http://schemas.microsoft.com/office/drawing/2014/main" id="{52B10495-5614-4D7B-A2A8-6433E069A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68" y="1580890"/>
            <a:ext cx="1697227" cy="2476363"/>
          </a:xfrm>
          <a:prstGeom prst="rect">
            <a:avLst/>
          </a:prstGeom>
          <a:ln>
            <a:solidFill>
              <a:schemeClr val="tx1"/>
            </a:solidFill>
          </a:ln>
        </p:spPr>
      </p:pic>
      <p:pic>
        <p:nvPicPr>
          <p:cNvPr id="9" name="Picture 8">
            <a:extLst>
              <a:ext uri="{FF2B5EF4-FFF2-40B4-BE49-F238E27FC236}">
                <a16:creationId xmlns:a16="http://schemas.microsoft.com/office/drawing/2014/main" id="{4024796A-A63B-49DC-BD26-C69F2DDEA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956" y="1803241"/>
            <a:ext cx="1356684" cy="1978498"/>
          </a:xfrm>
          <a:prstGeom prst="rect">
            <a:avLst/>
          </a:prstGeom>
        </p:spPr>
      </p:pic>
      <p:grpSp>
        <p:nvGrpSpPr>
          <p:cNvPr id="10" name="Group 9">
            <a:extLst>
              <a:ext uri="{FF2B5EF4-FFF2-40B4-BE49-F238E27FC236}">
                <a16:creationId xmlns:a16="http://schemas.microsoft.com/office/drawing/2014/main" id="{C58FF58E-2B7E-42A8-8DD4-F84622D51E4F}"/>
              </a:ext>
            </a:extLst>
          </p:cNvPr>
          <p:cNvGrpSpPr/>
          <p:nvPr/>
        </p:nvGrpSpPr>
        <p:grpSpPr>
          <a:xfrm>
            <a:off x="1810882" y="4602000"/>
            <a:ext cx="5522236" cy="1661599"/>
            <a:chOff x="1761591" y="4602000"/>
            <a:chExt cx="5522236" cy="1661599"/>
          </a:xfrm>
        </p:grpSpPr>
        <p:sp>
          <p:nvSpPr>
            <p:cNvPr id="11" name="TextBox 10">
              <a:extLst>
                <a:ext uri="{FF2B5EF4-FFF2-40B4-BE49-F238E27FC236}">
                  <a16:creationId xmlns:a16="http://schemas.microsoft.com/office/drawing/2014/main" id="{26FA79DD-DBB8-40EA-8DCC-BA54F02104B7}"/>
                </a:ext>
              </a:extLst>
            </p:cNvPr>
            <p:cNvSpPr txBox="1"/>
            <p:nvPr/>
          </p:nvSpPr>
          <p:spPr>
            <a:xfrm>
              <a:off x="2320675" y="4698952"/>
              <a:ext cx="4394970" cy="1551953"/>
            </a:xfrm>
            <a:prstGeom prst="rect">
              <a:avLst/>
            </a:prstGeom>
            <a:noFill/>
          </p:spPr>
          <p:txBody>
            <a:bodyPr wrap="square" rtlCol="0">
              <a:noAutofit/>
            </a:bodyPr>
            <a:lstStyle/>
            <a:p>
              <a:pPr algn="justLow" rtl="1"/>
              <a:r>
                <a:rPr lang="fa-IR" sz="1200" dirty="0">
                  <a:latin typeface="Badr LT Light" panose="01000400000000000000" pitchFamily="2" charset="-78"/>
                  <a:cs typeface="Q Azin FancyIranic" panose="00000400000000000000" pitchFamily="50" charset="-78"/>
                </a:rPr>
                <a:t>در گروه‌های انسانی بدوی، مشکلات موجود در تراگسیلیدن زبان، اندازه و وسعت هر جامعه‌ای را برای همزیستی مؤثر محدود می‌کرده است، و هزارها سال همین مشکلات مانع از آن بودند که اندازه‌ی مطلوب یک ملت از حدود چند میلیون نفر، یا حتی کمتر تجاوز کند... با استفاده از هواپیما و رادیو می‌توان احکام فرمانروایان را به اقصی نقاط دنیا رساند و بدین ترتیب ملاحظه می‌شود که بسیاری از عوامل پیشین که از ایجاد یک </a:t>
              </a:r>
              <a:r>
                <a:rPr lang="fa-IR" sz="1200" dirty="0">
                  <a:latin typeface="Badr LT Bold" panose="01000400000000000000" pitchFamily="2" charset="-78"/>
                  <a:cs typeface="Q Azin FancyIranic" panose="00000400000000000000" pitchFamily="50" charset="-78"/>
                </a:rPr>
                <a:t>حکومت جهانی </a:t>
              </a:r>
              <a:r>
                <a:rPr lang="fa-IR" sz="1200" dirty="0">
                  <a:latin typeface="Badr LT Light" panose="01000400000000000000" pitchFamily="2" charset="-78"/>
                  <a:cs typeface="Q Azin FancyIranic" panose="00000400000000000000" pitchFamily="50" charset="-78"/>
                </a:rPr>
                <a:t>جلوگیری می‌کردند از میان برداشته شده‌اند. حتی می‌توان گفت که ارتباطات نوین ... </a:t>
              </a:r>
              <a:r>
                <a:rPr lang="fa-IR" sz="1200" dirty="0">
                  <a:solidFill>
                    <a:srgbClr val="FF0000"/>
                  </a:solidFill>
                  <a:latin typeface="Badr LT Light" panose="01000400000000000000" pitchFamily="2" charset="-78"/>
                  <a:cs typeface="Q Azin FancyIranic" panose="00000400000000000000" pitchFamily="50" charset="-78"/>
                </a:rPr>
                <a:t>تشکیل حکومت جهانی </a:t>
              </a:r>
              <a:r>
                <a:rPr lang="fa-IR" sz="1200" dirty="0">
                  <a:latin typeface="Badr LT Light" panose="01000400000000000000" pitchFamily="2" charset="-78"/>
                  <a:cs typeface="Q Azin FancyIranic" panose="00000400000000000000" pitchFamily="50" charset="-78"/>
                </a:rPr>
                <a:t>را اجتناب‌ناپذیر کرده است.</a:t>
              </a:r>
              <a:endParaRPr lang="en-US" sz="1200" dirty="0">
                <a:latin typeface="Badr LT Light" panose="01000400000000000000" pitchFamily="2" charset="-78"/>
                <a:cs typeface="Q Azin FancyIranic" panose="00000400000000000000" pitchFamily="50" charset="-78"/>
              </a:endParaRPr>
            </a:p>
          </p:txBody>
        </p:sp>
        <p:sp>
          <p:nvSpPr>
            <p:cNvPr id="12" name="Freeform 5">
              <a:extLst>
                <a:ext uri="{FF2B5EF4-FFF2-40B4-BE49-F238E27FC236}">
                  <a16:creationId xmlns:a16="http://schemas.microsoft.com/office/drawing/2014/main" id="{BB365186-2DB4-4CA1-B628-9B3F1C34A094}"/>
                </a:ext>
              </a:extLst>
            </p:cNvPr>
            <p:cNvSpPr>
              <a:spLocks/>
            </p:cNvSpPr>
            <p:nvPr/>
          </p:nvSpPr>
          <p:spPr bwMode="auto">
            <a:xfrm flipH="1">
              <a:off x="1761591" y="5850830"/>
              <a:ext cx="559084" cy="412769"/>
            </a:xfrm>
            <a:custGeom>
              <a:avLst/>
              <a:gdLst>
                <a:gd name="T0" fmla="*/ 2700 w 5275"/>
                <a:gd name="T1" fmla="*/ 3877 h 3877"/>
                <a:gd name="T2" fmla="*/ 2564 w 5275"/>
                <a:gd name="T3" fmla="*/ 3646 h 3877"/>
                <a:gd name="T4" fmla="*/ 3808 w 5275"/>
                <a:gd name="T5" fmla="*/ 3266 h 3877"/>
                <a:gd name="T6" fmla="*/ 4441 w 5275"/>
                <a:gd name="T7" fmla="*/ 2514 h 3877"/>
                <a:gd name="T8" fmla="*/ 4148 w 5275"/>
                <a:gd name="T9" fmla="*/ 2611 h 3877"/>
                <a:gd name="T10" fmla="*/ 3839 w 5275"/>
                <a:gd name="T11" fmla="*/ 2643 h 3877"/>
                <a:gd name="T12" fmla="*/ 3165 w 5275"/>
                <a:gd name="T13" fmla="*/ 2490 h 3877"/>
                <a:gd name="T14" fmla="*/ 2666 w 5275"/>
                <a:gd name="T15" fmla="*/ 2035 h 3877"/>
                <a:gd name="T16" fmla="*/ 1743 w 5275"/>
                <a:gd name="T17" fmla="*/ 3395 h 3877"/>
                <a:gd name="T18" fmla="*/ 181 w 5275"/>
                <a:gd name="T19" fmla="*/ 3877 h 3877"/>
                <a:gd name="T20" fmla="*/ 163 w 5275"/>
                <a:gd name="T21" fmla="*/ 3877 h 3877"/>
                <a:gd name="T22" fmla="*/ 27 w 5275"/>
                <a:gd name="T23" fmla="*/ 3646 h 3877"/>
                <a:gd name="T24" fmla="*/ 1273 w 5275"/>
                <a:gd name="T25" fmla="*/ 3266 h 3877"/>
                <a:gd name="T26" fmla="*/ 1904 w 5275"/>
                <a:gd name="T27" fmla="*/ 2514 h 3877"/>
                <a:gd name="T28" fmla="*/ 1615 w 5275"/>
                <a:gd name="T29" fmla="*/ 2611 h 3877"/>
                <a:gd name="T30" fmla="*/ 1307 w 5275"/>
                <a:gd name="T31" fmla="*/ 2643 h 3877"/>
                <a:gd name="T32" fmla="*/ 361 w 5275"/>
                <a:gd name="T33" fmla="*/ 2291 h 3877"/>
                <a:gd name="T34" fmla="*/ 0 w 5275"/>
                <a:gd name="T35" fmla="*/ 1363 h 3877"/>
                <a:gd name="T36" fmla="*/ 371 w 5275"/>
                <a:gd name="T37" fmla="*/ 381 h 3877"/>
                <a:gd name="T38" fmla="*/ 1335 w 5275"/>
                <a:gd name="T39" fmla="*/ 0 h 3877"/>
                <a:gd name="T40" fmla="*/ 2091 w 5275"/>
                <a:gd name="T41" fmla="*/ 192 h 3877"/>
                <a:gd name="T42" fmla="*/ 2603 w 5275"/>
                <a:gd name="T43" fmla="*/ 760 h 3877"/>
                <a:gd name="T44" fmla="*/ 3135 w 5275"/>
                <a:gd name="T45" fmla="*/ 195 h 3877"/>
                <a:gd name="T46" fmla="*/ 3872 w 5275"/>
                <a:gd name="T47" fmla="*/ 0 h 3877"/>
                <a:gd name="T48" fmla="*/ 4887 w 5275"/>
                <a:gd name="T49" fmla="*/ 403 h 3877"/>
                <a:gd name="T50" fmla="*/ 5275 w 5275"/>
                <a:gd name="T51" fmla="*/ 1448 h 3877"/>
                <a:gd name="T52" fmla="*/ 5000 w 5275"/>
                <a:gd name="T53" fmla="*/ 2546 h 3877"/>
                <a:gd name="T54" fmla="*/ 4243 w 5275"/>
                <a:gd name="T55" fmla="*/ 3415 h 3877"/>
                <a:gd name="T56" fmla="*/ 3535 w 5275"/>
                <a:gd name="T57" fmla="*/ 3763 h 3877"/>
                <a:gd name="T58" fmla="*/ 2700 w 5275"/>
                <a:gd name="T59" fmla="*/ 387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5" h="3877">
                  <a:moveTo>
                    <a:pt x="2700" y="3877"/>
                  </a:moveTo>
                  <a:lnTo>
                    <a:pt x="2564" y="3646"/>
                  </a:lnTo>
                  <a:cubicBezTo>
                    <a:pt x="3096" y="3573"/>
                    <a:pt x="3511" y="3446"/>
                    <a:pt x="3808" y="3266"/>
                  </a:cubicBezTo>
                  <a:cubicBezTo>
                    <a:pt x="4106" y="3085"/>
                    <a:pt x="4316" y="2835"/>
                    <a:pt x="4441" y="2514"/>
                  </a:cubicBezTo>
                  <a:cubicBezTo>
                    <a:pt x="4346" y="2558"/>
                    <a:pt x="4249" y="2591"/>
                    <a:pt x="4148" y="2611"/>
                  </a:cubicBezTo>
                  <a:cubicBezTo>
                    <a:pt x="4048" y="2633"/>
                    <a:pt x="3945" y="2643"/>
                    <a:pt x="3839" y="2643"/>
                  </a:cubicBezTo>
                  <a:cubicBezTo>
                    <a:pt x="3585" y="2643"/>
                    <a:pt x="3361" y="2593"/>
                    <a:pt x="3165" y="2490"/>
                  </a:cubicBezTo>
                  <a:cubicBezTo>
                    <a:pt x="2968" y="2389"/>
                    <a:pt x="2802" y="2237"/>
                    <a:pt x="2666" y="2035"/>
                  </a:cubicBezTo>
                  <a:cubicBezTo>
                    <a:pt x="2485" y="2620"/>
                    <a:pt x="2176" y="3073"/>
                    <a:pt x="1743" y="3395"/>
                  </a:cubicBezTo>
                  <a:cubicBezTo>
                    <a:pt x="1309" y="3717"/>
                    <a:pt x="789" y="3877"/>
                    <a:pt x="181" y="3877"/>
                  </a:cubicBezTo>
                  <a:lnTo>
                    <a:pt x="163" y="3877"/>
                  </a:lnTo>
                  <a:lnTo>
                    <a:pt x="27" y="3646"/>
                  </a:lnTo>
                  <a:cubicBezTo>
                    <a:pt x="562" y="3573"/>
                    <a:pt x="976" y="3446"/>
                    <a:pt x="1273" y="3266"/>
                  </a:cubicBezTo>
                  <a:cubicBezTo>
                    <a:pt x="1569" y="3085"/>
                    <a:pt x="1779" y="2835"/>
                    <a:pt x="1904" y="2514"/>
                  </a:cubicBezTo>
                  <a:cubicBezTo>
                    <a:pt x="1810" y="2558"/>
                    <a:pt x="1714" y="2591"/>
                    <a:pt x="1615" y="2611"/>
                  </a:cubicBezTo>
                  <a:cubicBezTo>
                    <a:pt x="1516" y="2633"/>
                    <a:pt x="1414" y="2643"/>
                    <a:pt x="1307" y="2643"/>
                  </a:cubicBezTo>
                  <a:cubicBezTo>
                    <a:pt x="916" y="2643"/>
                    <a:pt x="601" y="2526"/>
                    <a:pt x="361" y="2291"/>
                  </a:cubicBezTo>
                  <a:cubicBezTo>
                    <a:pt x="120" y="2056"/>
                    <a:pt x="0" y="1746"/>
                    <a:pt x="0" y="1363"/>
                  </a:cubicBezTo>
                  <a:cubicBezTo>
                    <a:pt x="0" y="961"/>
                    <a:pt x="124" y="633"/>
                    <a:pt x="371" y="381"/>
                  </a:cubicBezTo>
                  <a:cubicBezTo>
                    <a:pt x="619" y="127"/>
                    <a:pt x="940" y="0"/>
                    <a:pt x="1335" y="0"/>
                  </a:cubicBezTo>
                  <a:cubicBezTo>
                    <a:pt x="1626" y="0"/>
                    <a:pt x="1879" y="64"/>
                    <a:pt x="2091" y="192"/>
                  </a:cubicBezTo>
                  <a:cubicBezTo>
                    <a:pt x="2304" y="319"/>
                    <a:pt x="2474" y="508"/>
                    <a:pt x="2603" y="760"/>
                  </a:cubicBezTo>
                  <a:cubicBezTo>
                    <a:pt x="2743" y="512"/>
                    <a:pt x="2919" y="323"/>
                    <a:pt x="3135" y="195"/>
                  </a:cubicBezTo>
                  <a:cubicBezTo>
                    <a:pt x="3351" y="65"/>
                    <a:pt x="3597" y="0"/>
                    <a:pt x="3872" y="0"/>
                  </a:cubicBezTo>
                  <a:cubicBezTo>
                    <a:pt x="4290" y="0"/>
                    <a:pt x="4628" y="134"/>
                    <a:pt x="4887" y="403"/>
                  </a:cubicBezTo>
                  <a:cubicBezTo>
                    <a:pt x="5146" y="672"/>
                    <a:pt x="5275" y="1020"/>
                    <a:pt x="5275" y="1448"/>
                  </a:cubicBezTo>
                  <a:cubicBezTo>
                    <a:pt x="5275" y="1831"/>
                    <a:pt x="5183" y="2197"/>
                    <a:pt x="5000" y="2546"/>
                  </a:cubicBezTo>
                  <a:cubicBezTo>
                    <a:pt x="4817" y="2894"/>
                    <a:pt x="4564" y="3184"/>
                    <a:pt x="4243" y="3415"/>
                  </a:cubicBezTo>
                  <a:cubicBezTo>
                    <a:pt x="4025" y="3571"/>
                    <a:pt x="3788" y="3687"/>
                    <a:pt x="3535" y="3763"/>
                  </a:cubicBezTo>
                  <a:cubicBezTo>
                    <a:pt x="3280" y="3839"/>
                    <a:pt x="3002" y="3877"/>
                    <a:pt x="2700" y="3877"/>
                  </a:cubicBezTo>
                  <a:close/>
                </a:path>
              </a:pathLst>
            </a:custGeom>
            <a:solidFill>
              <a:srgbClr val="800080"/>
            </a:solidFill>
            <a:ln>
              <a:noFill/>
            </a:ln>
          </p:spPr>
          <p:txBody>
            <a:bodyPr vert="horz" wrap="square" lIns="91440" tIns="45720" rIns="91440" bIns="45720" numCol="1" anchor="t" anchorCtr="0" compatLnSpc="1">
              <a:prstTxWarp prst="textNoShape">
                <a:avLst/>
              </a:prstTxWarp>
            </a:bodyPr>
            <a:lstStyle/>
            <a:p>
              <a:endParaRPr lang="fa-IR"/>
            </a:p>
          </p:txBody>
        </p:sp>
        <p:sp>
          <p:nvSpPr>
            <p:cNvPr id="13" name="Freeform 5">
              <a:extLst>
                <a:ext uri="{FF2B5EF4-FFF2-40B4-BE49-F238E27FC236}">
                  <a16:creationId xmlns:a16="http://schemas.microsoft.com/office/drawing/2014/main" id="{1190AAF6-658D-4EA9-B46F-E42E7104515A}"/>
                </a:ext>
              </a:extLst>
            </p:cNvPr>
            <p:cNvSpPr>
              <a:spLocks/>
            </p:cNvSpPr>
            <p:nvPr/>
          </p:nvSpPr>
          <p:spPr bwMode="auto">
            <a:xfrm flipV="1">
              <a:off x="6724743" y="4602000"/>
              <a:ext cx="559084" cy="412769"/>
            </a:xfrm>
            <a:custGeom>
              <a:avLst/>
              <a:gdLst>
                <a:gd name="T0" fmla="*/ 2700 w 5275"/>
                <a:gd name="T1" fmla="*/ 3877 h 3877"/>
                <a:gd name="T2" fmla="*/ 2564 w 5275"/>
                <a:gd name="T3" fmla="*/ 3646 h 3877"/>
                <a:gd name="T4" fmla="*/ 3808 w 5275"/>
                <a:gd name="T5" fmla="*/ 3266 h 3877"/>
                <a:gd name="T6" fmla="*/ 4441 w 5275"/>
                <a:gd name="T7" fmla="*/ 2514 h 3877"/>
                <a:gd name="T8" fmla="*/ 4148 w 5275"/>
                <a:gd name="T9" fmla="*/ 2611 h 3877"/>
                <a:gd name="T10" fmla="*/ 3839 w 5275"/>
                <a:gd name="T11" fmla="*/ 2643 h 3877"/>
                <a:gd name="T12" fmla="*/ 3165 w 5275"/>
                <a:gd name="T13" fmla="*/ 2490 h 3877"/>
                <a:gd name="T14" fmla="*/ 2666 w 5275"/>
                <a:gd name="T15" fmla="*/ 2035 h 3877"/>
                <a:gd name="T16" fmla="*/ 1743 w 5275"/>
                <a:gd name="T17" fmla="*/ 3395 h 3877"/>
                <a:gd name="T18" fmla="*/ 181 w 5275"/>
                <a:gd name="T19" fmla="*/ 3877 h 3877"/>
                <a:gd name="T20" fmla="*/ 163 w 5275"/>
                <a:gd name="T21" fmla="*/ 3877 h 3877"/>
                <a:gd name="T22" fmla="*/ 27 w 5275"/>
                <a:gd name="T23" fmla="*/ 3646 h 3877"/>
                <a:gd name="T24" fmla="*/ 1273 w 5275"/>
                <a:gd name="T25" fmla="*/ 3266 h 3877"/>
                <a:gd name="T26" fmla="*/ 1904 w 5275"/>
                <a:gd name="T27" fmla="*/ 2514 h 3877"/>
                <a:gd name="T28" fmla="*/ 1615 w 5275"/>
                <a:gd name="T29" fmla="*/ 2611 h 3877"/>
                <a:gd name="T30" fmla="*/ 1307 w 5275"/>
                <a:gd name="T31" fmla="*/ 2643 h 3877"/>
                <a:gd name="T32" fmla="*/ 361 w 5275"/>
                <a:gd name="T33" fmla="*/ 2291 h 3877"/>
                <a:gd name="T34" fmla="*/ 0 w 5275"/>
                <a:gd name="T35" fmla="*/ 1363 h 3877"/>
                <a:gd name="T36" fmla="*/ 371 w 5275"/>
                <a:gd name="T37" fmla="*/ 381 h 3877"/>
                <a:gd name="T38" fmla="*/ 1335 w 5275"/>
                <a:gd name="T39" fmla="*/ 0 h 3877"/>
                <a:gd name="T40" fmla="*/ 2091 w 5275"/>
                <a:gd name="T41" fmla="*/ 192 h 3877"/>
                <a:gd name="T42" fmla="*/ 2603 w 5275"/>
                <a:gd name="T43" fmla="*/ 760 h 3877"/>
                <a:gd name="T44" fmla="*/ 3135 w 5275"/>
                <a:gd name="T45" fmla="*/ 195 h 3877"/>
                <a:gd name="T46" fmla="*/ 3872 w 5275"/>
                <a:gd name="T47" fmla="*/ 0 h 3877"/>
                <a:gd name="T48" fmla="*/ 4887 w 5275"/>
                <a:gd name="T49" fmla="*/ 403 h 3877"/>
                <a:gd name="T50" fmla="*/ 5275 w 5275"/>
                <a:gd name="T51" fmla="*/ 1448 h 3877"/>
                <a:gd name="T52" fmla="*/ 5000 w 5275"/>
                <a:gd name="T53" fmla="*/ 2546 h 3877"/>
                <a:gd name="T54" fmla="*/ 4243 w 5275"/>
                <a:gd name="T55" fmla="*/ 3415 h 3877"/>
                <a:gd name="T56" fmla="*/ 3535 w 5275"/>
                <a:gd name="T57" fmla="*/ 3763 h 3877"/>
                <a:gd name="T58" fmla="*/ 2700 w 5275"/>
                <a:gd name="T59" fmla="*/ 387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5" h="3877">
                  <a:moveTo>
                    <a:pt x="2700" y="3877"/>
                  </a:moveTo>
                  <a:lnTo>
                    <a:pt x="2564" y="3646"/>
                  </a:lnTo>
                  <a:cubicBezTo>
                    <a:pt x="3096" y="3573"/>
                    <a:pt x="3511" y="3446"/>
                    <a:pt x="3808" y="3266"/>
                  </a:cubicBezTo>
                  <a:cubicBezTo>
                    <a:pt x="4106" y="3085"/>
                    <a:pt x="4316" y="2835"/>
                    <a:pt x="4441" y="2514"/>
                  </a:cubicBezTo>
                  <a:cubicBezTo>
                    <a:pt x="4346" y="2558"/>
                    <a:pt x="4249" y="2591"/>
                    <a:pt x="4148" y="2611"/>
                  </a:cubicBezTo>
                  <a:cubicBezTo>
                    <a:pt x="4048" y="2633"/>
                    <a:pt x="3945" y="2643"/>
                    <a:pt x="3839" y="2643"/>
                  </a:cubicBezTo>
                  <a:cubicBezTo>
                    <a:pt x="3585" y="2643"/>
                    <a:pt x="3361" y="2593"/>
                    <a:pt x="3165" y="2490"/>
                  </a:cubicBezTo>
                  <a:cubicBezTo>
                    <a:pt x="2968" y="2389"/>
                    <a:pt x="2802" y="2237"/>
                    <a:pt x="2666" y="2035"/>
                  </a:cubicBezTo>
                  <a:cubicBezTo>
                    <a:pt x="2485" y="2620"/>
                    <a:pt x="2176" y="3073"/>
                    <a:pt x="1743" y="3395"/>
                  </a:cubicBezTo>
                  <a:cubicBezTo>
                    <a:pt x="1309" y="3717"/>
                    <a:pt x="789" y="3877"/>
                    <a:pt x="181" y="3877"/>
                  </a:cubicBezTo>
                  <a:lnTo>
                    <a:pt x="163" y="3877"/>
                  </a:lnTo>
                  <a:lnTo>
                    <a:pt x="27" y="3646"/>
                  </a:lnTo>
                  <a:cubicBezTo>
                    <a:pt x="562" y="3573"/>
                    <a:pt x="976" y="3446"/>
                    <a:pt x="1273" y="3266"/>
                  </a:cubicBezTo>
                  <a:cubicBezTo>
                    <a:pt x="1569" y="3085"/>
                    <a:pt x="1779" y="2835"/>
                    <a:pt x="1904" y="2514"/>
                  </a:cubicBezTo>
                  <a:cubicBezTo>
                    <a:pt x="1810" y="2558"/>
                    <a:pt x="1714" y="2591"/>
                    <a:pt x="1615" y="2611"/>
                  </a:cubicBezTo>
                  <a:cubicBezTo>
                    <a:pt x="1516" y="2633"/>
                    <a:pt x="1414" y="2643"/>
                    <a:pt x="1307" y="2643"/>
                  </a:cubicBezTo>
                  <a:cubicBezTo>
                    <a:pt x="916" y="2643"/>
                    <a:pt x="601" y="2526"/>
                    <a:pt x="361" y="2291"/>
                  </a:cubicBezTo>
                  <a:cubicBezTo>
                    <a:pt x="120" y="2056"/>
                    <a:pt x="0" y="1746"/>
                    <a:pt x="0" y="1363"/>
                  </a:cubicBezTo>
                  <a:cubicBezTo>
                    <a:pt x="0" y="961"/>
                    <a:pt x="124" y="633"/>
                    <a:pt x="371" y="381"/>
                  </a:cubicBezTo>
                  <a:cubicBezTo>
                    <a:pt x="619" y="127"/>
                    <a:pt x="940" y="0"/>
                    <a:pt x="1335" y="0"/>
                  </a:cubicBezTo>
                  <a:cubicBezTo>
                    <a:pt x="1626" y="0"/>
                    <a:pt x="1879" y="64"/>
                    <a:pt x="2091" y="192"/>
                  </a:cubicBezTo>
                  <a:cubicBezTo>
                    <a:pt x="2304" y="319"/>
                    <a:pt x="2474" y="508"/>
                    <a:pt x="2603" y="760"/>
                  </a:cubicBezTo>
                  <a:cubicBezTo>
                    <a:pt x="2743" y="512"/>
                    <a:pt x="2919" y="323"/>
                    <a:pt x="3135" y="195"/>
                  </a:cubicBezTo>
                  <a:cubicBezTo>
                    <a:pt x="3351" y="65"/>
                    <a:pt x="3597" y="0"/>
                    <a:pt x="3872" y="0"/>
                  </a:cubicBezTo>
                  <a:cubicBezTo>
                    <a:pt x="4290" y="0"/>
                    <a:pt x="4628" y="134"/>
                    <a:pt x="4887" y="403"/>
                  </a:cubicBezTo>
                  <a:cubicBezTo>
                    <a:pt x="5146" y="672"/>
                    <a:pt x="5275" y="1020"/>
                    <a:pt x="5275" y="1448"/>
                  </a:cubicBezTo>
                  <a:cubicBezTo>
                    <a:pt x="5275" y="1831"/>
                    <a:pt x="5183" y="2197"/>
                    <a:pt x="5000" y="2546"/>
                  </a:cubicBezTo>
                  <a:cubicBezTo>
                    <a:pt x="4817" y="2894"/>
                    <a:pt x="4564" y="3184"/>
                    <a:pt x="4243" y="3415"/>
                  </a:cubicBezTo>
                  <a:cubicBezTo>
                    <a:pt x="4025" y="3571"/>
                    <a:pt x="3788" y="3687"/>
                    <a:pt x="3535" y="3763"/>
                  </a:cubicBezTo>
                  <a:cubicBezTo>
                    <a:pt x="3280" y="3839"/>
                    <a:pt x="3002" y="3877"/>
                    <a:pt x="2700" y="3877"/>
                  </a:cubicBezTo>
                  <a:close/>
                </a:path>
              </a:pathLst>
            </a:custGeom>
            <a:solidFill>
              <a:srgbClr val="800080"/>
            </a:solidFill>
            <a:ln>
              <a:noFill/>
            </a:ln>
          </p:spPr>
          <p:txBody>
            <a:bodyPr vert="horz" wrap="square" lIns="91440" tIns="45720" rIns="91440" bIns="45720" numCol="1" anchor="t" anchorCtr="0" compatLnSpc="1">
              <a:prstTxWarp prst="textNoShape">
                <a:avLst/>
              </a:prstTxWarp>
            </a:bodyPr>
            <a:lstStyle/>
            <a:p>
              <a:endParaRPr lang="fa-IR"/>
            </a:p>
          </p:txBody>
        </p:sp>
      </p:grpSp>
    </p:spTree>
    <p:extLst>
      <p:ext uri="{BB962C8B-B14F-4D97-AF65-F5344CB8AC3E}">
        <p14:creationId xmlns:p14="http://schemas.microsoft.com/office/powerpoint/2010/main" val="385964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سایبرنتیک ویه‌نر</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r>
              <a:rPr lang="en-US" dirty="0"/>
              <a:t>Wiener’s Cybernetics</a:t>
            </a:r>
            <a:endParaRPr lang="fa-IR" dirty="0"/>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E820B05F-AF8B-430A-B8ED-90565C08304D}"/>
              </a:ext>
            </a:extLst>
          </p:cNvPr>
          <p:cNvPicPr>
            <a:picLocks noChangeAspect="1"/>
          </p:cNvPicPr>
          <p:nvPr/>
        </p:nvPicPr>
        <p:blipFill>
          <a:blip r:embed="rId2"/>
          <a:stretch>
            <a:fillRect/>
          </a:stretch>
        </p:blipFill>
        <p:spPr>
          <a:xfrm>
            <a:off x="477367" y="1689370"/>
            <a:ext cx="8189266" cy="3854900"/>
          </a:xfrm>
          <a:prstGeom prst="rect">
            <a:avLst/>
          </a:prstGeom>
        </p:spPr>
      </p:pic>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4)</a:t>
            </a:r>
          </a:p>
        </p:txBody>
      </p:sp>
    </p:spTree>
    <p:extLst>
      <p:ext uri="{BB962C8B-B14F-4D97-AF65-F5344CB8AC3E}">
        <p14:creationId xmlns:p14="http://schemas.microsoft.com/office/powerpoint/2010/main" val="348294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7634-A2CB-4EBA-813F-19537538FC0D}"/>
              </a:ext>
            </a:extLst>
          </p:cNvPr>
          <p:cNvSpPr>
            <a:spLocks noGrp="1"/>
          </p:cNvSpPr>
          <p:nvPr>
            <p:ph type="title"/>
          </p:nvPr>
        </p:nvSpPr>
        <p:spPr/>
        <p:txBody>
          <a:bodyPr>
            <a:normAutofit fontScale="90000"/>
          </a:bodyPr>
          <a:lstStyle/>
          <a:p>
            <a:r>
              <a:rPr lang="fa-IR" dirty="0"/>
              <a:t>تعریف دانش سایبرنتیک</a:t>
            </a:r>
          </a:p>
        </p:txBody>
      </p:sp>
      <p:sp>
        <p:nvSpPr>
          <p:cNvPr id="4" name="Text Placeholder 3">
            <a:extLst>
              <a:ext uri="{FF2B5EF4-FFF2-40B4-BE49-F238E27FC236}">
                <a16:creationId xmlns:a16="http://schemas.microsoft.com/office/drawing/2014/main" id="{6F4E2484-2A95-421B-9A8B-53FE520942CB}"/>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E584E35E-4D41-4953-87B0-A092620A3614}"/>
              </a:ext>
            </a:extLst>
          </p:cNvPr>
          <p:cNvSpPr>
            <a:spLocks noGrp="1"/>
          </p:cNvSpPr>
          <p:nvPr>
            <p:ph type="body" sz="quarter" idx="14"/>
          </p:nvPr>
        </p:nvSpPr>
        <p:spPr/>
        <p:txBody>
          <a:bodyPr/>
          <a:lstStyle/>
          <a:p>
            <a:endParaRPr lang="fa-IR"/>
          </a:p>
        </p:txBody>
      </p:sp>
      <p:sp>
        <p:nvSpPr>
          <p:cNvPr id="3" name="Arrow: Pentagon 2">
            <a:extLst>
              <a:ext uri="{FF2B5EF4-FFF2-40B4-BE49-F238E27FC236}">
                <a16:creationId xmlns:a16="http://schemas.microsoft.com/office/drawing/2014/main" id="{EC0C0CB7-7D09-4734-905A-219112C81677}"/>
              </a:ext>
            </a:extLst>
          </p:cNvPr>
          <p:cNvSpPr/>
          <p:nvPr/>
        </p:nvSpPr>
        <p:spPr>
          <a:xfrm>
            <a:off x="477367" y="1580889"/>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A. Kolmogorov</a:t>
            </a:r>
            <a:endParaRPr lang="fa-IR" sz="1600" dirty="0">
              <a:solidFill>
                <a:schemeClr val="tx1"/>
              </a:solidFill>
            </a:endParaRPr>
          </a:p>
        </p:txBody>
      </p:sp>
      <p:sp>
        <p:nvSpPr>
          <p:cNvPr id="6" name="Rectangle 5">
            <a:extLst>
              <a:ext uri="{FF2B5EF4-FFF2-40B4-BE49-F238E27FC236}">
                <a16:creationId xmlns:a16="http://schemas.microsoft.com/office/drawing/2014/main" id="{8F7351EE-FD93-4461-AAAF-5354C5DFFA13}"/>
              </a:ext>
            </a:extLst>
          </p:cNvPr>
          <p:cNvSpPr/>
          <p:nvPr/>
        </p:nvSpPr>
        <p:spPr>
          <a:xfrm>
            <a:off x="2208684" y="1580889"/>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A science concerned with the study of systems of any nature which are capable of</a:t>
            </a:r>
          </a:p>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receiving, storing, and processing information so as to use it for control</a:t>
            </a:r>
            <a:endParaRPr lang="fa-IR" sz="1400" dirty="0">
              <a:solidFill>
                <a:schemeClr val="tx1"/>
              </a:solidFill>
            </a:endParaRPr>
          </a:p>
        </p:txBody>
      </p:sp>
      <p:sp>
        <p:nvSpPr>
          <p:cNvPr id="8" name="Arrow: Pentagon 7">
            <a:extLst>
              <a:ext uri="{FF2B5EF4-FFF2-40B4-BE49-F238E27FC236}">
                <a16:creationId xmlns:a16="http://schemas.microsoft.com/office/drawing/2014/main" id="{AB424AD2-D78D-4D04-B128-40BADBF866A1}"/>
              </a:ext>
            </a:extLst>
          </p:cNvPr>
          <p:cNvSpPr/>
          <p:nvPr/>
        </p:nvSpPr>
        <p:spPr>
          <a:xfrm>
            <a:off x="477367" y="2241297"/>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W. Ashby</a:t>
            </a:r>
            <a:endParaRPr lang="fa-IR" sz="1600" dirty="0">
              <a:solidFill>
                <a:schemeClr val="tx1"/>
              </a:solidFill>
            </a:endParaRPr>
          </a:p>
        </p:txBody>
      </p:sp>
      <p:sp>
        <p:nvSpPr>
          <p:cNvPr id="9" name="Rectangle 8">
            <a:extLst>
              <a:ext uri="{FF2B5EF4-FFF2-40B4-BE49-F238E27FC236}">
                <a16:creationId xmlns:a16="http://schemas.microsoft.com/office/drawing/2014/main" id="{EA4A5D5D-BCB4-4403-BED3-E522DD37E2B7}"/>
              </a:ext>
            </a:extLst>
          </p:cNvPr>
          <p:cNvSpPr/>
          <p:nvPr/>
        </p:nvSpPr>
        <p:spPr>
          <a:xfrm>
            <a:off x="2208684" y="2241297"/>
            <a:ext cx="6457949" cy="1187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of </a:t>
            </a:r>
            <a:r>
              <a:rPr lang="en-US" sz="1400" b="0" i="0" u="none" strike="noStrike" baseline="0" dirty="0" err="1">
                <a:solidFill>
                  <a:schemeClr val="tx1"/>
                </a:solidFill>
                <a:latin typeface="Times New Roman" panose="02020603050405020304" pitchFamily="18" charset="0"/>
                <a:cs typeface="Times New Roman" panose="02020603050405020304" pitchFamily="18" charset="0"/>
              </a:rPr>
              <a:t>steersmanship</a:t>
            </a:r>
            <a:r>
              <a:rPr lang="en-US" sz="1400" b="0" i="0" u="none" strike="noStrike" baseline="0" dirty="0">
                <a:solidFill>
                  <a:schemeClr val="tx1"/>
                </a:solidFill>
                <a:latin typeface="Times New Roman" panose="02020603050405020304" pitchFamily="18" charset="0"/>
                <a:cs typeface="Times New Roman" panose="02020603050405020304" pitchFamily="18" charset="0"/>
              </a:rPr>
              <a:t>: deals with all forms of behavior in so far as they are regular,</a:t>
            </a:r>
          </a:p>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or determinate, or reproducible: stands to the real machine–electronic, mechanical, neural, or economic–much as geometry stands to real object in our terrestrial space; offers a method for the scientific treatment of the system in which complexity is outstanding and too important to be ignored</a:t>
            </a:r>
            <a:endParaRPr lang="fa-IR" sz="1400" dirty="0">
              <a:solidFill>
                <a:schemeClr val="tx1"/>
              </a:solidFill>
            </a:endParaRPr>
          </a:p>
        </p:txBody>
      </p:sp>
      <p:sp>
        <p:nvSpPr>
          <p:cNvPr id="10" name="Arrow: Pentagon 9">
            <a:extLst>
              <a:ext uri="{FF2B5EF4-FFF2-40B4-BE49-F238E27FC236}">
                <a16:creationId xmlns:a16="http://schemas.microsoft.com/office/drawing/2014/main" id="{78F5400D-FFF9-411B-B556-ECEC387FC556}"/>
              </a:ext>
            </a:extLst>
          </p:cNvPr>
          <p:cNvSpPr/>
          <p:nvPr/>
        </p:nvSpPr>
        <p:spPr>
          <a:xfrm>
            <a:off x="477367" y="3584322"/>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G. Bateson</a:t>
            </a:r>
            <a:endParaRPr lang="fa-IR" sz="1600" dirty="0">
              <a:solidFill>
                <a:schemeClr val="tx1"/>
              </a:solidFill>
            </a:endParaRPr>
          </a:p>
        </p:txBody>
      </p:sp>
      <p:sp>
        <p:nvSpPr>
          <p:cNvPr id="11" name="Rectangle 10">
            <a:extLst>
              <a:ext uri="{FF2B5EF4-FFF2-40B4-BE49-F238E27FC236}">
                <a16:creationId xmlns:a16="http://schemas.microsoft.com/office/drawing/2014/main" id="{143B4FEF-A9F2-4C53-9F65-91AD24AF244C}"/>
              </a:ext>
            </a:extLst>
          </p:cNvPr>
          <p:cNvSpPr/>
          <p:nvPr/>
        </p:nvSpPr>
        <p:spPr>
          <a:xfrm>
            <a:off x="2208684" y="3584322"/>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A branch of mathematics dealing with problems of control, recursiveness, and information, focuses on forms and the patterns that connect</a:t>
            </a:r>
            <a:endParaRPr lang="fa-IR" sz="1400" dirty="0">
              <a:solidFill>
                <a:schemeClr val="tx1"/>
              </a:solidFill>
            </a:endParaRPr>
          </a:p>
        </p:txBody>
      </p:sp>
      <p:sp>
        <p:nvSpPr>
          <p:cNvPr id="12" name="Arrow: Pentagon 11">
            <a:extLst>
              <a:ext uri="{FF2B5EF4-FFF2-40B4-BE49-F238E27FC236}">
                <a16:creationId xmlns:a16="http://schemas.microsoft.com/office/drawing/2014/main" id="{8FB0BB42-74FC-4D48-9AC1-D1D7E0049DB0}"/>
              </a:ext>
            </a:extLst>
          </p:cNvPr>
          <p:cNvSpPr/>
          <p:nvPr/>
        </p:nvSpPr>
        <p:spPr>
          <a:xfrm>
            <a:off x="477367" y="4244730"/>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S. Beer</a:t>
            </a:r>
            <a:endParaRPr lang="fa-IR" sz="1600" dirty="0">
              <a:solidFill>
                <a:schemeClr val="tx1"/>
              </a:solidFill>
            </a:endParaRPr>
          </a:p>
        </p:txBody>
      </p:sp>
      <p:sp>
        <p:nvSpPr>
          <p:cNvPr id="13" name="Rectangle 12">
            <a:extLst>
              <a:ext uri="{FF2B5EF4-FFF2-40B4-BE49-F238E27FC236}">
                <a16:creationId xmlns:a16="http://schemas.microsoft.com/office/drawing/2014/main" id="{994ABDEF-6CD9-41B1-B3F1-3AA402FB5580}"/>
              </a:ext>
            </a:extLst>
          </p:cNvPr>
          <p:cNvSpPr/>
          <p:nvPr/>
        </p:nvSpPr>
        <p:spPr>
          <a:xfrm>
            <a:off x="2208684" y="4244730"/>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of effective organization</a:t>
            </a:r>
            <a:endParaRPr lang="fa-IR" sz="1400" dirty="0">
              <a:solidFill>
                <a:schemeClr val="tx1"/>
              </a:solidFill>
            </a:endParaRPr>
          </a:p>
        </p:txBody>
      </p:sp>
      <p:sp>
        <p:nvSpPr>
          <p:cNvPr id="14" name="Arrow: Pentagon 13">
            <a:extLst>
              <a:ext uri="{FF2B5EF4-FFF2-40B4-BE49-F238E27FC236}">
                <a16:creationId xmlns:a16="http://schemas.microsoft.com/office/drawing/2014/main" id="{252D000C-257B-4A2E-9E2D-0B4D47FBACE5}"/>
              </a:ext>
            </a:extLst>
          </p:cNvPr>
          <p:cNvSpPr/>
          <p:nvPr/>
        </p:nvSpPr>
        <p:spPr>
          <a:xfrm>
            <a:off x="477367" y="4904901"/>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L.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Couffignal</a:t>
            </a:r>
            <a:endParaRPr lang="fa-IR" sz="1600" dirty="0">
              <a:solidFill>
                <a:schemeClr val="tx1"/>
              </a:solidFill>
            </a:endParaRPr>
          </a:p>
        </p:txBody>
      </p:sp>
      <p:sp>
        <p:nvSpPr>
          <p:cNvPr id="15" name="Rectangle 14">
            <a:extLst>
              <a:ext uri="{FF2B5EF4-FFF2-40B4-BE49-F238E27FC236}">
                <a16:creationId xmlns:a16="http://schemas.microsoft.com/office/drawing/2014/main" id="{05E30360-1093-4127-9D60-B69C950AD479}"/>
              </a:ext>
            </a:extLst>
          </p:cNvPr>
          <p:cNvSpPr/>
          <p:nvPr/>
        </p:nvSpPr>
        <p:spPr>
          <a:xfrm>
            <a:off x="2208684" y="4904901"/>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of securing efficient operation</a:t>
            </a:r>
            <a:endParaRPr lang="fa-IR" sz="1400" dirty="0">
              <a:solidFill>
                <a:schemeClr val="tx1"/>
              </a:solidFill>
            </a:endParaRPr>
          </a:p>
        </p:txBody>
      </p:sp>
      <p:sp>
        <p:nvSpPr>
          <p:cNvPr id="16" name="Arrow: Pentagon 15">
            <a:extLst>
              <a:ext uri="{FF2B5EF4-FFF2-40B4-BE49-F238E27FC236}">
                <a16:creationId xmlns:a16="http://schemas.microsoft.com/office/drawing/2014/main" id="{5B18B292-38E5-4677-A829-2074A4AFC760}"/>
              </a:ext>
            </a:extLst>
          </p:cNvPr>
          <p:cNvSpPr/>
          <p:nvPr/>
        </p:nvSpPr>
        <p:spPr>
          <a:xfrm>
            <a:off x="477367" y="5565072"/>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G.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Pask</a:t>
            </a:r>
            <a:endParaRPr lang="fa-IR" sz="1600" dirty="0">
              <a:solidFill>
                <a:schemeClr val="tx1"/>
              </a:solidFill>
            </a:endParaRPr>
          </a:p>
        </p:txBody>
      </p:sp>
      <p:sp>
        <p:nvSpPr>
          <p:cNvPr id="17" name="Rectangle 16">
            <a:extLst>
              <a:ext uri="{FF2B5EF4-FFF2-40B4-BE49-F238E27FC236}">
                <a16:creationId xmlns:a16="http://schemas.microsoft.com/office/drawing/2014/main" id="{0446BE22-297A-4ABB-A6A5-4C2B647E7D80}"/>
              </a:ext>
            </a:extLst>
          </p:cNvPr>
          <p:cNvSpPr/>
          <p:nvPr/>
        </p:nvSpPr>
        <p:spPr>
          <a:xfrm>
            <a:off x="2208684" y="5565072"/>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and science of manipulating defensible metaphors</a:t>
            </a:r>
            <a:endParaRPr lang="fa-IR" sz="1400" dirty="0">
              <a:solidFill>
                <a:schemeClr val="tx1"/>
              </a:solidFill>
            </a:endParaRPr>
          </a:p>
        </p:txBody>
      </p:sp>
      <p:sp>
        <p:nvSpPr>
          <p:cNvPr id="18" name="Rectangle 17">
            <a:extLst>
              <a:ext uri="{FF2B5EF4-FFF2-40B4-BE49-F238E27FC236}">
                <a16:creationId xmlns:a16="http://schemas.microsoft.com/office/drawing/2014/main" id="{89946F52-A2EB-46C6-8426-EE8790370CFB}"/>
              </a:ext>
            </a:extLst>
          </p:cNvPr>
          <p:cNvSpPr/>
          <p:nvPr/>
        </p:nvSpPr>
        <p:spPr>
          <a:xfrm>
            <a:off x="828675" y="188907"/>
            <a:ext cx="590550" cy="215908"/>
          </a:xfrm>
          <a:prstGeom prst="rect">
            <a:avLst/>
          </a:prstGeom>
          <a:solidFill>
            <a:srgbClr val="FFFF00"/>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46800" rtlCol="1" anchor="ctr"/>
          <a:lstStyle/>
          <a:p>
            <a:pPr algn="ctr" rtl="1"/>
            <a:r>
              <a:rPr lang="fa-IR" sz="1400" dirty="0">
                <a:solidFill>
                  <a:schemeClr val="tx1"/>
                </a:solidFill>
                <a:cs typeface="Q Khoramshahr" panose="00000400000000000000" pitchFamily="50" charset="-78"/>
              </a:rPr>
              <a:t>۱ از ۲</a:t>
            </a:r>
          </a:p>
        </p:txBody>
      </p:sp>
      <p:sp>
        <p:nvSpPr>
          <p:cNvPr id="19" name="TextBox 18">
            <a:extLst>
              <a:ext uri="{FF2B5EF4-FFF2-40B4-BE49-F238E27FC236}">
                <a16:creationId xmlns:a16="http://schemas.microsoft.com/office/drawing/2014/main" id="{66F1F52A-5E24-411D-B602-566BFE7609C8}"/>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4)</a:t>
            </a:r>
          </a:p>
        </p:txBody>
      </p:sp>
    </p:spTree>
    <p:extLst>
      <p:ext uri="{BB962C8B-B14F-4D97-AF65-F5344CB8AC3E}">
        <p14:creationId xmlns:p14="http://schemas.microsoft.com/office/powerpoint/2010/main" val="61517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7634-A2CB-4EBA-813F-19537538FC0D}"/>
              </a:ext>
            </a:extLst>
          </p:cNvPr>
          <p:cNvSpPr>
            <a:spLocks noGrp="1"/>
          </p:cNvSpPr>
          <p:nvPr>
            <p:ph type="title"/>
          </p:nvPr>
        </p:nvSpPr>
        <p:spPr/>
        <p:txBody>
          <a:bodyPr>
            <a:normAutofit fontScale="90000"/>
          </a:bodyPr>
          <a:lstStyle/>
          <a:p>
            <a:r>
              <a:rPr lang="fa-IR" dirty="0"/>
              <a:t>تعریف دانش سایبرنتیک</a:t>
            </a:r>
          </a:p>
        </p:txBody>
      </p:sp>
      <p:sp>
        <p:nvSpPr>
          <p:cNvPr id="4" name="Text Placeholder 3">
            <a:extLst>
              <a:ext uri="{FF2B5EF4-FFF2-40B4-BE49-F238E27FC236}">
                <a16:creationId xmlns:a16="http://schemas.microsoft.com/office/drawing/2014/main" id="{6F4E2484-2A95-421B-9A8B-53FE520942CB}"/>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E584E35E-4D41-4953-87B0-A092620A3614}"/>
              </a:ext>
            </a:extLst>
          </p:cNvPr>
          <p:cNvSpPr>
            <a:spLocks noGrp="1"/>
          </p:cNvSpPr>
          <p:nvPr>
            <p:ph type="body" sz="quarter" idx="14"/>
          </p:nvPr>
        </p:nvSpPr>
        <p:spPr/>
        <p:txBody>
          <a:bodyPr/>
          <a:lstStyle/>
          <a:p>
            <a:endParaRPr lang="fa-IR" dirty="0"/>
          </a:p>
        </p:txBody>
      </p:sp>
      <p:sp>
        <p:nvSpPr>
          <p:cNvPr id="3" name="Arrow: Pentagon 2">
            <a:extLst>
              <a:ext uri="{FF2B5EF4-FFF2-40B4-BE49-F238E27FC236}">
                <a16:creationId xmlns:a16="http://schemas.microsoft.com/office/drawing/2014/main" id="{EC0C0CB7-7D09-4734-905A-219112C81677}"/>
              </a:ext>
            </a:extLst>
          </p:cNvPr>
          <p:cNvSpPr/>
          <p:nvPr/>
        </p:nvSpPr>
        <p:spPr>
          <a:xfrm>
            <a:off x="477367" y="1580889"/>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E.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Glasersfeld</a:t>
            </a:r>
            <a:endParaRPr lang="fa-IR" sz="1600" dirty="0">
              <a:solidFill>
                <a:schemeClr val="tx1"/>
              </a:solidFill>
            </a:endParaRPr>
          </a:p>
        </p:txBody>
      </p:sp>
      <p:sp>
        <p:nvSpPr>
          <p:cNvPr id="6" name="Rectangle 5">
            <a:extLst>
              <a:ext uri="{FF2B5EF4-FFF2-40B4-BE49-F238E27FC236}">
                <a16:creationId xmlns:a16="http://schemas.microsoft.com/office/drawing/2014/main" id="{8F7351EE-FD93-4461-AAAF-5354C5DFFA13}"/>
              </a:ext>
            </a:extLst>
          </p:cNvPr>
          <p:cNvSpPr/>
          <p:nvPr/>
        </p:nvSpPr>
        <p:spPr>
          <a:xfrm>
            <a:off x="2208684" y="1580889"/>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of creating equilibrium in a world of constraints and possibilities</a:t>
            </a:r>
            <a:endParaRPr lang="fa-IR" sz="1400" dirty="0">
              <a:solidFill>
                <a:schemeClr val="tx1"/>
              </a:solidFill>
            </a:endParaRPr>
          </a:p>
        </p:txBody>
      </p:sp>
      <p:sp>
        <p:nvSpPr>
          <p:cNvPr id="10" name="Arrow: Pentagon 9">
            <a:extLst>
              <a:ext uri="{FF2B5EF4-FFF2-40B4-BE49-F238E27FC236}">
                <a16:creationId xmlns:a16="http://schemas.microsoft.com/office/drawing/2014/main" id="{78F5400D-FFF9-411B-B556-ECEC387FC556}"/>
              </a:ext>
            </a:extLst>
          </p:cNvPr>
          <p:cNvSpPr/>
          <p:nvPr/>
        </p:nvSpPr>
        <p:spPr>
          <a:xfrm>
            <a:off x="477367" y="2257615"/>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H.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Maturana</a:t>
            </a:r>
            <a:endParaRPr lang="fa-IR" sz="1600" dirty="0">
              <a:solidFill>
                <a:schemeClr val="tx1"/>
              </a:solidFill>
            </a:endParaRPr>
          </a:p>
        </p:txBody>
      </p:sp>
      <p:sp>
        <p:nvSpPr>
          <p:cNvPr id="11" name="Rectangle 10">
            <a:extLst>
              <a:ext uri="{FF2B5EF4-FFF2-40B4-BE49-F238E27FC236}">
                <a16:creationId xmlns:a16="http://schemas.microsoft.com/office/drawing/2014/main" id="{143B4FEF-A9F2-4C53-9F65-91AD24AF244C}"/>
              </a:ext>
            </a:extLst>
          </p:cNvPr>
          <p:cNvSpPr/>
          <p:nvPr/>
        </p:nvSpPr>
        <p:spPr>
          <a:xfrm>
            <a:off x="2208684" y="2257615"/>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science and art of understanding</a:t>
            </a:r>
            <a:endParaRPr lang="fa-IR" sz="1400" dirty="0">
              <a:solidFill>
                <a:schemeClr val="tx1"/>
              </a:solidFill>
            </a:endParaRPr>
          </a:p>
        </p:txBody>
      </p:sp>
      <p:sp>
        <p:nvSpPr>
          <p:cNvPr id="12" name="Arrow: Pentagon 11">
            <a:extLst>
              <a:ext uri="{FF2B5EF4-FFF2-40B4-BE49-F238E27FC236}">
                <a16:creationId xmlns:a16="http://schemas.microsoft.com/office/drawing/2014/main" id="{8FB0BB42-74FC-4D48-9AC1-D1D7E0049DB0}"/>
              </a:ext>
            </a:extLst>
          </p:cNvPr>
          <p:cNvSpPr/>
          <p:nvPr/>
        </p:nvSpPr>
        <p:spPr>
          <a:xfrm>
            <a:off x="477367" y="2918023"/>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A.G.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Butkovsky</a:t>
            </a:r>
            <a:endParaRPr lang="fa-IR" sz="1600" dirty="0">
              <a:solidFill>
                <a:schemeClr val="tx1"/>
              </a:solidFill>
            </a:endParaRPr>
          </a:p>
        </p:txBody>
      </p:sp>
      <p:sp>
        <p:nvSpPr>
          <p:cNvPr id="13" name="Rectangle 12">
            <a:extLst>
              <a:ext uri="{FF2B5EF4-FFF2-40B4-BE49-F238E27FC236}">
                <a16:creationId xmlns:a16="http://schemas.microsoft.com/office/drawing/2014/main" id="{994ABDEF-6CD9-41B1-B3F1-3AA402FB5580}"/>
              </a:ext>
            </a:extLst>
          </p:cNvPr>
          <p:cNvSpPr/>
          <p:nvPr/>
        </p:nvSpPr>
        <p:spPr>
          <a:xfrm>
            <a:off x="2208684" y="2918023"/>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A synthetic science of control, information and systems</a:t>
            </a:r>
            <a:endParaRPr lang="fa-IR" sz="1400" dirty="0">
              <a:solidFill>
                <a:schemeClr val="tx1"/>
              </a:solidFill>
            </a:endParaRPr>
          </a:p>
        </p:txBody>
      </p:sp>
      <p:sp>
        <p:nvSpPr>
          <p:cNvPr id="14" name="Arrow: Pentagon 13">
            <a:extLst>
              <a:ext uri="{FF2B5EF4-FFF2-40B4-BE49-F238E27FC236}">
                <a16:creationId xmlns:a16="http://schemas.microsoft.com/office/drawing/2014/main" id="{252D000C-257B-4A2E-9E2D-0B4D47FBACE5}"/>
              </a:ext>
            </a:extLst>
          </p:cNvPr>
          <p:cNvSpPr/>
          <p:nvPr/>
        </p:nvSpPr>
        <p:spPr>
          <a:xfrm>
            <a:off x="477367" y="3578194"/>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N.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Moiseev</a:t>
            </a:r>
            <a:endParaRPr lang="fa-IR" sz="1600" dirty="0">
              <a:solidFill>
                <a:schemeClr val="tx1"/>
              </a:solidFill>
            </a:endParaRPr>
          </a:p>
        </p:txBody>
      </p:sp>
      <p:sp>
        <p:nvSpPr>
          <p:cNvPr id="15" name="Rectangle 14">
            <a:extLst>
              <a:ext uri="{FF2B5EF4-FFF2-40B4-BE49-F238E27FC236}">
                <a16:creationId xmlns:a16="http://schemas.microsoft.com/office/drawing/2014/main" id="{05E30360-1093-4127-9D60-B69C950AD479}"/>
              </a:ext>
            </a:extLst>
          </p:cNvPr>
          <p:cNvSpPr/>
          <p:nvPr/>
        </p:nvSpPr>
        <p:spPr>
          <a:xfrm>
            <a:off x="2208684" y="3578194"/>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A system of views a governor must have for efficient control of its </a:t>
            </a:r>
            <a:r>
              <a:rPr lang="en-US" sz="1400" b="0" i="0" u="none" strike="noStrike" baseline="0" dirty="0" err="1">
                <a:solidFill>
                  <a:schemeClr val="tx1"/>
                </a:solidFill>
                <a:latin typeface="Times New Roman" panose="02020603050405020304" pitchFamily="18" charset="0"/>
                <a:cs typeface="Times New Roman" panose="02020603050405020304" pitchFamily="18" charset="0"/>
              </a:rPr>
              <a:t>κυ</a:t>
            </a:r>
            <a:r>
              <a:rPr lang="en-US" sz="1400" b="0" i="0" u="none" strike="noStrike" baseline="0" dirty="0">
                <a:solidFill>
                  <a:schemeClr val="tx1"/>
                </a:solidFill>
                <a:latin typeface="Times New Roman" panose="02020603050405020304" pitchFamily="18" charset="0"/>
                <a:cs typeface="Times New Roman" panose="02020603050405020304" pitchFamily="18" charset="0"/>
              </a:rPr>
              <a:t>βερνη</a:t>
            </a:r>
            <a:endParaRPr lang="fa-IR" sz="1400" dirty="0">
              <a:solidFill>
                <a:schemeClr val="tx1"/>
              </a:solidFill>
            </a:endParaRPr>
          </a:p>
        </p:txBody>
      </p:sp>
      <p:sp>
        <p:nvSpPr>
          <p:cNvPr id="16" name="Arrow: Pentagon 15">
            <a:extLst>
              <a:ext uri="{FF2B5EF4-FFF2-40B4-BE49-F238E27FC236}">
                <a16:creationId xmlns:a16="http://schemas.microsoft.com/office/drawing/2014/main" id="{5B18B292-38E5-4677-A829-2074A4AFC760}"/>
              </a:ext>
            </a:extLst>
          </p:cNvPr>
          <p:cNvSpPr/>
          <p:nvPr/>
        </p:nvSpPr>
        <p:spPr>
          <a:xfrm>
            <a:off x="477367" y="4238365"/>
            <a:ext cx="1703858" cy="505086"/>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0" i="0" u="none" strike="noStrike" baseline="0" dirty="0">
                <a:solidFill>
                  <a:schemeClr val="tx1"/>
                </a:solidFill>
                <a:latin typeface="Times New Roman" panose="02020603050405020304" pitchFamily="18" charset="0"/>
                <a:cs typeface="Times New Roman" panose="02020603050405020304" pitchFamily="18" charset="0"/>
              </a:rPr>
              <a:t>R.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Ascott</a:t>
            </a:r>
            <a:endParaRPr lang="fa-IR" sz="1600" dirty="0">
              <a:solidFill>
                <a:schemeClr val="tx1"/>
              </a:solidFill>
            </a:endParaRPr>
          </a:p>
        </p:txBody>
      </p:sp>
      <p:sp>
        <p:nvSpPr>
          <p:cNvPr id="17" name="Rectangle 16">
            <a:extLst>
              <a:ext uri="{FF2B5EF4-FFF2-40B4-BE49-F238E27FC236}">
                <a16:creationId xmlns:a16="http://schemas.microsoft.com/office/drawing/2014/main" id="{0446BE22-297A-4ABB-A6A5-4C2B647E7D80}"/>
              </a:ext>
            </a:extLst>
          </p:cNvPr>
          <p:cNvSpPr/>
          <p:nvPr/>
        </p:nvSpPr>
        <p:spPr>
          <a:xfrm>
            <a:off x="2208684" y="4238365"/>
            <a:ext cx="6457949" cy="505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b="0" i="0" u="none" strike="noStrike" baseline="0" dirty="0">
                <a:solidFill>
                  <a:schemeClr val="tx1"/>
                </a:solidFill>
                <a:latin typeface="Times New Roman" panose="02020603050405020304" pitchFamily="18" charset="0"/>
                <a:cs typeface="Times New Roman" panose="02020603050405020304" pitchFamily="18" charset="0"/>
              </a:rPr>
              <a:t>The art of interaction in dynamic networks</a:t>
            </a:r>
            <a:endParaRPr lang="fa-IR" sz="1400" dirty="0">
              <a:solidFill>
                <a:schemeClr val="tx1"/>
              </a:solidFill>
            </a:endParaRPr>
          </a:p>
        </p:txBody>
      </p:sp>
      <p:sp>
        <p:nvSpPr>
          <p:cNvPr id="18" name="Rectangle 17">
            <a:extLst>
              <a:ext uri="{FF2B5EF4-FFF2-40B4-BE49-F238E27FC236}">
                <a16:creationId xmlns:a16="http://schemas.microsoft.com/office/drawing/2014/main" id="{02396A67-3FBB-489A-86B0-2E1F14E04705}"/>
              </a:ext>
            </a:extLst>
          </p:cNvPr>
          <p:cNvSpPr/>
          <p:nvPr/>
        </p:nvSpPr>
        <p:spPr>
          <a:xfrm>
            <a:off x="828675" y="188907"/>
            <a:ext cx="590550" cy="215908"/>
          </a:xfrm>
          <a:prstGeom prst="rect">
            <a:avLst/>
          </a:prstGeom>
          <a:solidFill>
            <a:srgbClr val="FFFF00"/>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46800" rtlCol="1" anchor="ctr"/>
          <a:lstStyle/>
          <a:p>
            <a:pPr algn="ctr" rtl="1"/>
            <a:r>
              <a:rPr lang="fa-IR" sz="1400" dirty="0">
                <a:solidFill>
                  <a:schemeClr val="tx1"/>
                </a:solidFill>
                <a:cs typeface="Q Khoramshahr" panose="00000400000000000000" pitchFamily="50" charset="-78"/>
              </a:rPr>
              <a:t>۲ از ۲</a:t>
            </a:r>
          </a:p>
        </p:txBody>
      </p:sp>
      <p:sp>
        <p:nvSpPr>
          <p:cNvPr id="19" name="TextBox 18">
            <a:extLst>
              <a:ext uri="{FF2B5EF4-FFF2-40B4-BE49-F238E27FC236}">
                <a16:creationId xmlns:a16="http://schemas.microsoft.com/office/drawing/2014/main" id="{324D0D23-B2D3-480D-8784-7EBAC9672B49}"/>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4)</a:t>
            </a:r>
          </a:p>
        </p:txBody>
      </p:sp>
    </p:spTree>
    <p:extLst>
      <p:ext uri="{BB962C8B-B14F-4D97-AF65-F5344CB8AC3E}">
        <p14:creationId xmlns:p14="http://schemas.microsoft.com/office/powerpoint/2010/main" val="131255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52F2-EE32-45F5-B0CC-B3BED3E935E3}"/>
              </a:ext>
            </a:extLst>
          </p:cNvPr>
          <p:cNvSpPr>
            <a:spLocks noGrp="1"/>
          </p:cNvSpPr>
          <p:nvPr>
            <p:ph type="title"/>
          </p:nvPr>
        </p:nvSpPr>
        <p:spPr/>
        <p:txBody>
          <a:bodyPr>
            <a:normAutofit fontScale="90000"/>
          </a:bodyPr>
          <a:lstStyle/>
          <a:p>
            <a:r>
              <a:rPr lang="fa-IR" dirty="0"/>
              <a:t>تفسیرهای دانش‌ سایبرنتیک</a:t>
            </a:r>
          </a:p>
        </p:txBody>
      </p:sp>
      <p:sp>
        <p:nvSpPr>
          <p:cNvPr id="4" name="Text Placeholder 3">
            <a:extLst>
              <a:ext uri="{FF2B5EF4-FFF2-40B4-BE49-F238E27FC236}">
                <a16:creationId xmlns:a16="http://schemas.microsoft.com/office/drawing/2014/main" id="{EC97FBC5-EA5D-4468-B5CD-2039BA6DBFF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0CDBD725-9EAD-432D-8FB4-D735B0E55BE9}"/>
              </a:ext>
            </a:extLst>
          </p:cNvPr>
          <p:cNvSpPr>
            <a:spLocks noGrp="1"/>
          </p:cNvSpPr>
          <p:nvPr>
            <p:ph type="body" sz="quarter" idx="14"/>
          </p:nvPr>
        </p:nvSpPr>
        <p:spPr/>
        <p:txBody>
          <a:bodyPr/>
          <a:lstStyle/>
          <a:p>
            <a:r>
              <a:rPr lang="fa-IR" dirty="0"/>
              <a:t>بر اساس سنت‌های پژوهشی شکل‌داده شده توسط دانشمندان سایبرنتیک</a:t>
            </a:r>
          </a:p>
        </p:txBody>
      </p:sp>
      <p:sp>
        <p:nvSpPr>
          <p:cNvPr id="6" name="AutoShape 3">
            <a:extLst>
              <a:ext uri="{FF2B5EF4-FFF2-40B4-BE49-F238E27FC236}">
                <a16:creationId xmlns:a16="http://schemas.microsoft.com/office/drawing/2014/main" id="{CBE1A993-95EB-47BB-A582-B31004C397F7}"/>
              </a:ext>
            </a:extLst>
          </p:cNvPr>
          <p:cNvSpPr>
            <a:spLocks noChangeArrowheads="1"/>
          </p:cNvSpPr>
          <p:nvPr/>
        </p:nvSpPr>
        <p:spPr bwMode="auto">
          <a:xfrm>
            <a:off x="2145785" y="1881749"/>
            <a:ext cx="4852430" cy="755289"/>
          </a:xfrm>
          <a:prstGeom prst="bevel">
            <a:avLst>
              <a:gd name="adj" fmla="val 4142"/>
            </a:avLst>
          </a:prstGeom>
          <a:solidFill>
            <a:schemeClr val="accent4">
              <a:lumMod val="60000"/>
              <a:lumOff val="40000"/>
            </a:schemeClr>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 «آلن تورینگ» و «جان فون نویمن»</a:t>
            </a:r>
            <a:endParaRPr lang="fa-IR" sz="2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sz="1400" i="1" dirty="0">
                <a:solidFill>
                  <a:srgbClr val="000000"/>
                </a:solidFill>
                <a:latin typeface="Times CE" panose="02040603030405090304" pitchFamily="18" charset="0"/>
                <a:cs typeface="Q Khoramshahr" panose="00000400000000000000" pitchFamily="50" charset="-78"/>
              </a:rPr>
              <a:t>The cybernetics of Allen Turing and John von Neumann</a:t>
            </a:r>
            <a:endParaRPr lang="fa-IR" sz="1050" i="1" dirty="0">
              <a:solidFill>
                <a:srgbClr val="000000"/>
              </a:solidFill>
              <a:latin typeface="Times CE" panose="02040603030405090304" pitchFamily="18" charset="0"/>
              <a:cs typeface="Q Khoramshahr" panose="00000400000000000000" pitchFamily="50" charset="-78"/>
            </a:endParaRPr>
          </a:p>
        </p:txBody>
      </p:sp>
      <p:sp>
        <p:nvSpPr>
          <p:cNvPr id="7" name="AutoShape 3">
            <a:extLst>
              <a:ext uri="{FF2B5EF4-FFF2-40B4-BE49-F238E27FC236}">
                <a16:creationId xmlns:a16="http://schemas.microsoft.com/office/drawing/2014/main" id="{FC481D46-E9EF-4B60-AD99-A16A6AE6D5E4}"/>
              </a:ext>
            </a:extLst>
          </p:cNvPr>
          <p:cNvSpPr>
            <a:spLocks noChangeArrowheads="1"/>
          </p:cNvSpPr>
          <p:nvPr/>
        </p:nvSpPr>
        <p:spPr bwMode="auto">
          <a:xfrm>
            <a:off x="2145785" y="2909821"/>
            <a:ext cx="4852430" cy="755289"/>
          </a:xfrm>
          <a:prstGeom prst="bevel">
            <a:avLst>
              <a:gd name="adj" fmla="val 4142"/>
            </a:avLst>
          </a:prstGeom>
          <a:solidFill>
            <a:schemeClr val="accent4">
              <a:lumMod val="60000"/>
              <a:lumOff val="40000"/>
            </a:schemeClr>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 «نوربرت ویه‌نر»</a:t>
            </a:r>
            <a:endParaRPr lang="fa-IR" sz="2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sz="1400" i="1" dirty="0">
                <a:solidFill>
                  <a:srgbClr val="000000"/>
                </a:solidFill>
                <a:latin typeface="Times CE" panose="02040603030405090304" pitchFamily="18" charset="0"/>
                <a:cs typeface="Q Khoramshahr" panose="00000400000000000000" pitchFamily="50" charset="-78"/>
              </a:rPr>
              <a:t>The cybernetics of Norbert Wiener</a:t>
            </a:r>
            <a:endParaRPr lang="fa-IR" sz="1050" i="1" dirty="0">
              <a:solidFill>
                <a:srgbClr val="000000"/>
              </a:solidFill>
              <a:latin typeface="Times CE" panose="02040603030405090304" pitchFamily="18" charset="0"/>
              <a:cs typeface="Q Khoramshahr" panose="00000400000000000000" pitchFamily="50" charset="-78"/>
            </a:endParaRPr>
          </a:p>
        </p:txBody>
      </p:sp>
      <p:sp>
        <p:nvSpPr>
          <p:cNvPr id="8" name="AutoShape 3">
            <a:extLst>
              <a:ext uri="{FF2B5EF4-FFF2-40B4-BE49-F238E27FC236}">
                <a16:creationId xmlns:a16="http://schemas.microsoft.com/office/drawing/2014/main" id="{08E28CBC-EE92-48BD-87E2-39EDDF01E307}"/>
              </a:ext>
            </a:extLst>
          </p:cNvPr>
          <p:cNvSpPr>
            <a:spLocks noChangeArrowheads="1"/>
          </p:cNvSpPr>
          <p:nvPr/>
        </p:nvSpPr>
        <p:spPr bwMode="auto">
          <a:xfrm>
            <a:off x="2145785" y="3937893"/>
            <a:ext cx="4852430" cy="755289"/>
          </a:xfrm>
          <a:prstGeom prst="bevel">
            <a:avLst>
              <a:gd name="adj" fmla="val 4142"/>
            </a:avLst>
          </a:prstGeom>
          <a:solidFill>
            <a:schemeClr val="accent4">
              <a:lumMod val="60000"/>
              <a:lumOff val="40000"/>
            </a:schemeClr>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 «وارن مک‌کلوچ»</a:t>
            </a:r>
            <a:endParaRPr lang="fa-IR" sz="2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sz="1400" i="1" dirty="0">
                <a:solidFill>
                  <a:srgbClr val="000000"/>
                </a:solidFill>
                <a:latin typeface="Times CE" panose="02040603030405090304" pitchFamily="18" charset="0"/>
                <a:cs typeface="Q Khoramshahr" panose="00000400000000000000" pitchFamily="50" charset="-78"/>
              </a:rPr>
              <a:t>The cybernetics of Warren McCulloch</a:t>
            </a:r>
            <a:endParaRPr lang="fa-IR" sz="1050" i="1" dirty="0">
              <a:solidFill>
                <a:srgbClr val="000000"/>
              </a:solidFill>
              <a:latin typeface="Times CE" panose="02040603030405090304" pitchFamily="18" charset="0"/>
              <a:cs typeface="Q Khoramshahr" panose="00000400000000000000" pitchFamily="50" charset="-78"/>
            </a:endParaRPr>
          </a:p>
        </p:txBody>
      </p:sp>
      <p:sp>
        <p:nvSpPr>
          <p:cNvPr id="9" name="AutoShape 3">
            <a:extLst>
              <a:ext uri="{FF2B5EF4-FFF2-40B4-BE49-F238E27FC236}">
                <a16:creationId xmlns:a16="http://schemas.microsoft.com/office/drawing/2014/main" id="{F013F4AC-7989-4835-AEEC-437CA763A029}"/>
              </a:ext>
            </a:extLst>
          </p:cNvPr>
          <p:cNvSpPr>
            <a:spLocks noChangeArrowheads="1"/>
          </p:cNvSpPr>
          <p:nvPr/>
        </p:nvSpPr>
        <p:spPr bwMode="auto">
          <a:xfrm>
            <a:off x="2145785" y="4965965"/>
            <a:ext cx="4852430" cy="755289"/>
          </a:xfrm>
          <a:prstGeom prst="bevel">
            <a:avLst>
              <a:gd name="adj" fmla="val 4142"/>
            </a:avLst>
          </a:prstGeom>
          <a:solidFill>
            <a:schemeClr val="accent4">
              <a:lumMod val="60000"/>
              <a:lumOff val="40000"/>
            </a:schemeClr>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 «گرگوری بیتسون» و «مارگارت مید»</a:t>
            </a:r>
            <a:endParaRPr lang="fa-IR" sz="2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sz="1400" i="1" dirty="0">
                <a:solidFill>
                  <a:srgbClr val="000000"/>
                </a:solidFill>
                <a:latin typeface="Times CE" panose="02040603030405090304" pitchFamily="18" charset="0"/>
                <a:cs typeface="Q Khoramshahr" panose="00000400000000000000" pitchFamily="50" charset="-78"/>
              </a:rPr>
              <a:t>The cybernetics of Gregory Bateson and Margaret Mead</a:t>
            </a:r>
            <a:endParaRPr lang="fa-IR" sz="1050" i="1" dirty="0">
              <a:solidFill>
                <a:srgbClr val="000000"/>
              </a:solidFill>
              <a:latin typeface="Times CE" panose="02040603030405090304" pitchFamily="18" charset="0"/>
              <a:cs typeface="Q Khoramshahr" panose="00000400000000000000" pitchFamily="50" charset="-78"/>
            </a:endParaRPr>
          </a:p>
        </p:txBody>
      </p:sp>
      <p:sp>
        <p:nvSpPr>
          <p:cNvPr id="10" name="TextBox 9">
            <a:extLst>
              <a:ext uri="{FF2B5EF4-FFF2-40B4-BE49-F238E27FC236}">
                <a16:creationId xmlns:a16="http://schemas.microsoft.com/office/drawing/2014/main" id="{097F627B-D3C2-4761-AB39-78D77CF764E8}"/>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Stuart A. </a:t>
            </a:r>
            <a:r>
              <a:rPr lang="en-US" sz="800" dirty="0" err="1">
                <a:solidFill>
                  <a:srgbClr val="04A1E3"/>
                </a:solidFill>
                <a:latin typeface="Helvetica World" panose="020B0500040000020004" pitchFamily="34" charset="0"/>
                <a:cs typeface="Helvetica World" panose="020B0500040000020004" pitchFamily="34" charset="0"/>
              </a:rPr>
              <a:t>Umpleby</a:t>
            </a:r>
            <a:r>
              <a:rPr lang="en-US" sz="800" dirty="0">
                <a:solidFill>
                  <a:srgbClr val="04A1E3"/>
                </a:solidFill>
                <a:latin typeface="Helvetica World" panose="020B0500040000020004" pitchFamily="34" charset="0"/>
                <a:cs typeface="Helvetica World" panose="020B0500040000020004" pitchFamily="34" charset="0"/>
              </a:rPr>
              <a:t>, A Brief History of Cybernetics in the United States, The George Washington University, 2008</a:t>
            </a:r>
          </a:p>
        </p:txBody>
      </p:sp>
    </p:spTree>
    <p:extLst>
      <p:ext uri="{BB962C8B-B14F-4D97-AF65-F5344CB8AC3E}">
        <p14:creationId xmlns:p14="http://schemas.microsoft.com/office/powerpoint/2010/main" val="7181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زیرشاخه‌های دانش سایبرنتیک امروز</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endParaRPr lang="fa-I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14)</a:t>
            </a:r>
          </a:p>
        </p:txBody>
      </p:sp>
      <p:pic>
        <p:nvPicPr>
          <p:cNvPr id="8" name="Picture 7">
            <a:extLst>
              <a:ext uri="{FF2B5EF4-FFF2-40B4-BE49-F238E27FC236}">
                <a16:creationId xmlns:a16="http://schemas.microsoft.com/office/drawing/2014/main" id="{959D6AAE-75B8-4541-B58C-8E566E9F9B13}"/>
              </a:ext>
            </a:extLst>
          </p:cNvPr>
          <p:cNvPicPr>
            <a:picLocks noChangeAspect="1"/>
          </p:cNvPicPr>
          <p:nvPr/>
        </p:nvPicPr>
        <p:blipFill>
          <a:blip r:embed="rId2"/>
          <a:stretch>
            <a:fillRect/>
          </a:stretch>
        </p:blipFill>
        <p:spPr>
          <a:xfrm>
            <a:off x="1475868" y="1431586"/>
            <a:ext cx="6192264" cy="4828683"/>
          </a:xfrm>
          <a:prstGeom prst="rect">
            <a:avLst/>
          </a:prstGeom>
        </p:spPr>
      </p:pic>
    </p:spTree>
    <p:extLst>
      <p:ext uri="{BB962C8B-B14F-4D97-AF65-F5344CB8AC3E}">
        <p14:creationId xmlns:p14="http://schemas.microsoft.com/office/powerpoint/2010/main" val="130118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3051728"/>
            <a:ext cx="7772400" cy="1520272"/>
          </a:xfrm>
        </p:spPr>
        <p:txBody>
          <a:bodyPr anchor="ctr">
            <a:noAutofit/>
          </a:bodyPr>
          <a:lstStyle/>
          <a:p>
            <a:r>
              <a:rPr lang="fa-IR" sz="3200" dirty="0"/>
              <a:t>مروری بر دانش سایبرنتیک (۲)</a:t>
            </a:r>
            <a:br>
              <a:rPr lang="fa-IR" dirty="0"/>
            </a:br>
            <a:r>
              <a:rPr lang="fa-IR" dirty="0"/>
              <a:t>سایبرنتیک محض (۲)</a:t>
            </a:r>
          </a:p>
        </p:txBody>
      </p:sp>
      <p:sp>
        <p:nvSpPr>
          <p:cNvPr id="3" name="Subtitle 2"/>
          <p:cNvSpPr>
            <a:spLocks noGrp="1"/>
          </p:cNvSpPr>
          <p:nvPr>
            <p:ph type="subTitle" idx="1"/>
          </p:nvPr>
        </p:nvSpPr>
        <p:spPr>
          <a:xfrm>
            <a:off x="1143000" y="4572000"/>
            <a:ext cx="6858000" cy="375754"/>
          </a:xfrm>
        </p:spPr>
        <p:txBody>
          <a:bodyPr>
            <a:normAutofit/>
          </a:bodyPr>
          <a:lstStyle/>
          <a:p>
            <a:r>
              <a:rPr lang="en-US" sz="2000" dirty="0"/>
              <a:t>A Review on Cybernetics: Pure Cybernetics</a:t>
            </a:r>
            <a:endParaRPr lang="fa-IR" sz="2000" dirty="0"/>
          </a:p>
        </p:txBody>
      </p:sp>
      <p:sp>
        <p:nvSpPr>
          <p:cNvPr id="4" name="Content Placeholder 3"/>
          <p:cNvSpPr>
            <a:spLocks noGrp="1"/>
          </p:cNvSpPr>
          <p:nvPr>
            <p:ph sz="quarter" idx="10"/>
          </p:nvPr>
        </p:nvSpPr>
        <p:spPr/>
        <p:txBody>
          <a:bodyPr/>
          <a:lstStyle/>
          <a:p>
            <a:r>
              <a:rPr lang="fa-IR" dirty="0"/>
              <a:t>جلسه ۴</a:t>
            </a:r>
          </a:p>
        </p:txBody>
      </p:sp>
    </p:spTree>
    <p:extLst>
      <p:ext uri="{BB962C8B-B14F-4D97-AF65-F5344CB8AC3E}">
        <p14:creationId xmlns:p14="http://schemas.microsoft.com/office/powerpoint/2010/main" val="161241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۲</a:t>
            </a:r>
          </a:p>
        </p:txBody>
      </p:sp>
      <p:sp>
        <p:nvSpPr>
          <p:cNvPr id="8" name="Text Placeholder 7"/>
          <p:cNvSpPr>
            <a:spLocks noGrp="1"/>
          </p:cNvSpPr>
          <p:nvPr>
            <p:ph type="body" sz="quarter" idx="12"/>
          </p:nvPr>
        </p:nvSpPr>
        <p:spPr>
          <a:xfrm>
            <a:off x="1387592" y="3429000"/>
            <a:ext cx="2409955" cy="2432480"/>
          </a:xfrm>
        </p:spPr>
        <p:txBody>
          <a:bodyPr/>
          <a:lstStyle/>
          <a:p>
            <a:pPr rtl="1"/>
            <a:r>
              <a:rPr lang="fa-IR" dirty="0"/>
              <a:t>سایبرنتیک</a:t>
            </a:r>
            <a:br>
              <a:rPr lang="fa-IR" dirty="0"/>
            </a:br>
            <a:r>
              <a:rPr lang="fa-IR" dirty="0"/>
              <a:t>مرتبه دوم</a:t>
            </a:r>
          </a:p>
          <a:p>
            <a:pPr rtl="1"/>
            <a:r>
              <a:rPr lang="fa-IR" sz="2800" dirty="0"/>
              <a:t>(سایبرنتیک ۲)</a:t>
            </a:r>
          </a:p>
        </p:txBody>
      </p:sp>
    </p:spTree>
    <p:extLst>
      <p:ext uri="{BB962C8B-B14F-4D97-AF65-F5344CB8AC3E}">
        <p14:creationId xmlns:p14="http://schemas.microsoft.com/office/powerpoint/2010/main" val="185101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سایبرنتیک مرتبه دوم</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r>
              <a:rPr lang="en-US" dirty="0"/>
              <a:t>Second-Order Cybernetics: Cybernetics 2.0</a:t>
            </a:r>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r>
              <a:rPr lang="fa-IR" dirty="0"/>
              <a:t>سایبرنتیک ۲</a:t>
            </a: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10)</a:t>
            </a:r>
          </a:p>
        </p:txBody>
      </p:sp>
      <p:pic>
        <p:nvPicPr>
          <p:cNvPr id="3" name="Picture 2">
            <a:extLst>
              <a:ext uri="{FF2B5EF4-FFF2-40B4-BE49-F238E27FC236}">
                <a16:creationId xmlns:a16="http://schemas.microsoft.com/office/drawing/2014/main" id="{8D6D05DE-ED4A-4A3E-B799-52B41D1CB4A7}"/>
              </a:ext>
            </a:extLst>
          </p:cNvPr>
          <p:cNvPicPr>
            <a:picLocks noChangeAspect="1"/>
          </p:cNvPicPr>
          <p:nvPr/>
        </p:nvPicPr>
        <p:blipFill>
          <a:blip r:embed="rId2"/>
          <a:stretch>
            <a:fillRect/>
          </a:stretch>
        </p:blipFill>
        <p:spPr>
          <a:xfrm>
            <a:off x="1408332" y="1588604"/>
            <a:ext cx="6327336" cy="4689007"/>
          </a:xfrm>
          <a:prstGeom prst="rect">
            <a:avLst/>
          </a:prstGeom>
        </p:spPr>
      </p:pic>
    </p:spTree>
    <p:extLst>
      <p:ext uri="{BB962C8B-B14F-4D97-AF65-F5344CB8AC3E}">
        <p14:creationId xmlns:p14="http://schemas.microsoft.com/office/powerpoint/2010/main" val="4025085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D9EA-0A45-4129-8AC3-2DFDCB857208}"/>
              </a:ext>
            </a:extLst>
          </p:cNvPr>
          <p:cNvSpPr>
            <a:spLocks noGrp="1"/>
          </p:cNvSpPr>
          <p:nvPr>
            <p:ph type="title"/>
          </p:nvPr>
        </p:nvSpPr>
        <p:spPr/>
        <p:txBody>
          <a:bodyPr>
            <a:normAutofit fontScale="90000"/>
          </a:bodyPr>
          <a:lstStyle/>
          <a:p>
            <a:r>
              <a:rPr lang="fa-IR" dirty="0"/>
              <a:t>تعریف‌های سایبرنتیک مرتبه اول و سایبرنتیک مرتبه دوم</a:t>
            </a:r>
          </a:p>
        </p:txBody>
      </p:sp>
      <p:sp>
        <p:nvSpPr>
          <p:cNvPr id="4" name="Text Placeholder 3">
            <a:extLst>
              <a:ext uri="{FF2B5EF4-FFF2-40B4-BE49-F238E27FC236}">
                <a16:creationId xmlns:a16="http://schemas.microsoft.com/office/drawing/2014/main" id="{41A940DD-CFFF-45AC-A2D6-E6763DD44021}"/>
              </a:ext>
            </a:extLst>
          </p:cNvPr>
          <p:cNvSpPr>
            <a:spLocks noGrp="1"/>
          </p:cNvSpPr>
          <p:nvPr>
            <p:ph type="body" sz="quarter" idx="13"/>
          </p:nvPr>
        </p:nvSpPr>
        <p:spPr/>
        <p:txBody>
          <a:bodyPr/>
          <a:lstStyle/>
          <a:p>
            <a:r>
              <a:rPr lang="en-US" dirty="0"/>
              <a:t>Definitions of First and Second Order Cybernetics</a:t>
            </a:r>
            <a:endParaRPr lang="fa-IR" dirty="0"/>
          </a:p>
        </p:txBody>
      </p:sp>
      <p:sp>
        <p:nvSpPr>
          <p:cNvPr id="5" name="Text Placeholder 4">
            <a:extLst>
              <a:ext uri="{FF2B5EF4-FFF2-40B4-BE49-F238E27FC236}">
                <a16:creationId xmlns:a16="http://schemas.microsoft.com/office/drawing/2014/main" id="{309CE012-EB23-4E9D-A0FE-34C66331C5E2}"/>
              </a:ext>
            </a:extLst>
          </p:cNvPr>
          <p:cNvSpPr>
            <a:spLocks noGrp="1"/>
          </p:cNvSpPr>
          <p:nvPr>
            <p:ph type="body" sz="quarter" idx="14"/>
          </p:nvPr>
        </p:nvSpPr>
        <p:spPr/>
        <p:txBody>
          <a:bodyPr/>
          <a:lstStyle/>
          <a:p>
            <a:endParaRPr lang="fa-IR" dirty="0"/>
          </a:p>
        </p:txBody>
      </p:sp>
      <p:grpSp>
        <p:nvGrpSpPr>
          <p:cNvPr id="24" name="Group 23">
            <a:extLst>
              <a:ext uri="{FF2B5EF4-FFF2-40B4-BE49-F238E27FC236}">
                <a16:creationId xmlns:a16="http://schemas.microsoft.com/office/drawing/2014/main" id="{63DB7F8F-CFFD-4ED7-AD5D-91E7D9E3536A}"/>
              </a:ext>
            </a:extLst>
          </p:cNvPr>
          <p:cNvGrpSpPr/>
          <p:nvPr/>
        </p:nvGrpSpPr>
        <p:grpSpPr>
          <a:xfrm>
            <a:off x="477367" y="1882449"/>
            <a:ext cx="8189266" cy="3904708"/>
            <a:chOff x="477367" y="1882449"/>
            <a:chExt cx="8189266" cy="3904708"/>
          </a:xfrm>
        </p:grpSpPr>
        <p:sp>
          <p:nvSpPr>
            <p:cNvPr id="6" name="Arrow: Pentagon 5">
              <a:extLst>
                <a:ext uri="{FF2B5EF4-FFF2-40B4-BE49-F238E27FC236}">
                  <a16:creationId xmlns:a16="http://schemas.microsoft.com/office/drawing/2014/main" id="{19C5B674-D7ED-468C-8BD2-CABBEC6BCDB9}"/>
                </a:ext>
              </a:extLst>
            </p:cNvPr>
            <p:cNvSpPr/>
            <p:nvPr/>
          </p:nvSpPr>
          <p:spPr>
            <a:xfrm>
              <a:off x="477367" y="2320194"/>
              <a:ext cx="1703858" cy="637015"/>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0" i="0" u="none" strike="noStrike" baseline="0" dirty="0">
                  <a:solidFill>
                    <a:schemeClr val="tx1"/>
                  </a:solidFill>
                  <a:latin typeface="Times New Roman" panose="02020603050405020304" pitchFamily="18" charset="0"/>
                  <a:cs typeface="Times New Roman" panose="02020603050405020304" pitchFamily="18" charset="0"/>
                </a:rPr>
                <a:t>Von Foerster</a:t>
              </a:r>
              <a:endParaRPr lang="fa-IR" dirty="0">
                <a:solidFill>
                  <a:schemeClr val="tx1"/>
                </a:solidFill>
              </a:endParaRPr>
            </a:p>
          </p:txBody>
        </p:sp>
        <p:sp>
          <p:nvSpPr>
            <p:cNvPr id="7" name="Rectangle 6">
              <a:extLst>
                <a:ext uri="{FF2B5EF4-FFF2-40B4-BE49-F238E27FC236}">
                  <a16:creationId xmlns:a16="http://schemas.microsoft.com/office/drawing/2014/main" id="{7F143AB7-B1D8-4005-8E9F-40B95073828F}"/>
                </a:ext>
              </a:extLst>
            </p:cNvPr>
            <p:cNvSpPr/>
            <p:nvPr/>
          </p:nvSpPr>
          <p:spPr>
            <a:xfrm>
              <a:off x="2331039" y="2320194"/>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 New Roman" panose="02020603050405020304" pitchFamily="18" charset="0"/>
                  <a:cs typeface="Times New Roman" panose="02020603050405020304" pitchFamily="18" charset="0"/>
                </a:rPr>
                <a:t>The cybernetics of </a:t>
              </a:r>
              <a:r>
                <a:rPr lang="en-US" sz="1500" dirty="0">
                  <a:solidFill>
                    <a:schemeClr val="tx1"/>
                  </a:solidFill>
                  <a:latin typeface="Times CE" panose="02040603030405090304" pitchFamily="18" charset="0"/>
                  <a:cs typeface="Times New Roman" panose="02020603050405020304" pitchFamily="18" charset="0"/>
                </a:rPr>
                <a:t>observed</a:t>
              </a:r>
              <a:r>
                <a:rPr lang="en-US" sz="1500" b="0" i="0" u="none" strike="noStrike" baseline="0" dirty="0">
                  <a:solidFill>
                    <a:schemeClr val="tx1"/>
                  </a:solidFill>
                  <a:latin typeface="Times New Roman" panose="02020603050405020304" pitchFamily="18" charset="0"/>
                  <a:cs typeface="Times New Roman" panose="02020603050405020304" pitchFamily="18" charset="0"/>
                </a:rPr>
                <a:t> systems</a:t>
              </a:r>
              <a:endParaRPr lang="fa-IR" sz="1500" dirty="0">
                <a:solidFill>
                  <a:schemeClr val="tx1"/>
                </a:solidFill>
              </a:endParaRPr>
            </a:p>
          </p:txBody>
        </p:sp>
        <p:sp>
          <p:nvSpPr>
            <p:cNvPr id="8" name="Rectangle 7">
              <a:extLst>
                <a:ext uri="{FF2B5EF4-FFF2-40B4-BE49-F238E27FC236}">
                  <a16:creationId xmlns:a16="http://schemas.microsoft.com/office/drawing/2014/main" id="{C4E8730D-46F0-41FA-AFA6-62AF54EFFBEC}"/>
                </a:ext>
              </a:extLst>
            </p:cNvPr>
            <p:cNvSpPr/>
            <p:nvPr/>
          </p:nvSpPr>
          <p:spPr>
            <a:xfrm>
              <a:off x="2331039" y="1882449"/>
              <a:ext cx="3092890" cy="3723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b="1" i="0" u="none" strike="noStrike" baseline="0" dirty="0">
                  <a:solidFill>
                    <a:schemeClr val="bg1"/>
                  </a:solidFill>
                  <a:latin typeface="Times New Roman" panose="02020603050405020304" pitchFamily="18" charset="0"/>
                  <a:cs typeface="Times New Roman" panose="02020603050405020304" pitchFamily="18" charset="0"/>
                </a:rPr>
                <a:t>First-Order Cybernetics</a:t>
              </a:r>
              <a:endParaRPr lang="fa-IR" sz="1500" b="1" dirty="0">
                <a:solidFill>
                  <a:schemeClr val="bg1"/>
                </a:solidFill>
              </a:endParaRPr>
            </a:p>
          </p:txBody>
        </p:sp>
        <p:sp>
          <p:nvSpPr>
            <p:cNvPr id="9" name="Rectangle 8">
              <a:extLst>
                <a:ext uri="{FF2B5EF4-FFF2-40B4-BE49-F238E27FC236}">
                  <a16:creationId xmlns:a16="http://schemas.microsoft.com/office/drawing/2014/main" id="{45B92611-F6ED-422D-BF53-B7C58BEC9E8F}"/>
                </a:ext>
              </a:extLst>
            </p:cNvPr>
            <p:cNvSpPr/>
            <p:nvPr/>
          </p:nvSpPr>
          <p:spPr>
            <a:xfrm>
              <a:off x="5573743" y="2320194"/>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 New Roman" panose="02020603050405020304" pitchFamily="18" charset="0"/>
                  <a:cs typeface="Times New Roman" panose="02020603050405020304" pitchFamily="18" charset="0"/>
                </a:rPr>
                <a:t>The cybernetics of </a:t>
              </a:r>
              <a:r>
                <a:rPr lang="en-US" sz="1500" b="0" u="none" strike="noStrike" baseline="0" dirty="0">
                  <a:solidFill>
                    <a:schemeClr val="tx1"/>
                  </a:solidFill>
                  <a:latin typeface="Times CE" panose="02040603030405090304" pitchFamily="18" charset="0"/>
                  <a:cs typeface="Times New Roman" panose="02020603050405020304" pitchFamily="18" charset="0"/>
                </a:rPr>
                <a:t>observing</a:t>
              </a:r>
              <a:r>
                <a:rPr lang="en-US" sz="1500" b="0" i="0" u="none" strike="noStrike" baseline="0" dirty="0">
                  <a:solidFill>
                    <a:schemeClr val="tx1"/>
                  </a:solidFill>
                  <a:latin typeface="Times New Roman" panose="02020603050405020304" pitchFamily="18" charset="0"/>
                  <a:cs typeface="Times New Roman" panose="02020603050405020304" pitchFamily="18" charset="0"/>
                </a:rPr>
                <a:t> systems</a:t>
              </a:r>
              <a:endParaRPr lang="fa-IR" sz="1500" dirty="0">
                <a:solidFill>
                  <a:schemeClr val="tx1"/>
                </a:solidFill>
              </a:endParaRPr>
            </a:p>
          </p:txBody>
        </p:sp>
        <p:sp>
          <p:nvSpPr>
            <p:cNvPr id="10" name="Rectangle 9">
              <a:extLst>
                <a:ext uri="{FF2B5EF4-FFF2-40B4-BE49-F238E27FC236}">
                  <a16:creationId xmlns:a16="http://schemas.microsoft.com/office/drawing/2014/main" id="{457D0DC0-3B03-4AC5-B896-875F6ABD2E3E}"/>
                </a:ext>
              </a:extLst>
            </p:cNvPr>
            <p:cNvSpPr/>
            <p:nvPr/>
          </p:nvSpPr>
          <p:spPr>
            <a:xfrm>
              <a:off x="5573743" y="1882449"/>
              <a:ext cx="3092890" cy="3723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b="1" i="0" u="none" strike="noStrike" baseline="0" dirty="0">
                  <a:solidFill>
                    <a:schemeClr val="bg1"/>
                  </a:solidFill>
                  <a:latin typeface="Times New Roman" panose="02020603050405020304" pitchFamily="18" charset="0"/>
                  <a:cs typeface="Times New Roman" panose="02020603050405020304" pitchFamily="18" charset="0"/>
                </a:rPr>
                <a:t>Second-Order Cybernetics</a:t>
              </a:r>
              <a:endParaRPr lang="fa-IR" sz="1500" b="1" dirty="0">
                <a:solidFill>
                  <a:schemeClr val="bg1"/>
                </a:solidFill>
              </a:endParaRPr>
            </a:p>
          </p:txBody>
        </p:sp>
        <p:sp>
          <p:nvSpPr>
            <p:cNvPr id="11" name="Arrow: Pentagon 10">
              <a:extLst>
                <a:ext uri="{FF2B5EF4-FFF2-40B4-BE49-F238E27FC236}">
                  <a16:creationId xmlns:a16="http://schemas.microsoft.com/office/drawing/2014/main" id="{6211BFF5-E548-4B16-BD72-D10E5E8E73AB}"/>
                </a:ext>
              </a:extLst>
            </p:cNvPr>
            <p:cNvSpPr/>
            <p:nvPr/>
          </p:nvSpPr>
          <p:spPr>
            <a:xfrm>
              <a:off x="477367" y="3027681"/>
              <a:ext cx="1703858" cy="637015"/>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0" i="0" u="none" strike="noStrike" baseline="0" dirty="0" err="1">
                  <a:solidFill>
                    <a:schemeClr val="tx1"/>
                  </a:solidFill>
                  <a:latin typeface="TimesNewRomanPSMT"/>
                </a:rPr>
                <a:t>Pask</a:t>
              </a:r>
              <a:endParaRPr lang="fa-IR" dirty="0">
                <a:solidFill>
                  <a:schemeClr val="tx1"/>
                </a:solidFill>
              </a:endParaRPr>
            </a:p>
          </p:txBody>
        </p:sp>
        <p:sp>
          <p:nvSpPr>
            <p:cNvPr id="12" name="Rectangle 11">
              <a:extLst>
                <a:ext uri="{FF2B5EF4-FFF2-40B4-BE49-F238E27FC236}">
                  <a16:creationId xmlns:a16="http://schemas.microsoft.com/office/drawing/2014/main" id="{955D4FD9-4AD1-4F8B-9E6B-DA40409825E6}"/>
                </a:ext>
              </a:extLst>
            </p:cNvPr>
            <p:cNvSpPr/>
            <p:nvPr/>
          </p:nvSpPr>
          <p:spPr>
            <a:xfrm>
              <a:off x="2331039" y="3027681"/>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The purpose of a </a:t>
              </a:r>
              <a:r>
                <a:rPr lang="en-US" sz="1500" dirty="0">
                  <a:solidFill>
                    <a:schemeClr val="tx1"/>
                  </a:solidFill>
                  <a:latin typeface="Times CE" panose="02040603030405090304" pitchFamily="18" charset="0"/>
                  <a:cs typeface="Times New Roman" panose="02020603050405020304" pitchFamily="18" charset="0"/>
                </a:rPr>
                <a:t>model</a:t>
              </a:r>
              <a:endParaRPr lang="fa-IR" sz="1500" dirty="0">
                <a:solidFill>
                  <a:schemeClr val="tx1"/>
                </a:solidFill>
                <a:latin typeface="Times CE" panose="0204060303040509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0FDA213-1262-4ACD-8004-1B02928CE801}"/>
                </a:ext>
              </a:extLst>
            </p:cNvPr>
            <p:cNvSpPr/>
            <p:nvPr/>
          </p:nvSpPr>
          <p:spPr>
            <a:xfrm>
              <a:off x="5573743" y="3027681"/>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The purpose of a </a:t>
              </a:r>
              <a:r>
                <a:rPr lang="en-US" sz="1500" dirty="0">
                  <a:solidFill>
                    <a:schemeClr val="tx1"/>
                  </a:solidFill>
                  <a:latin typeface="Times CE" panose="02040603030405090304" pitchFamily="18" charset="0"/>
                  <a:cs typeface="Times New Roman" panose="02020603050405020304" pitchFamily="18" charset="0"/>
                </a:rPr>
                <a:t>modeler</a:t>
              </a:r>
              <a:endParaRPr lang="fa-IR" sz="1500" dirty="0">
                <a:solidFill>
                  <a:schemeClr val="tx1"/>
                </a:solidFill>
                <a:latin typeface="Times CE" panose="0204060303040509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72CEF3D4-03B5-4B45-ADCA-9D4084CD2BD5}"/>
                </a:ext>
              </a:extLst>
            </p:cNvPr>
            <p:cNvSpPr/>
            <p:nvPr/>
          </p:nvSpPr>
          <p:spPr>
            <a:xfrm>
              <a:off x="477367" y="3735168"/>
              <a:ext cx="1703858" cy="637015"/>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0" i="0" u="none" strike="noStrike" baseline="0" dirty="0">
                  <a:solidFill>
                    <a:schemeClr val="tx1"/>
                  </a:solidFill>
                  <a:latin typeface="TimesNewRomanPSMT"/>
                </a:rPr>
                <a:t>Varela</a:t>
              </a:r>
              <a:endParaRPr lang="fa-IR" dirty="0">
                <a:solidFill>
                  <a:schemeClr val="tx1"/>
                </a:solidFill>
              </a:endParaRPr>
            </a:p>
          </p:txBody>
        </p:sp>
        <p:sp>
          <p:nvSpPr>
            <p:cNvPr id="15" name="Rectangle 14">
              <a:extLst>
                <a:ext uri="{FF2B5EF4-FFF2-40B4-BE49-F238E27FC236}">
                  <a16:creationId xmlns:a16="http://schemas.microsoft.com/office/drawing/2014/main" id="{7EC98FE5-45AC-4CF1-AEFB-F1CDD4E1CF76}"/>
                </a:ext>
              </a:extLst>
            </p:cNvPr>
            <p:cNvSpPr/>
            <p:nvPr/>
          </p:nvSpPr>
          <p:spPr>
            <a:xfrm>
              <a:off x="2331039" y="3735168"/>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dirty="0">
                  <a:solidFill>
                    <a:schemeClr val="tx1"/>
                  </a:solidFill>
                  <a:latin typeface="Times CE" panose="02040603030405090304" pitchFamily="18" charset="0"/>
                  <a:cs typeface="Times New Roman" panose="02020603050405020304" pitchFamily="18" charset="0"/>
                </a:rPr>
                <a:t>Controlled</a:t>
              </a:r>
              <a:r>
                <a:rPr lang="en-US" sz="1500" b="0" i="0" u="none" strike="noStrike" baseline="0" dirty="0">
                  <a:solidFill>
                    <a:schemeClr val="tx1"/>
                  </a:solidFill>
                  <a:latin typeface="TimesNewRomanPSMT"/>
                </a:rPr>
                <a:t> systems</a:t>
              </a:r>
              <a:endParaRPr lang="fa-IR" sz="1500" dirty="0">
                <a:solidFill>
                  <a:schemeClr val="tx1"/>
                </a:solidFill>
              </a:endParaRPr>
            </a:p>
          </p:txBody>
        </p:sp>
        <p:sp>
          <p:nvSpPr>
            <p:cNvPr id="16" name="Rectangle 15">
              <a:extLst>
                <a:ext uri="{FF2B5EF4-FFF2-40B4-BE49-F238E27FC236}">
                  <a16:creationId xmlns:a16="http://schemas.microsoft.com/office/drawing/2014/main" id="{4BD77032-D3B5-473B-ACD2-B29C99C1091F}"/>
                </a:ext>
              </a:extLst>
            </p:cNvPr>
            <p:cNvSpPr/>
            <p:nvPr/>
          </p:nvSpPr>
          <p:spPr>
            <a:xfrm>
              <a:off x="5573743" y="3735168"/>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dirty="0">
                  <a:solidFill>
                    <a:schemeClr val="tx1"/>
                  </a:solidFill>
                  <a:latin typeface="Times CE" panose="02040603030405090304" pitchFamily="18" charset="0"/>
                  <a:cs typeface="Times New Roman" panose="02020603050405020304" pitchFamily="18" charset="0"/>
                </a:rPr>
                <a:t>Autonomous</a:t>
              </a:r>
              <a:r>
                <a:rPr lang="en-US" sz="1500" b="0" i="0" u="none" strike="noStrike" baseline="0" dirty="0">
                  <a:solidFill>
                    <a:schemeClr val="tx1"/>
                  </a:solidFill>
                  <a:latin typeface="TimesNewRomanPSMT"/>
                </a:rPr>
                <a:t> systems</a:t>
              </a:r>
              <a:endParaRPr lang="fa-IR" sz="1500" dirty="0">
                <a:solidFill>
                  <a:schemeClr val="tx1"/>
                </a:solidFill>
              </a:endParaRPr>
            </a:p>
          </p:txBody>
        </p:sp>
        <p:sp>
          <p:nvSpPr>
            <p:cNvPr id="17" name="Arrow: Pentagon 16">
              <a:extLst>
                <a:ext uri="{FF2B5EF4-FFF2-40B4-BE49-F238E27FC236}">
                  <a16:creationId xmlns:a16="http://schemas.microsoft.com/office/drawing/2014/main" id="{D4D10CC0-0A8C-4B5A-BE8E-EE94BB170724}"/>
                </a:ext>
              </a:extLst>
            </p:cNvPr>
            <p:cNvSpPr/>
            <p:nvPr/>
          </p:nvSpPr>
          <p:spPr>
            <a:xfrm>
              <a:off x="477367" y="4442655"/>
              <a:ext cx="1703858" cy="637015"/>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0" i="0" u="none" strike="noStrike" baseline="0" dirty="0" err="1">
                  <a:solidFill>
                    <a:schemeClr val="tx1"/>
                  </a:solidFill>
                  <a:latin typeface="TimesNewRomanPSMT"/>
                </a:rPr>
                <a:t>Umpleby</a:t>
              </a:r>
              <a:endParaRPr lang="fa-IR" dirty="0">
                <a:solidFill>
                  <a:schemeClr val="tx1"/>
                </a:solidFill>
              </a:endParaRPr>
            </a:p>
          </p:txBody>
        </p:sp>
        <p:sp>
          <p:nvSpPr>
            <p:cNvPr id="18" name="Rectangle 17">
              <a:extLst>
                <a:ext uri="{FF2B5EF4-FFF2-40B4-BE49-F238E27FC236}">
                  <a16:creationId xmlns:a16="http://schemas.microsoft.com/office/drawing/2014/main" id="{71E8DB5A-9237-4569-BA84-F7DC16C5EF89}"/>
                </a:ext>
              </a:extLst>
            </p:cNvPr>
            <p:cNvSpPr/>
            <p:nvPr/>
          </p:nvSpPr>
          <p:spPr>
            <a:xfrm>
              <a:off x="2331039" y="4442655"/>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Interaction among the </a:t>
              </a:r>
              <a:r>
                <a:rPr lang="en-US" sz="1500" dirty="0">
                  <a:solidFill>
                    <a:schemeClr val="tx1"/>
                  </a:solidFill>
                  <a:latin typeface="Times CE" panose="02040603030405090304" pitchFamily="18" charset="0"/>
                  <a:cs typeface="Times New Roman" panose="02020603050405020304" pitchFamily="18" charset="0"/>
                </a:rPr>
                <a:t>variables</a:t>
              </a:r>
              <a:r>
                <a:rPr lang="en-US" sz="1500" b="0" i="0" u="none" strike="noStrike" baseline="0" dirty="0">
                  <a:solidFill>
                    <a:schemeClr val="tx1"/>
                  </a:solidFill>
                  <a:latin typeface="TimesNewRomanPSMT"/>
                </a:rPr>
                <a:t> in a system</a:t>
              </a:r>
              <a:endParaRPr lang="fa-IR" sz="1500" dirty="0">
                <a:solidFill>
                  <a:schemeClr val="tx1"/>
                </a:solidFill>
              </a:endParaRPr>
            </a:p>
          </p:txBody>
        </p:sp>
        <p:sp>
          <p:nvSpPr>
            <p:cNvPr id="19" name="Rectangle 18">
              <a:extLst>
                <a:ext uri="{FF2B5EF4-FFF2-40B4-BE49-F238E27FC236}">
                  <a16:creationId xmlns:a16="http://schemas.microsoft.com/office/drawing/2014/main" id="{82321353-2355-4A47-84E7-5816A2D689BA}"/>
                </a:ext>
              </a:extLst>
            </p:cNvPr>
            <p:cNvSpPr/>
            <p:nvPr/>
          </p:nvSpPr>
          <p:spPr>
            <a:xfrm>
              <a:off x="5573743" y="4442655"/>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Interaction between </a:t>
              </a:r>
              <a:r>
                <a:rPr lang="en-US" sz="1500" dirty="0">
                  <a:solidFill>
                    <a:schemeClr val="tx1"/>
                  </a:solidFill>
                  <a:latin typeface="Times CE" panose="02040603030405090304" pitchFamily="18" charset="0"/>
                  <a:cs typeface="Times New Roman" panose="02020603050405020304" pitchFamily="18" charset="0"/>
                </a:rPr>
                <a:t>observer</a:t>
              </a:r>
              <a:r>
                <a:rPr lang="en-US" sz="1500" b="0" i="0" u="none" strike="noStrike" baseline="0" dirty="0">
                  <a:solidFill>
                    <a:schemeClr val="tx1"/>
                  </a:solidFill>
                  <a:latin typeface="TimesNewRomanPSMT"/>
                </a:rPr>
                <a:t> and </a:t>
              </a:r>
              <a:r>
                <a:rPr lang="en-US" sz="1500" dirty="0">
                  <a:solidFill>
                    <a:schemeClr val="tx1"/>
                  </a:solidFill>
                  <a:latin typeface="Times CE" panose="02040603030405090304" pitchFamily="18" charset="0"/>
                  <a:cs typeface="Times New Roman" panose="02020603050405020304" pitchFamily="18" charset="0"/>
                </a:rPr>
                <a:t>observed</a:t>
              </a:r>
              <a:endParaRPr lang="fa-IR" sz="1500" dirty="0">
                <a:solidFill>
                  <a:schemeClr val="tx1"/>
                </a:solidFill>
                <a:latin typeface="Times CE" panose="02040603030405090304" pitchFamily="18" charset="0"/>
                <a:cs typeface="Times New Roman" panose="02020603050405020304" pitchFamily="18" charset="0"/>
              </a:endParaRPr>
            </a:p>
          </p:txBody>
        </p:sp>
        <p:sp>
          <p:nvSpPr>
            <p:cNvPr id="20" name="Arrow: Pentagon 19">
              <a:extLst>
                <a:ext uri="{FF2B5EF4-FFF2-40B4-BE49-F238E27FC236}">
                  <a16:creationId xmlns:a16="http://schemas.microsoft.com/office/drawing/2014/main" id="{05E4C41B-64E9-4B23-8E50-E628354329E2}"/>
                </a:ext>
              </a:extLst>
            </p:cNvPr>
            <p:cNvSpPr/>
            <p:nvPr/>
          </p:nvSpPr>
          <p:spPr>
            <a:xfrm>
              <a:off x="477367" y="5150142"/>
              <a:ext cx="1703858" cy="637015"/>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0" i="0" u="none" strike="noStrike" baseline="0" dirty="0" err="1">
                  <a:solidFill>
                    <a:schemeClr val="tx1"/>
                  </a:solidFill>
                  <a:latin typeface="TimesNewRomanPSMT"/>
                </a:rPr>
                <a:t>Umpleby</a:t>
              </a:r>
              <a:endParaRPr lang="fa-IR" dirty="0">
                <a:solidFill>
                  <a:schemeClr val="tx1"/>
                </a:solidFill>
              </a:endParaRPr>
            </a:p>
          </p:txBody>
        </p:sp>
        <p:sp>
          <p:nvSpPr>
            <p:cNvPr id="21" name="Rectangle 20">
              <a:extLst>
                <a:ext uri="{FF2B5EF4-FFF2-40B4-BE49-F238E27FC236}">
                  <a16:creationId xmlns:a16="http://schemas.microsoft.com/office/drawing/2014/main" id="{E9A68992-4F66-4695-8E88-1C0D06193649}"/>
                </a:ext>
              </a:extLst>
            </p:cNvPr>
            <p:cNvSpPr/>
            <p:nvPr/>
          </p:nvSpPr>
          <p:spPr>
            <a:xfrm>
              <a:off x="2331039" y="5150142"/>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Theories of </a:t>
              </a:r>
              <a:r>
                <a:rPr lang="en-US" sz="1500" dirty="0">
                  <a:solidFill>
                    <a:schemeClr val="tx1"/>
                  </a:solidFill>
                  <a:latin typeface="Times CE" panose="02040603030405090304" pitchFamily="18" charset="0"/>
                  <a:cs typeface="Times New Roman" panose="02020603050405020304" pitchFamily="18" charset="0"/>
                </a:rPr>
                <a:t>social</a:t>
              </a:r>
              <a:r>
                <a:rPr lang="en-US" sz="1500" b="0" i="0" u="none" strike="noStrike" baseline="0" dirty="0">
                  <a:solidFill>
                    <a:schemeClr val="tx1"/>
                  </a:solidFill>
                  <a:latin typeface="TimesNewRomanPSMT"/>
                </a:rPr>
                <a:t> systems</a:t>
              </a:r>
              <a:endParaRPr lang="fa-IR" sz="1500" dirty="0">
                <a:solidFill>
                  <a:schemeClr val="tx1"/>
                </a:solidFill>
              </a:endParaRPr>
            </a:p>
          </p:txBody>
        </p:sp>
        <p:sp>
          <p:nvSpPr>
            <p:cNvPr id="22" name="Rectangle 21">
              <a:extLst>
                <a:ext uri="{FF2B5EF4-FFF2-40B4-BE49-F238E27FC236}">
                  <a16:creationId xmlns:a16="http://schemas.microsoft.com/office/drawing/2014/main" id="{10FC9EF5-F2B1-48E0-99FD-9F2F08307968}"/>
                </a:ext>
              </a:extLst>
            </p:cNvPr>
            <p:cNvSpPr/>
            <p:nvPr/>
          </p:nvSpPr>
          <p:spPr>
            <a:xfrm>
              <a:off x="5573743" y="5150142"/>
              <a:ext cx="3092890" cy="637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500" b="0" i="0" u="none" strike="noStrike" baseline="0" dirty="0">
                  <a:solidFill>
                    <a:schemeClr val="tx1"/>
                  </a:solidFill>
                  <a:latin typeface="TimesNewRomanPSMT"/>
                </a:rPr>
                <a:t>Theories of the interaction between </a:t>
              </a:r>
              <a:r>
                <a:rPr lang="en-US" sz="1500" dirty="0">
                  <a:solidFill>
                    <a:schemeClr val="tx1"/>
                  </a:solidFill>
                  <a:latin typeface="Times CE" panose="02040603030405090304" pitchFamily="18" charset="0"/>
                  <a:cs typeface="Times New Roman" panose="02020603050405020304" pitchFamily="18" charset="0"/>
                </a:rPr>
                <a:t>ideas</a:t>
              </a:r>
              <a:r>
                <a:rPr lang="en-US" sz="1500" b="0" i="0" u="none" strike="noStrike" baseline="0" dirty="0">
                  <a:solidFill>
                    <a:schemeClr val="tx1"/>
                  </a:solidFill>
                  <a:latin typeface="TimesNewRomanPSMT"/>
                </a:rPr>
                <a:t> and </a:t>
              </a:r>
              <a:r>
                <a:rPr lang="en-US" sz="1500" dirty="0">
                  <a:solidFill>
                    <a:schemeClr val="tx1"/>
                  </a:solidFill>
                  <a:latin typeface="Times CE" panose="02040603030405090304" pitchFamily="18" charset="0"/>
                  <a:cs typeface="Times New Roman" panose="02020603050405020304" pitchFamily="18" charset="0"/>
                </a:rPr>
                <a:t>society</a:t>
              </a:r>
              <a:endParaRPr lang="fa-IR" sz="1500" dirty="0">
                <a:solidFill>
                  <a:schemeClr val="tx1"/>
                </a:solidFill>
                <a:latin typeface="Times CE" panose="02040603030405090304" pitchFamily="18" charset="0"/>
                <a:cs typeface="Times New Roman" panose="02020603050405020304" pitchFamily="18" charset="0"/>
              </a:endParaRPr>
            </a:p>
          </p:txBody>
        </p:sp>
      </p:grpSp>
      <p:sp>
        <p:nvSpPr>
          <p:cNvPr id="23" name="TextBox 22">
            <a:extLst>
              <a:ext uri="{FF2B5EF4-FFF2-40B4-BE49-F238E27FC236}">
                <a16:creationId xmlns:a16="http://schemas.microsoft.com/office/drawing/2014/main" id="{5724A1F4-30A9-4BF1-B88C-5028F5D4B3A4}"/>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Stuart A. </a:t>
            </a:r>
            <a:r>
              <a:rPr lang="en-US" sz="800" dirty="0" err="1">
                <a:solidFill>
                  <a:srgbClr val="04A1E3"/>
                </a:solidFill>
                <a:latin typeface="Helvetica World" panose="020B0500040000020004" pitchFamily="34" charset="0"/>
                <a:cs typeface="Helvetica World" panose="020B0500040000020004" pitchFamily="34" charset="0"/>
              </a:rPr>
              <a:t>Umpleby</a:t>
            </a:r>
            <a:r>
              <a:rPr lang="en-US" sz="800" dirty="0">
                <a:solidFill>
                  <a:srgbClr val="04A1E3"/>
                </a:solidFill>
                <a:latin typeface="Helvetica World" panose="020B0500040000020004" pitchFamily="34" charset="0"/>
                <a:cs typeface="Helvetica World" panose="020B0500040000020004" pitchFamily="34" charset="0"/>
              </a:rPr>
              <a:t>, A Brief History of Cybernetics in the United States, The George Washington University, 2008</a:t>
            </a:r>
          </a:p>
        </p:txBody>
      </p:sp>
    </p:spTree>
    <p:extLst>
      <p:ext uri="{BB962C8B-B14F-4D97-AF65-F5344CB8AC3E}">
        <p14:creationId xmlns:p14="http://schemas.microsoft.com/office/powerpoint/2010/main" val="338529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3051728"/>
            <a:ext cx="7772400" cy="1520272"/>
          </a:xfrm>
        </p:spPr>
        <p:txBody>
          <a:bodyPr anchor="ctr">
            <a:noAutofit/>
          </a:bodyPr>
          <a:lstStyle/>
          <a:p>
            <a:r>
              <a:rPr lang="fa-IR" sz="3200" dirty="0"/>
              <a:t>مروری بر دانش سایبرنتیک (1)</a:t>
            </a:r>
            <a:br>
              <a:rPr lang="fa-IR" dirty="0"/>
            </a:br>
            <a:r>
              <a:rPr lang="fa-IR" dirty="0"/>
              <a:t>سایبرنتیک محض (1)</a:t>
            </a:r>
          </a:p>
        </p:txBody>
      </p:sp>
      <p:sp>
        <p:nvSpPr>
          <p:cNvPr id="3" name="Subtitle 2"/>
          <p:cNvSpPr>
            <a:spLocks noGrp="1"/>
          </p:cNvSpPr>
          <p:nvPr>
            <p:ph type="subTitle" idx="1"/>
          </p:nvPr>
        </p:nvSpPr>
        <p:spPr>
          <a:xfrm>
            <a:off x="1143000" y="4572000"/>
            <a:ext cx="6858000" cy="375754"/>
          </a:xfrm>
        </p:spPr>
        <p:txBody>
          <a:bodyPr>
            <a:normAutofit/>
          </a:bodyPr>
          <a:lstStyle/>
          <a:p>
            <a:r>
              <a:rPr lang="en-US" sz="2000" dirty="0"/>
              <a:t>A Review on Cybernetics: Pure Cybernetics</a:t>
            </a:r>
            <a:endParaRPr lang="fa-IR" sz="2000" dirty="0"/>
          </a:p>
        </p:txBody>
      </p:sp>
      <p:sp>
        <p:nvSpPr>
          <p:cNvPr id="4" name="Content Placeholder 3"/>
          <p:cNvSpPr>
            <a:spLocks noGrp="1"/>
          </p:cNvSpPr>
          <p:nvPr>
            <p:ph sz="quarter" idx="10"/>
          </p:nvPr>
        </p:nvSpPr>
        <p:spPr/>
        <p:txBody>
          <a:bodyPr/>
          <a:lstStyle/>
          <a:p>
            <a:r>
              <a:rPr lang="fa-IR" dirty="0"/>
              <a:t>جلسه ۳</a:t>
            </a:r>
          </a:p>
        </p:txBody>
      </p:sp>
    </p:spTree>
    <p:extLst>
      <p:ext uri="{BB962C8B-B14F-4D97-AF65-F5344CB8AC3E}">
        <p14:creationId xmlns:p14="http://schemas.microsoft.com/office/powerpoint/2010/main" val="284047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3</a:t>
            </a:r>
          </a:p>
        </p:txBody>
      </p:sp>
      <p:sp>
        <p:nvSpPr>
          <p:cNvPr id="8" name="Text Placeholder 7"/>
          <p:cNvSpPr>
            <a:spLocks noGrp="1"/>
          </p:cNvSpPr>
          <p:nvPr>
            <p:ph type="body" sz="quarter" idx="12"/>
          </p:nvPr>
        </p:nvSpPr>
        <p:spPr>
          <a:xfrm>
            <a:off x="1387592" y="3429000"/>
            <a:ext cx="2409955" cy="2432480"/>
          </a:xfrm>
        </p:spPr>
        <p:txBody>
          <a:bodyPr/>
          <a:lstStyle/>
          <a:p>
            <a:pPr rtl="1"/>
            <a:r>
              <a:rPr lang="fa-IR" dirty="0"/>
              <a:t>انواع</a:t>
            </a:r>
            <a:br>
              <a:rPr lang="fa-IR" dirty="0"/>
            </a:br>
            <a:r>
              <a:rPr lang="fa-IR" dirty="0"/>
              <a:t>سایبرنتیک</a:t>
            </a:r>
            <a:br>
              <a:rPr lang="fa-IR" dirty="0"/>
            </a:br>
            <a:r>
              <a:rPr lang="fa-IR" dirty="0"/>
              <a:t>محض</a:t>
            </a:r>
            <a:endParaRPr lang="fa-IR" sz="2800" dirty="0"/>
          </a:p>
        </p:txBody>
      </p:sp>
    </p:spTree>
    <p:extLst>
      <p:ext uri="{BB962C8B-B14F-4D97-AF65-F5344CB8AC3E}">
        <p14:creationId xmlns:p14="http://schemas.microsoft.com/office/powerpoint/2010/main" val="429290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سیر رشد دانش سایبرنتیک</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r>
              <a:rPr lang="en-US" dirty="0"/>
              <a:t>The Ontogenesis of Cybernetics: Different Types of Cybernetics</a:t>
            </a:r>
            <a:endParaRPr lang="fa-IR" dirty="0"/>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r>
              <a:rPr lang="fa-IR" dirty="0"/>
              <a:t>انواع مختلف سایبرنتیک</a:t>
            </a: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4)</a:t>
            </a:r>
          </a:p>
        </p:txBody>
      </p:sp>
      <p:pic>
        <p:nvPicPr>
          <p:cNvPr id="7" name="Picture 6">
            <a:extLst>
              <a:ext uri="{FF2B5EF4-FFF2-40B4-BE49-F238E27FC236}">
                <a16:creationId xmlns:a16="http://schemas.microsoft.com/office/drawing/2014/main" id="{0363AF9D-F5C8-4F38-B7DD-BC86AC00B25F}"/>
              </a:ext>
            </a:extLst>
          </p:cNvPr>
          <p:cNvPicPr>
            <a:picLocks noChangeAspect="1"/>
          </p:cNvPicPr>
          <p:nvPr/>
        </p:nvPicPr>
        <p:blipFill>
          <a:blip r:embed="rId2"/>
          <a:stretch>
            <a:fillRect/>
          </a:stretch>
        </p:blipFill>
        <p:spPr>
          <a:xfrm>
            <a:off x="648259" y="2440981"/>
            <a:ext cx="7847483" cy="2984254"/>
          </a:xfrm>
          <a:prstGeom prst="rect">
            <a:avLst/>
          </a:prstGeom>
        </p:spPr>
      </p:pic>
    </p:spTree>
    <p:extLst>
      <p:ext uri="{BB962C8B-B14F-4D97-AF65-F5344CB8AC3E}">
        <p14:creationId xmlns:p14="http://schemas.microsoft.com/office/powerpoint/2010/main" val="195565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انواع مختلف سایبرنتیک</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endParaRPr lang="fa-I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12)</a:t>
            </a:r>
          </a:p>
        </p:txBody>
      </p:sp>
      <p:pic>
        <p:nvPicPr>
          <p:cNvPr id="6" name="Picture 5">
            <a:extLst>
              <a:ext uri="{FF2B5EF4-FFF2-40B4-BE49-F238E27FC236}">
                <a16:creationId xmlns:a16="http://schemas.microsoft.com/office/drawing/2014/main" id="{A4BB2A62-0C77-4DA1-8E0D-723C8ECA8BE4}"/>
              </a:ext>
            </a:extLst>
          </p:cNvPr>
          <p:cNvPicPr>
            <a:picLocks noChangeAspect="1"/>
          </p:cNvPicPr>
          <p:nvPr/>
        </p:nvPicPr>
        <p:blipFill>
          <a:blip r:embed="rId2"/>
          <a:stretch>
            <a:fillRect/>
          </a:stretch>
        </p:blipFill>
        <p:spPr>
          <a:xfrm>
            <a:off x="1423380" y="1485526"/>
            <a:ext cx="6297241" cy="4777218"/>
          </a:xfrm>
          <a:prstGeom prst="rect">
            <a:avLst/>
          </a:prstGeom>
        </p:spPr>
      </p:pic>
    </p:spTree>
    <p:extLst>
      <p:ext uri="{BB962C8B-B14F-4D97-AF65-F5344CB8AC3E}">
        <p14:creationId xmlns:p14="http://schemas.microsoft.com/office/powerpoint/2010/main" val="166117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4</a:t>
            </a:r>
          </a:p>
        </p:txBody>
      </p:sp>
      <p:sp>
        <p:nvSpPr>
          <p:cNvPr id="8" name="Text Placeholder 7"/>
          <p:cNvSpPr>
            <a:spLocks noGrp="1"/>
          </p:cNvSpPr>
          <p:nvPr>
            <p:ph type="body" sz="quarter" idx="12"/>
          </p:nvPr>
        </p:nvSpPr>
        <p:spPr>
          <a:xfrm>
            <a:off x="1295400" y="3429000"/>
            <a:ext cx="2571750" cy="2432480"/>
          </a:xfrm>
        </p:spPr>
        <p:txBody>
          <a:bodyPr>
            <a:normAutofit/>
          </a:bodyPr>
          <a:lstStyle/>
          <a:p>
            <a:pPr rtl="1"/>
            <a:r>
              <a:rPr lang="fa-IR" sz="3800" dirty="0"/>
              <a:t>سایبرتیک:</a:t>
            </a:r>
            <a:br>
              <a:rPr lang="fa-IR" sz="3800" dirty="0"/>
            </a:br>
            <a:r>
              <a:rPr lang="fa-IR" sz="3800" dirty="0"/>
              <a:t>دستاوردها </a:t>
            </a:r>
            <a:br>
              <a:rPr lang="fa-IR" sz="3800" dirty="0"/>
            </a:br>
            <a:r>
              <a:rPr lang="fa-IR" sz="3800" dirty="0"/>
              <a:t>و</a:t>
            </a:r>
            <a:br>
              <a:rPr lang="fa-IR" sz="3800" dirty="0"/>
            </a:br>
            <a:r>
              <a:rPr lang="fa-IR" sz="3800" dirty="0"/>
              <a:t>سرخوردگی‌ها</a:t>
            </a:r>
          </a:p>
        </p:txBody>
      </p:sp>
    </p:spTree>
    <p:extLst>
      <p:ext uri="{BB962C8B-B14F-4D97-AF65-F5344CB8AC3E}">
        <p14:creationId xmlns:p14="http://schemas.microsoft.com/office/powerpoint/2010/main" val="71086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دستاوردها و سرخوردگی‌های سایبرتیک</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r>
              <a:rPr lang="en-US" dirty="0"/>
              <a:t>Achievements and Disillusions of Cybernetics</a:t>
            </a:r>
            <a:endParaRPr lang="fa-IR" dirty="0"/>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endParaRPr lang="fa-I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a:t>
            </a:r>
          </a:p>
        </p:txBody>
      </p:sp>
    </p:spTree>
    <p:extLst>
      <p:ext uri="{BB962C8B-B14F-4D97-AF65-F5344CB8AC3E}">
        <p14:creationId xmlns:p14="http://schemas.microsoft.com/office/powerpoint/2010/main" val="54178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ساختار منطقی یک نظریه</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r>
              <a:rPr lang="en-US" dirty="0"/>
              <a:t>The Logical Structure of a Theory</a:t>
            </a:r>
            <a:endParaRPr lang="fa-IR" dirty="0"/>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endParaRPr lang="fa-I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16)</a:t>
            </a:r>
          </a:p>
        </p:txBody>
      </p:sp>
      <p:pic>
        <p:nvPicPr>
          <p:cNvPr id="3" name="Picture 2">
            <a:extLst>
              <a:ext uri="{FF2B5EF4-FFF2-40B4-BE49-F238E27FC236}">
                <a16:creationId xmlns:a16="http://schemas.microsoft.com/office/drawing/2014/main" id="{953395AA-2CC7-42D3-9D7C-23FC97AAA2FF}"/>
              </a:ext>
            </a:extLst>
          </p:cNvPr>
          <p:cNvPicPr>
            <a:picLocks noChangeAspect="1"/>
          </p:cNvPicPr>
          <p:nvPr/>
        </p:nvPicPr>
        <p:blipFill>
          <a:blip r:embed="rId2"/>
          <a:stretch>
            <a:fillRect/>
          </a:stretch>
        </p:blipFill>
        <p:spPr>
          <a:xfrm>
            <a:off x="2869558" y="1516465"/>
            <a:ext cx="3404884" cy="4828911"/>
          </a:xfrm>
          <a:prstGeom prst="rect">
            <a:avLst/>
          </a:prstGeom>
        </p:spPr>
      </p:pic>
    </p:spTree>
    <p:extLst>
      <p:ext uri="{BB962C8B-B14F-4D97-AF65-F5344CB8AC3E}">
        <p14:creationId xmlns:p14="http://schemas.microsoft.com/office/powerpoint/2010/main" val="418712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F036-FFD5-4665-85B1-A48D589556F0}"/>
              </a:ext>
            </a:extLst>
          </p:cNvPr>
          <p:cNvSpPr>
            <a:spLocks noGrp="1"/>
          </p:cNvSpPr>
          <p:nvPr>
            <p:ph type="title"/>
          </p:nvPr>
        </p:nvSpPr>
        <p:spPr/>
        <p:txBody>
          <a:bodyPr>
            <a:normAutofit fontScale="90000"/>
          </a:bodyPr>
          <a:lstStyle/>
          <a:p>
            <a:r>
              <a:rPr lang="fa-IR" dirty="0"/>
              <a:t>اصل عدم قطعیت</a:t>
            </a:r>
          </a:p>
        </p:txBody>
      </p:sp>
      <p:sp>
        <p:nvSpPr>
          <p:cNvPr id="4" name="Text Placeholder 3">
            <a:extLst>
              <a:ext uri="{FF2B5EF4-FFF2-40B4-BE49-F238E27FC236}">
                <a16:creationId xmlns:a16="http://schemas.microsoft.com/office/drawing/2014/main" id="{993BA3A8-BB48-49EF-8643-790E42612C4E}"/>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2D7699C0-3CCB-4BFD-A630-4C1B6427FB19}"/>
              </a:ext>
            </a:extLst>
          </p:cNvPr>
          <p:cNvSpPr>
            <a:spLocks noGrp="1"/>
          </p:cNvSpPr>
          <p:nvPr>
            <p:ph type="body" sz="quarter" idx="14"/>
          </p:nvPr>
        </p:nvSpPr>
        <p:spPr/>
        <p:txBody>
          <a:bodyPr/>
          <a:lstStyle/>
          <a:p>
            <a:r>
              <a:rPr lang="fa-IR" dirty="0"/>
              <a:t>در خصوص سایبرنتیک</a:t>
            </a:r>
          </a:p>
        </p:txBody>
      </p:sp>
      <p:sp>
        <p:nvSpPr>
          <p:cNvPr id="11" name="TextBox 10">
            <a:extLst>
              <a:ext uri="{FF2B5EF4-FFF2-40B4-BE49-F238E27FC236}">
                <a16:creationId xmlns:a16="http://schemas.microsoft.com/office/drawing/2014/main" id="{CDFB58F9-81B0-4172-8095-4AC2FF054E1D}"/>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16)</a:t>
            </a:r>
          </a:p>
        </p:txBody>
      </p:sp>
      <p:pic>
        <p:nvPicPr>
          <p:cNvPr id="6" name="Picture 5">
            <a:extLst>
              <a:ext uri="{FF2B5EF4-FFF2-40B4-BE49-F238E27FC236}">
                <a16:creationId xmlns:a16="http://schemas.microsoft.com/office/drawing/2014/main" id="{EA4DB43B-02E0-489F-927C-DEC4BD984D6F}"/>
              </a:ext>
            </a:extLst>
          </p:cNvPr>
          <p:cNvPicPr>
            <a:picLocks noChangeAspect="1"/>
          </p:cNvPicPr>
          <p:nvPr/>
        </p:nvPicPr>
        <p:blipFill>
          <a:blip r:embed="rId3"/>
          <a:stretch>
            <a:fillRect/>
          </a:stretch>
        </p:blipFill>
        <p:spPr>
          <a:xfrm>
            <a:off x="1044304" y="1793115"/>
            <a:ext cx="7055391" cy="4389626"/>
          </a:xfrm>
          <a:prstGeom prst="rect">
            <a:avLst/>
          </a:prstGeom>
        </p:spPr>
      </p:pic>
    </p:spTree>
    <p:extLst>
      <p:ext uri="{BB962C8B-B14F-4D97-AF65-F5344CB8AC3E}">
        <p14:creationId xmlns:p14="http://schemas.microsoft.com/office/powerpoint/2010/main" val="142232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899B-0D88-470D-BC26-6B31A1A94CE9}"/>
              </a:ext>
            </a:extLst>
          </p:cNvPr>
          <p:cNvSpPr>
            <a:spLocks noGrp="1"/>
          </p:cNvSpPr>
          <p:nvPr>
            <p:ph type="title"/>
          </p:nvPr>
        </p:nvSpPr>
        <p:spPr/>
        <p:txBody>
          <a:bodyPr>
            <a:normAutofit fontScale="90000"/>
          </a:bodyPr>
          <a:lstStyle/>
          <a:p>
            <a:r>
              <a:rPr lang="fa-IR" dirty="0"/>
              <a:t>ولایت: جایگزین سایبرنتیک در اسلام</a:t>
            </a:r>
          </a:p>
        </p:txBody>
      </p:sp>
      <p:sp>
        <p:nvSpPr>
          <p:cNvPr id="3" name="Text Placeholder 2">
            <a:extLst>
              <a:ext uri="{FF2B5EF4-FFF2-40B4-BE49-F238E27FC236}">
                <a16:creationId xmlns:a16="http://schemas.microsoft.com/office/drawing/2014/main" id="{CE9AFAC8-32BF-4A0F-929A-B16E15E1CD88}"/>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244063C-1905-4380-B889-66294D669054}"/>
              </a:ext>
            </a:extLst>
          </p:cNvPr>
          <p:cNvSpPr>
            <a:spLocks noGrp="1"/>
          </p:cNvSpPr>
          <p:nvPr>
            <p:ph type="body" sz="quarter" idx="14"/>
          </p:nvPr>
        </p:nvSpPr>
        <p:spPr/>
        <p:txBody>
          <a:bodyPr/>
          <a:lstStyle/>
          <a:p>
            <a:endParaRPr lang="fa-IR"/>
          </a:p>
        </p:txBody>
      </p:sp>
      <p:grpSp>
        <p:nvGrpSpPr>
          <p:cNvPr id="7" name="Group 6">
            <a:extLst>
              <a:ext uri="{FF2B5EF4-FFF2-40B4-BE49-F238E27FC236}">
                <a16:creationId xmlns:a16="http://schemas.microsoft.com/office/drawing/2014/main" id="{12E21138-93FB-4948-8463-261495A9A494}"/>
              </a:ext>
            </a:extLst>
          </p:cNvPr>
          <p:cNvGrpSpPr/>
          <p:nvPr/>
        </p:nvGrpSpPr>
        <p:grpSpPr>
          <a:xfrm>
            <a:off x="975050" y="2842401"/>
            <a:ext cx="7193899" cy="1173198"/>
            <a:chOff x="1434517" y="4892040"/>
            <a:chExt cx="7193899" cy="1173198"/>
          </a:xfrm>
        </p:grpSpPr>
        <p:grpSp>
          <p:nvGrpSpPr>
            <p:cNvPr id="8" name="Group 7">
              <a:extLst>
                <a:ext uri="{FF2B5EF4-FFF2-40B4-BE49-F238E27FC236}">
                  <a16:creationId xmlns:a16="http://schemas.microsoft.com/office/drawing/2014/main" id="{8D7F4142-CDE6-41F8-A9B5-52955E8D35C6}"/>
                </a:ext>
              </a:extLst>
            </p:cNvPr>
            <p:cNvGrpSpPr/>
            <p:nvPr/>
          </p:nvGrpSpPr>
          <p:grpSpPr>
            <a:xfrm>
              <a:off x="1434517" y="4892040"/>
              <a:ext cx="3092043" cy="1173198"/>
              <a:chOff x="1434517" y="4892040"/>
              <a:chExt cx="3092043" cy="1173198"/>
            </a:xfrm>
          </p:grpSpPr>
          <p:sp>
            <p:nvSpPr>
              <p:cNvPr id="15" name="Rectangle 14">
                <a:extLst>
                  <a:ext uri="{FF2B5EF4-FFF2-40B4-BE49-F238E27FC236}">
                    <a16:creationId xmlns:a16="http://schemas.microsoft.com/office/drawing/2014/main" id="{FA278D79-006C-4290-93B9-88226EFC7841}"/>
                  </a:ext>
                </a:extLst>
              </p:cNvPr>
              <p:cNvSpPr/>
              <p:nvPr/>
            </p:nvSpPr>
            <p:spPr>
              <a:xfrm>
                <a:off x="1434517" y="4892040"/>
                <a:ext cx="3092043" cy="1173198"/>
              </a:xfrm>
              <a:prstGeom prst="rect">
                <a:avLst/>
              </a:prstGeom>
              <a:solidFill>
                <a:srgbClr val="FF66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Bevel 9">
                <a:extLst>
                  <a:ext uri="{FF2B5EF4-FFF2-40B4-BE49-F238E27FC236}">
                    <a16:creationId xmlns:a16="http://schemas.microsoft.com/office/drawing/2014/main" id="{F81FDB72-8C40-433A-8D30-9EC6E9C72684}"/>
                  </a:ext>
                </a:extLst>
              </p:cNvPr>
              <p:cNvSpPr/>
              <p:nvPr/>
            </p:nvSpPr>
            <p:spPr>
              <a:xfrm>
                <a:off x="1734718" y="5288280"/>
                <a:ext cx="2434611" cy="657805"/>
              </a:xfrm>
              <a:prstGeom prst="bevel">
                <a:avLst>
                  <a:gd name="adj" fmla="val 3787"/>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a:solidFill>
                      <a:schemeClr val="bg1"/>
                    </a:solidFill>
                    <a:latin typeface="Calibri" panose="020F0502020204030204" pitchFamily="34" charset="0"/>
                    <a:cs typeface="Q Khoramshahr" panose="00000400000000000000" pitchFamily="50" charset="-78"/>
                  </a:rPr>
                  <a:t>سایبرنتیک</a:t>
                </a:r>
                <a:endParaRPr lang="en-US" sz="2000" i="1" dirty="0">
                  <a:solidFill>
                    <a:schemeClr val="bg1"/>
                  </a:solidFill>
                  <a:latin typeface="Times CE" panose="02040603030405090304" pitchFamily="18" charset="0"/>
                </a:endParaRPr>
              </a:p>
            </p:txBody>
          </p:sp>
          <p:sp>
            <p:nvSpPr>
              <p:cNvPr id="17" name="TextBox 16">
                <a:extLst>
                  <a:ext uri="{FF2B5EF4-FFF2-40B4-BE49-F238E27FC236}">
                    <a16:creationId xmlns:a16="http://schemas.microsoft.com/office/drawing/2014/main" id="{96C1EE31-3727-4574-BCB2-2D69BC56D8D4}"/>
                  </a:ext>
                </a:extLst>
              </p:cNvPr>
              <p:cNvSpPr txBox="1"/>
              <p:nvPr/>
            </p:nvSpPr>
            <p:spPr>
              <a:xfrm>
                <a:off x="1434517" y="4929463"/>
                <a:ext cx="3092043" cy="291400"/>
              </a:xfrm>
              <a:prstGeom prst="rect">
                <a:avLst/>
              </a:prstGeom>
              <a:noFill/>
            </p:spPr>
            <p:txBody>
              <a:bodyPr wrap="square" rtlCol="0">
                <a:noAutofit/>
              </a:bodyPr>
              <a:lstStyle/>
              <a:p>
                <a:pPr algn="ctr" rtl="1"/>
                <a:r>
                  <a:rPr lang="fa-IR" sz="1400" dirty="0">
                    <a:cs typeface="Q Khoramshahr" panose="00000400000000000000" pitchFamily="50" charset="-78"/>
                  </a:rPr>
                  <a:t>مدرنیسم</a:t>
                </a:r>
                <a:endParaRPr lang="en-US" sz="1400" dirty="0">
                  <a:cs typeface="Q Khoramshahr" panose="00000400000000000000" pitchFamily="50" charset="-78"/>
                </a:endParaRPr>
              </a:p>
            </p:txBody>
          </p:sp>
        </p:grpSp>
        <p:grpSp>
          <p:nvGrpSpPr>
            <p:cNvPr id="9" name="Group 8">
              <a:extLst>
                <a:ext uri="{FF2B5EF4-FFF2-40B4-BE49-F238E27FC236}">
                  <a16:creationId xmlns:a16="http://schemas.microsoft.com/office/drawing/2014/main" id="{0792CCA7-F33C-4371-89A7-CEE8817C36BB}"/>
                </a:ext>
              </a:extLst>
            </p:cNvPr>
            <p:cNvGrpSpPr/>
            <p:nvPr/>
          </p:nvGrpSpPr>
          <p:grpSpPr>
            <a:xfrm>
              <a:off x="5536373" y="4892040"/>
              <a:ext cx="3092043" cy="1173198"/>
              <a:chOff x="5093548" y="4892040"/>
              <a:chExt cx="3092043" cy="1173198"/>
            </a:xfrm>
          </p:grpSpPr>
          <p:sp>
            <p:nvSpPr>
              <p:cNvPr id="12" name="Rectangle 11">
                <a:extLst>
                  <a:ext uri="{FF2B5EF4-FFF2-40B4-BE49-F238E27FC236}">
                    <a16:creationId xmlns:a16="http://schemas.microsoft.com/office/drawing/2014/main" id="{BF2F1FE5-CE9D-4448-8AF7-840E1E48B937}"/>
                  </a:ext>
                </a:extLst>
              </p:cNvPr>
              <p:cNvSpPr/>
              <p:nvPr/>
            </p:nvSpPr>
            <p:spPr>
              <a:xfrm>
                <a:off x="5093548" y="4892040"/>
                <a:ext cx="3092043" cy="1173198"/>
              </a:xfrm>
              <a:prstGeom prst="rect">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Bevel 9">
                <a:extLst>
                  <a:ext uri="{FF2B5EF4-FFF2-40B4-BE49-F238E27FC236}">
                    <a16:creationId xmlns:a16="http://schemas.microsoft.com/office/drawing/2014/main" id="{AC31072A-B05E-41CE-ADBC-084BC4C4BAA1}"/>
                  </a:ext>
                </a:extLst>
              </p:cNvPr>
              <p:cNvSpPr/>
              <p:nvPr/>
            </p:nvSpPr>
            <p:spPr>
              <a:xfrm>
                <a:off x="5393749" y="5288280"/>
                <a:ext cx="2434611" cy="657805"/>
              </a:xfrm>
              <a:prstGeom prst="bevel">
                <a:avLst>
                  <a:gd name="adj" fmla="val 378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a:solidFill>
                      <a:schemeClr val="bg1"/>
                    </a:solidFill>
                    <a:latin typeface="Calibri" panose="020F0502020204030204" pitchFamily="34" charset="0"/>
                    <a:cs typeface="Q Khoramshahr" panose="00000400000000000000" pitchFamily="50" charset="-78"/>
                  </a:rPr>
                  <a:t>ولایت</a:t>
                </a:r>
                <a:endParaRPr lang="en-US" sz="2000" i="1" dirty="0">
                  <a:solidFill>
                    <a:schemeClr val="bg1"/>
                  </a:solidFill>
                  <a:latin typeface="Times CE" panose="02040603030405090304" pitchFamily="18" charset="0"/>
                </a:endParaRPr>
              </a:p>
            </p:txBody>
          </p:sp>
          <p:sp>
            <p:nvSpPr>
              <p:cNvPr id="14" name="TextBox 13">
                <a:extLst>
                  <a:ext uri="{FF2B5EF4-FFF2-40B4-BE49-F238E27FC236}">
                    <a16:creationId xmlns:a16="http://schemas.microsoft.com/office/drawing/2014/main" id="{E6168A61-0DFB-4613-90F9-1728819D9B94}"/>
                  </a:ext>
                </a:extLst>
              </p:cNvPr>
              <p:cNvSpPr txBox="1"/>
              <p:nvPr/>
            </p:nvSpPr>
            <p:spPr>
              <a:xfrm>
                <a:off x="5093548" y="4929463"/>
                <a:ext cx="3092043" cy="291400"/>
              </a:xfrm>
              <a:prstGeom prst="rect">
                <a:avLst/>
              </a:prstGeom>
              <a:noFill/>
            </p:spPr>
            <p:txBody>
              <a:bodyPr wrap="square" rtlCol="0">
                <a:noAutofit/>
              </a:bodyPr>
              <a:lstStyle/>
              <a:p>
                <a:pPr algn="ctr" rtl="1"/>
                <a:r>
                  <a:rPr lang="fa-IR" sz="1400" dirty="0">
                    <a:cs typeface="Q Khoramshahr" panose="00000400000000000000" pitchFamily="50" charset="-78"/>
                  </a:rPr>
                  <a:t>اسلام</a:t>
                </a:r>
                <a:endParaRPr lang="en-US" sz="1400" dirty="0">
                  <a:cs typeface="Q Khoramshahr" panose="00000400000000000000" pitchFamily="50" charset="-78"/>
                </a:endParaRPr>
              </a:p>
            </p:txBody>
          </p:sp>
        </p:grpSp>
        <p:sp>
          <p:nvSpPr>
            <p:cNvPr id="10" name="Arrow: Striped Right 9">
              <a:extLst>
                <a:ext uri="{FF2B5EF4-FFF2-40B4-BE49-F238E27FC236}">
                  <a16:creationId xmlns:a16="http://schemas.microsoft.com/office/drawing/2014/main" id="{0B85B316-AA94-4889-BBCB-69312E1C4722}"/>
                </a:ext>
              </a:extLst>
            </p:cNvPr>
            <p:cNvSpPr/>
            <p:nvPr/>
          </p:nvSpPr>
          <p:spPr>
            <a:xfrm>
              <a:off x="4532144" y="5101839"/>
              <a:ext cx="487967" cy="753600"/>
            </a:xfrm>
            <a:prstGeom prst="stripedRightArrow">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Arrow: Striped Right 10">
              <a:extLst>
                <a:ext uri="{FF2B5EF4-FFF2-40B4-BE49-F238E27FC236}">
                  <a16:creationId xmlns:a16="http://schemas.microsoft.com/office/drawing/2014/main" id="{7ABCE92F-BD53-4C7F-A899-07F13016927D}"/>
                </a:ext>
              </a:extLst>
            </p:cNvPr>
            <p:cNvSpPr/>
            <p:nvPr/>
          </p:nvSpPr>
          <p:spPr>
            <a:xfrm flipH="1">
              <a:off x="5048405" y="5101839"/>
              <a:ext cx="487967" cy="753600"/>
            </a:xfrm>
            <a:prstGeom prst="striped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348399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3051728"/>
            <a:ext cx="7772400" cy="1520272"/>
          </a:xfrm>
        </p:spPr>
        <p:txBody>
          <a:bodyPr anchor="ctr">
            <a:noAutofit/>
          </a:bodyPr>
          <a:lstStyle/>
          <a:p>
            <a:r>
              <a:rPr lang="fa-IR" sz="3200" dirty="0"/>
              <a:t>مروری بر دانش سایبرنتیک (۳)</a:t>
            </a:r>
            <a:br>
              <a:rPr lang="fa-IR" dirty="0"/>
            </a:br>
            <a:r>
              <a:rPr lang="fa-IR" dirty="0"/>
              <a:t>سایبرنتیک کاربردی</a:t>
            </a:r>
          </a:p>
        </p:txBody>
      </p:sp>
      <p:sp>
        <p:nvSpPr>
          <p:cNvPr id="3" name="Subtitle 2"/>
          <p:cNvSpPr>
            <a:spLocks noGrp="1"/>
          </p:cNvSpPr>
          <p:nvPr>
            <p:ph type="subTitle" idx="1"/>
          </p:nvPr>
        </p:nvSpPr>
        <p:spPr>
          <a:xfrm>
            <a:off x="1143000" y="4572000"/>
            <a:ext cx="6858000" cy="375754"/>
          </a:xfrm>
        </p:spPr>
        <p:txBody>
          <a:bodyPr>
            <a:normAutofit/>
          </a:bodyPr>
          <a:lstStyle/>
          <a:p>
            <a:r>
              <a:rPr lang="en-US" sz="2000" dirty="0"/>
              <a:t>A Review on Cybernetics: Applied Cybernetics</a:t>
            </a:r>
            <a:endParaRPr lang="fa-IR" sz="2000" dirty="0"/>
          </a:p>
        </p:txBody>
      </p:sp>
      <p:sp>
        <p:nvSpPr>
          <p:cNvPr id="4" name="Content Placeholder 3"/>
          <p:cNvSpPr>
            <a:spLocks noGrp="1"/>
          </p:cNvSpPr>
          <p:nvPr>
            <p:ph sz="quarter" idx="10"/>
          </p:nvPr>
        </p:nvSpPr>
        <p:spPr/>
        <p:txBody>
          <a:bodyPr/>
          <a:lstStyle/>
          <a:p>
            <a:r>
              <a:rPr lang="fa-IR" dirty="0"/>
              <a:t>جلسه 5</a:t>
            </a:r>
          </a:p>
        </p:txBody>
      </p:sp>
    </p:spTree>
    <p:extLst>
      <p:ext uri="{BB962C8B-B14F-4D97-AF65-F5344CB8AC3E}">
        <p14:creationId xmlns:p14="http://schemas.microsoft.com/office/powerpoint/2010/main" val="358066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5</a:t>
            </a:r>
          </a:p>
        </p:txBody>
      </p:sp>
      <p:sp>
        <p:nvSpPr>
          <p:cNvPr id="8" name="Text Placeholder 7"/>
          <p:cNvSpPr>
            <a:spLocks noGrp="1"/>
          </p:cNvSpPr>
          <p:nvPr>
            <p:ph type="body" sz="quarter" idx="12"/>
          </p:nvPr>
        </p:nvSpPr>
        <p:spPr>
          <a:xfrm>
            <a:off x="1295400" y="3429000"/>
            <a:ext cx="2571750" cy="2432480"/>
          </a:xfrm>
        </p:spPr>
        <p:txBody>
          <a:bodyPr>
            <a:normAutofit/>
          </a:bodyPr>
          <a:lstStyle/>
          <a:p>
            <a:pPr rtl="1"/>
            <a:r>
              <a:rPr lang="fa-IR" sz="4400" dirty="0"/>
              <a:t>سایبرتیک کاربردی</a:t>
            </a:r>
          </a:p>
        </p:txBody>
      </p:sp>
    </p:spTree>
    <p:extLst>
      <p:ext uri="{BB962C8B-B14F-4D97-AF65-F5344CB8AC3E}">
        <p14:creationId xmlns:p14="http://schemas.microsoft.com/office/powerpoint/2010/main" val="145982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1</a:t>
            </a:r>
          </a:p>
        </p:txBody>
      </p:sp>
      <p:sp>
        <p:nvSpPr>
          <p:cNvPr id="8" name="Text Placeholder 7"/>
          <p:cNvSpPr>
            <a:spLocks noGrp="1"/>
          </p:cNvSpPr>
          <p:nvPr>
            <p:ph type="body" sz="quarter" idx="12"/>
          </p:nvPr>
        </p:nvSpPr>
        <p:spPr>
          <a:xfrm>
            <a:off x="1387592" y="3429000"/>
            <a:ext cx="2409955" cy="2432480"/>
          </a:xfrm>
        </p:spPr>
        <p:txBody>
          <a:bodyPr/>
          <a:lstStyle/>
          <a:p>
            <a:r>
              <a:rPr lang="fa-IR" dirty="0"/>
              <a:t>تاریخچه</a:t>
            </a:r>
            <a:br>
              <a:rPr lang="fa-IR" dirty="0"/>
            </a:br>
            <a:r>
              <a:rPr lang="fa-IR" dirty="0"/>
              <a:t>و</a:t>
            </a:r>
            <a:br>
              <a:rPr lang="fa-IR" dirty="0"/>
            </a:br>
            <a:r>
              <a:rPr lang="fa-IR" dirty="0"/>
              <a:t>تعریف‌ها</a:t>
            </a:r>
          </a:p>
        </p:txBody>
      </p:sp>
    </p:spTree>
    <p:extLst>
      <p:ext uri="{BB962C8B-B14F-4D97-AF65-F5344CB8AC3E}">
        <p14:creationId xmlns:p14="http://schemas.microsoft.com/office/powerpoint/2010/main" val="28997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5DDCB-1E71-426E-B5B4-B5F9D128D9CB}"/>
              </a:ext>
            </a:extLst>
          </p:cNvPr>
          <p:cNvSpPr>
            <a:spLocks noGrp="1"/>
          </p:cNvSpPr>
          <p:nvPr>
            <p:ph type="title"/>
          </p:nvPr>
        </p:nvSpPr>
        <p:spPr/>
        <p:txBody>
          <a:bodyPr>
            <a:normAutofit fontScale="90000"/>
          </a:bodyPr>
          <a:lstStyle/>
          <a:p>
            <a:r>
              <a:rPr lang="fa-IR" dirty="0"/>
              <a:t>پایه‌گذاران سایبرنتیک کاربردی</a:t>
            </a:r>
          </a:p>
        </p:txBody>
      </p:sp>
      <p:sp>
        <p:nvSpPr>
          <p:cNvPr id="4" name="Text Placeholder 3">
            <a:extLst>
              <a:ext uri="{FF2B5EF4-FFF2-40B4-BE49-F238E27FC236}">
                <a16:creationId xmlns:a16="http://schemas.microsoft.com/office/drawing/2014/main" id="{ECBABB06-0286-43EE-962C-59D6CA45FCCA}"/>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0CEAFF69-72C7-40B3-A964-0B933261E356}"/>
              </a:ext>
            </a:extLst>
          </p:cNvPr>
          <p:cNvSpPr>
            <a:spLocks noGrp="1"/>
          </p:cNvSpPr>
          <p:nvPr>
            <p:ph type="body" sz="quarter" idx="14"/>
          </p:nvPr>
        </p:nvSpPr>
        <p:spPr/>
        <p:txBody>
          <a:bodyPr/>
          <a:lstStyle/>
          <a:p>
            <a:endParaRPr lang="fa-IR"/>
          </a:p>
        </p:txBody>
      </p:sp>
      <p:cxnSp>
        <p:nvCxnSpPr>
          <p:cNvPr id="6" name="Straight Connector 5">
            <a:extLst>
              <a:ext uri="{FF2B5EF4-FFF2-40B4-BE49-F238E27FC236}">
                <a16:creationId xmlns:a16="http://schemas.microsoft.com/office/drawing/2014/main" id="{A18270FB-5498-4091-9948-CA1EAF9FC59D}"/>
              </a:ext>
            </a:extLst>
          </p:cNvPr>
          <p:cNvCxnSpPr>
            <a:cxnSpLocks/>
          </p:cNvCxnSpPr>
          <p:nvPr/>
        </p:nvCxnSpPr>
        <p:spPr>
          <a:xfrm>
            <a:off x="836576" y="1996835"/>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BE7C58-6712-4E5F-BC9C-7D3D2ABE22BA}"/>
              </a:ext>
            </a:extLst>
          </p:cNvPr>
          <p:cNvCxnSpPr>
            <a:cxnSpLocks/>
          </p:cNvCxnSpPr>
          <p:nvPr/>
        </p:nvCxnSpPr>
        <p:spPr>
          <a:xfrm>
            <a:off x="836576" y="1673157"/>
            <a:ext cx="0" cy="2811294"/>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1C69B48-4C4F-41FD-B496-0A842C68FC03}"/>
              </a:ext>
            </a:extLst>
          </p:cNvPr>
          <p:cNvSpPr/>
          <p:nvPr/>
        </p:nvSpPr>
        <p:spPr>
          <a:xfrm>
            <a:off x="734046" y="1894305"/>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a:extLst>
              <a:ext uri="{FF2B5EF4-FFF2-40B4-BE49-F238E27FC236}">
                <a16:creationId xmlns:a16="http://schemas.microsoft.com/office/drawing/2014/main" id="{5C0F4270-0744-4C55-992E-197A3FBC3BF3}"/>
              </a:ext>
            </a:extLst>
          </p:cNvPr>
          <p:cNvSpPr/>
          <p:nvPr/>
        </p:nvSpPr>
        <p:spPr>
          <a:xfrm>
            <a:off x="734046" y="2755564"/>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a:extLst>
              <a:ext uri="{FF2B5EF4-FFF2-40B4-BE49-F238E27FC236}">
                <a16:creationId xmlns:a16="http://schemas.microsoft.com/office/drawing/2014/main" id="{3C877AD4-DCCE-4060-866E-E0298E538C88}"/>
              </a:ext>
            </a:extLst>
          </p:cNvPr>
          <p:cNvSpPr/>
          <p:nvPr/>
        </p:nvSpPr>
        <p:spPr>
          <a:xfrm>
            <a:off x="734046" y="3616823"/>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a:extLst>
              <a:ext uri="{FF2B5EF4-FFF2-40B4-BE49-F238E27FC236}">
                <a16:creationId xmlns:a16="http://schemas.microsoft.com/office/drawing/2014/main" id="{2E6B283E-885A-46BA-BD76-F15088CDAC4E}"/>
              </a:ext>
            </a:extLst>
          </p:cNvPr>
          <p:cNvSpPr/>
          <p:nvPr/>
        </p:nvSpPr>
        <p:spPr>
          <a:xfrm>
            <a:off x="4231529" y="1676062"/>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The scientific study of control and communication in the </a:t>
            </a:r>
            <a:r>
              <a:rPr lang="en-US" sz="1200" b="0" i="0" u="none" strike="noStrike" baseline="0" dirty="0">
                <a:solidFill>
                  <a:schemeClr val="tx1"/>
                </a:solidFill>
                <a:latin typeface="Times CE" panose="02040603030405090304" pitchFamily="18" charset="0"/>
                <a:cs typeface="Times New Roman" panose="02020603050405020304" pitchFamily="18" charset="0"/>
              </a:rPr>
              <a:t>animal</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and the </a:t>
            </a:r>
            <a:r>
              <a:rPr lang="en-US" sz="1200" dirty="0">
                <a:solidFill>
                  <a:schemeClr val="tx1"/>
                </a:solidFill>
                <a:latin typeface="Times CE" panose="02040603030405090304" pitchFamily="18" charset="0"/>
                <a:cs typeface="Times New Roman" panose="02020603050405020304" pitchFamily="18" charset="0"/>
              </a:rPr>
              <a:t>machine</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was pioneered by him in 1948. Two years later,</a:t>
            </a:r>
          </a:p>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he also added </a:t>
            </a:r>
            <a:r>
              <a:rPr lang="en-US" sz="1200" dirty="0">
                <a:solidFill>
                  <a:schemeClr val="tx1"/>
                </a:solidFill>
                <a:latin typeface="Times CE" panose="02040603030405090304" pitchFamily="18" charset="0"/>
                <a:cs typeface="Times New Roman" panose="02020603050405020304" pitchFamily="18" charset="0"/>
              </a:rPr>
              <a:t>society</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as the third object of cybernetics.</a:t>
            </a:r>
            <a:endParaRPr lang="fa-IR" sz="1200" dirty="0">
              <a:solidFill>
                <a:schemeClr val="tx1"/>
              </a:solidFill>
            </a:endParaRPr>
          </a:p>
        </p:txBody>
      </p:sp>
      <p:cxnSp>
        <p:nvCxnSpPr>
          <p:cNvPr id="14" name="Straight Connector 13">
            <a:extLst>
              <a:ext uri="{FF2B5EF4-FFF2-40B4-BE49-F238E27FC236}">
                <a16:creationId xmlns:a16="http://schemas.microsoft.com/office/drawing/2014/main" id="{49A3B1B2-B24B-4FEB-A138-7F023AC33372}"/>
              </a:ext>
            </a:extLst>
          </p:cNvPr>
          <p:cNvCxnSpPr>
            <a:cxnSpLocks/>
          </p:cNvCxnSpPr>
          <p:nvPr/>
        </p:nvCxnSpPr>
        <p:spPr>
          <a:xfrm>
            <a:off x="836576" y="2853790"/>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F686C4-5ADB-45DE-974E-EAEC03DCCDA6}"/>
              </a:ext>
            </a:extLst>
          </p:cNvPr>
          <p:cNvSpPr/>
          <p:nvPr/>
        </p:nvSpPr>
        <p:spPr>
          <a:xfrm>
            <a:off x="4231529" y="2533017"/>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dirty="0">
                <a:solidFill>
                  <a:schemeClr val="tx1"/>
                </a:solidFill>
                <a:latin typeface="Times New Roman" panose="02020603050405020304" pitchFamily="18" charset="0"/>
                <a:cs typeface="Times New Roman" panose="02020603050405020304" pitchFamily="18" charset="0"/>
              </a:rPr>
              <a:t>Emphasis on </a:t>
            </a:r>
            <a:r>
              <a:rPr lang="en-US" sz="1200" b="1" dirty="0">
                <a:solidFill>
                  <a:schemeClr val="tx1"/>
                </a:solidFill>
                <a:latin typeface="Times New Roman" panose="02020603050405020304" pitchFamily="18" charset="0"/>
                <a:cs typeface="Times New Roman" panose="02020603050405020304" pitchFamily="18" charset="0"/>
              </a:rPr>
              <a:t>biological</a:t>
            </a:r>
            <a:r>
              <a:rPr lang="en-US" sz="1200" dirty="0">
                <a:solidFill>
                  <a:schemeClr val="tx1"/>
                </a:solidFill>
                <a:latin typeface="Times New Roman" panose="02020603050405020304" pitchFamily="18" charset="0"/>
                <a:cs typeface="Times New Roman" panose="02020603050405020304" pitchFamily="18" charset="0"/>
              </a:rPr>
              <a:t> aspects of cybernetics</a:t>
            </a:r>
          </a:p>
        </p:txBody>
      </p:sp>
      <p:cxnSp>
        <p:nvCxnSpPr>
          <p:cNvPr id="16" name="Straight Connector 15">
            <a:extLst>
              <a:ext uri="{FF2B5EF4-FFF2-40B4-BE49-F238E27FC236}">
                <a16:creationId xmlns:a16="http://schemas.microsoft.com/office/drawing/2014/main" id="{446D8836-C38A-40C3-9038-CE9C2D6B0A7E}"/>
              </a:ext>
            </a:extLst>
          </p:cNvPr>
          <p:cNvCxnSpPr>
            <a:cxnSpLocks/>
          </p:cNvCxnSpPr>
          <p:nvPr/>
        </p:nvCxnSpPr>
        <p:spPr>
          <a:xfrm>
            <a:off x="836576" y="3720473"/>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46AAF35-926C-40BF-84AE-736B7D22B03C}"/>
              </a:ext>
            </a:extLst>
          </p:cNvPr>
          <p:cNvSpPr/>
          <p:nvPr/>
        </p:nvSpPr>
        <p:spPr>
          <a:xfrm>
            <a:off x="4231529" y="3399700"/>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dirty="0">
                <a:solidFill>
                  <a:schemeClr val="tx1"/>
                </a:solidFill>
                <a:latin typeface="Times New Roman" panose="02020603050405020304" pitchFamily="18" charset="0"/>
                <a:cs typeface="Times New Roman" panose="02020603050405020304" pitchFamily="18" charset="0"/>
              </a:rPr>
              <a:t>Emphasis on </a:t>
            </a:r>
            <a:r>
              <a:rPr lang="en-US" sz="1200" b="1" dirty="0">
                <a:solidFill>
                  <a:schemeClr val="tx1"/>
                </a:solidFill>
                <a:latin typeface="Times New Roman" panose="02020603050405020304" pitchFamily="18" charset="0"/>
                <a:cs typeface="Times New Roman" panose="02020603050405020304" pitchFamily="18" charset="0"/>
              </a:rPr>
              <a:t>social</a:t>
            </a:r>
            <a:r>
              <a:rPr lang="en-US" sz="1200" dirty="0">
                <a:solidFill>
                  <a:schemeClr val="tx1"/>
                </a:solidFill>
                <a:latin typeface="Times New Roman" panose="02020603050405020304" pitchFamily="18" charset="0"/>
                <a:cs typeface="Times New Roman" panose="02020603050405020304" pitchFamily="18" charset="0"/>
              </a:rPr>
              <a:t> and </a:t>
            </a:r>
            <a:r>
              <a:rPr lang="en-US" sz="1200" b="1" dirty="0">
                <a:solidFill>
                  <a:schemeClr val="tx1"/>
                </a:solidFill>
                <a:latin typeface="Times New Roman" panose="02020603050405020304" pitchFamily="18" charset="0"/>
                <a:cs typeface="Times New Roman" panose="02020603050405020304" pitchFamily="18" charset="0"/>
              </a:rPr>
              <a:t>economic</a:t>
            </a:r>
            <a:r>
              <a:rPr lang="en-US" sz="1200" dirty="0">
                <a:solidFill>
                  <a:schemeClr val="tx1"/>
                </a:solidFill>
                <a:latin typeface="Times New Roman" panose="02020603050405020304" pitchFamily="18" charset="0"/>
                <a:cs typeface="Times New Roman" panose="02020603050405020304" pitchFamily="18" charset="0"/>
              </a:rPr>
              <a:t>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aspects of cybernetics</a:t>
            </a:r>
          </a:p>
        </p:txBody>
      </p:sp>
      <p:sp>
        <p:nvSpPr>
          <p:cNvPr id="22" name="AutoShape 3">
            <a:extLst>
              <a:ext uri="{FF2B5EF4-FFF2-40B4-BE49-F238E27FC236}">
                <a16:creationId xmlns:a16="http://schemas.microsoft.com/office/drawing/2014/main" id="{9817CE8B-D9AA-4485-856D-8B5134B2DA1B}"/>
              </a:ext>
            </a:extLst>
          </p:cNvPr>
          <p:cNvSpPr>
            <a:spLocks noChangeArrowheads="1"/>
          </p:cNvSpPr>
          <p:nvPr/>
        </p:nvSpPr>
        <p:spPr bwMode="auto">
          <a:xfrm>
            <a:off x="1313451" y="1654694"/>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marL="0" marR="0" lvl="0" indent="0" algn="ctr" defTabSz="914400" rtl="1" eaLnBrk="0" fontAlgn="base" latinLnBrk="0" hangingPunct="0">
              <a:lnSpc>
                <a:spcPct val="8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Q Khoramshahr" panose="00000400000000000000" pitchFamily="50" charset="-78"/>
              </a:rPr>
              <a:t>ویه‌نر</a:t>
            </a:r>
          </a:p>
          <a:p>
            <a:pPr marL="0" marR="0" lvl="0" indent="0" algn="ctr" defTabSz="914400" rtl="1" eaLnBrk="0" fontAlgn="base" latinLnBrk="0" hangingPunct="0">
              <a:lnSpc>
                <a:spcPct val="80000"/>
              </a:lnSpc>
              <a:spcBef>
                <a:spcPct val="0"/>
              </a:spcBef>
              <a:spcAft>
                <a:spcPct val="0"/>
              </a:spcAft>
              <a:buClrTx/>
              <a:buSzTx/>
              <a:buFontTx/>
              <a:buNone/>
              <a:tabLst/>
              <a:defRPr/>
            </a:pPr>
            <a:endParaRPr kumimoji="0" lang="fa-I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Q Khoramshahr" panose="00000400000000000000" pitchFamily="50" charset="-78"/>
            </a:endParaRPr>
          </a:p>
          <a:p>
            <a:pPr marL="0" marR="0" lvl="0" indent="0" algn="ctr" defTabSz="914400" rtl="1" eaLnBrk="0" fontAlgn="base" latinLnBrk="0" hangingPunct="0">
              <a:lnSpc>
                <a:spcPct val="80000"/>
              </a:lnSpc>
              <a:spcBef>
                <a:spcPct val="0"/>
              </a:spcBef>
              <a:spcAft>
                <a:spcPct val="0"/>
              </a:spcAft>
              <a:buClrTx/>
              <a:buSzTx/>
              <a:buFontTx/>
              <a:buNone/>
              <a:tabLst/>
              <a:defRPr/>
            </a:pPr>
            <a:r>
              <a:rPr kumimoji="0" lang="fa-IR" sz="1200" b="0" i="0" u="none" strike="noStrike" kern="1200" cap="none" spc="0" normalizeH="0" baseline="0" noProof="0" dirty="0">
                <a:ln>
                  <a:noFill/>
                </a:ln>
                <a:solidFill>
                  <a:srgbClr val="000000"/>
                </a:solidFill>
                <a:effectLst/>
                <a:uLnTx/>
                <a:uFillTx/>
                <a:latin typeface="Times CE" panose="02040603030405090304" pitchFamily="18" charset="0"/>
                <a:ea typeface="+mn-ea"/>
                <a:cs typeface="Q Khoramshahr" panose="00000400000000000000" pitchFamily="50" charset="-78"/>
              </a:rPr>
              <a:t> </a:t>
            </a:r>
            <a:r>
              <a:rPr kumimoji="0" lang="en-US" sz="1200" b="0" i="0" u="none" strike="noStrike" kern="1200" cap="none" spc="0" normalizeH="0" baseline="0" noProof="0" dirty="0">
                <a:ln>
                  <a:noFill/>
                </a:ln>
                <a:solidFill>
                  <a:srgbClr val="000000"/>
                </a:solidFill>
                <a:effectLst/>
                <a:uLnTx/>
                <a:uFillTx/>
                <a:latin typeface="Times CE" panose="02040603030405090304" pitchFamily="18" charset="0"/>
                <a:ea typeface="+mn-ea"/>
                <a:cs typeface="Q Khoramshahr" panose="00000400000000000000" pitchFamily="50" charset="-78"/>
              </a:rPr>
              <a:t>Norbert Wiener (1948)</a:t>
            </a:r>
          </a:p>
        </p:txBody>
      </p:sp>
      <p:sp>
        <p:nvSpPr>
          <p:cNvPr id="23" name="AutoShape 3">
            <a:extLst>
              <a:ext uri="{FF2B5EF4-FFF2-40B4-BE49-F238E27FC236}">
                <a16:creationId xmlns:a16="http://schemas.microsoft.com/office/drawing/2014/main" id="{3970FB17-5392-4F13-BF49-244A52DF43B7}"/>
              </a:ext>
            </a:extLst>
          </p:cNvPr>
          <p:cNvSpPr>
            <a:spLocks noChangeArrowheads="1"/>
          </p:cNvSpPr>
          <p:nvPr/>
        </p:nvSpPr>
        <p:spPr bwMode="auto">
          <a:xfrm>
            <a:off x="1313450" y="2522880"/>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اَشبی</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William Ashby (1956) </a:t>
            </a:r>
          </a:p>
        </p:txBody>
      </p:sp>
      <p:sp>
        <p:nvSpPr>
          <p:cNvPr id="24" name="AutoShape 3">
            <a:extLst>
              <a:ext uri="{FF2B5EF4-FFF2-40B4-BE49-F238E27FC236}">
                <a16:creationId xmlns:a16="http://schemas.microsoft.com/office/drawing/2014/main" id="{03CC478C-4FD9-4ACF-991E-DD789F385E5A}"/>
              </a:ext>
            </a:extLst>
          </p:cNvPr>
          <p:cNvSpPr>
            <a:spLocks noChangeArrowheads="1"/>
          </p:cNvSpPr>
          <p:nvPr/>
        </p:nvSpPr>
        <p:spPr bwMode="auto">
          <a:xfrm>
            <a:off x="1313449" y="3371610"/>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بیر</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Stafford Beer (1959)</a:t>
            </a:r>
          </a:p>
        </p:txBody>
      </p:sp>
      <p:sp>
        <p:nvSpPr>
          <p:cNvPr id="18" name="TextBox 17">
            <a:extLst>
              <a:ext uri="{FF2B5EF4-FFF2-40B4-BE49-F238E27FC236}">
                <a16:creationId xmlns:a16="http://schemas.microsoft.com/office/drawing/2014/main" id="{E5E2F79D-2CD2-4EC6-9C28-655C2408306C}"/>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a:t>
            </a:r>
          </a:p>
        </p:txBody>
      </p:sp>
    </p:spTree>
    <p:extLst>
      <p:ext uri="{BB962C8B-B14F-4D97-AF65-F5344CB8AC3E}">
        <p14:creationId xmlns:p14="http://schemas.microsoft.com/office/powerpoint/2010/main" val="233094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D9EA-0A45-4129-8AC3-2DFDCB857208}"/>
              </a:ext>
            </a:extLst>
          </p:cNvPr>
          <p:cNvSpPr>
            <a:spLocks noGrp="1"/>
          </p:cNvSpPr>
          <p:nvPr>
            <p:ph type="title"/>
          </p:nvPr>
        </p:nvSpPr>
        <p:spPr/>
        <p:txBody>
          <a:bodyPr>
            <a:normAutofit fontScale="90000"/>
          </a:bodyPr>
          <a:lstStyle/>
          <a:p>
            <a:r>
              <a:rPr lang="fa-IR" dirty="0"/>
              <a:t>سه نسخه از سایبرنتیک کاربردی</a:t>
            </a:r>
          </a:p>
        </p:txBody>
      </p:sp>
      <p:sp>
        <p:nvSpPr>
          <p:cNvPr id="4" name="Text Placeholder 3">
            <a:extLst>
              <a:ext uri="{FF2B5EF4-FFF2-40B4-BE49-F238E27FC236}">
                <a16:creationId xmlns:a16="http://schemas.microsoft.com/office/drawing/2014/main" id="{41A940DD-CFFF-45AC-A2D6-E6763DD44021}"/>
              </a:ext>
            </a:extLst>
          </p:cNvPr>
          <p:cNvSpPr>
            <a:spLocks noGrp="1"/>
          </p:cNvSpPr>
          <p:nvPr>
            <p:ph type="body" sz="quarter" idx="13"/>
          </p:nvPr>
        </p:nvSpPr>
        <p:spPr/>
        <p:txBody>
          <a:bodyPr/>
          <a:lstStyle/>
          <a:p>
            <a:r>
              <a:rPr lang="en-US" dirty="0"/>
              <a:t>Three Versions of Applied Cybernetics</a:t>
            </a:r>
            <a:endParaRPr lang="fa-IR" dirty="0"/>
          </a:p>
        </p:txBody>
      </p:sp>
      <p:sp>
        <p:nvSpPr>
          <p:cNvPr id="5" name="Text Placeholder 4">
            <a:extLst>
              <a:ext uri="{FF2B5EF4-FFF2-40B4-BE49-F238E27FC236}">
                <a16:creationId xmlns:a16="http://schemas.microsoft.com/office/drawing/2014/main" id="{309CE012-EB23-4E9D-A0FE-34C66331C5E2}"/>
              </a:ext>
            </a:extLst>
          </p:cNvPr>
          <p:cNvSpPr>
            <a:spLocks noGrp="1"/>
          </p:cNvSpPr>
          <p:nvPr>
            <p:ph type="body" sz="quarter" idx="14"/>
          </p:nvPr>
        </p:nvSpPr>
        <p:spPr/>
        <p:txBody>
          <a:bodyPr/>
          <a:lstStyle/>
          <a:p>
            <a:endParaRPr lang="fa-IR" dirty="0"/>
          </a:p>
        </p:txBody>
      </p:sp>
      <p:sp>
        <p:nvSpPr>
          <p:cNvPr id="23" name="TextBox 22">
            <a:extLst>
              <a:ext uri="{FF2B5EF4-FFF2-40B4-BE49-F238E27FC236}">
                <a16:creationId xmlns:a16="http://schemas.microsoft.com/office/drawing/2014/main" id="{5724A1F4-30A9-4BF1-B88C-5028F5D4B3A4}"/>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Stuart A. </a:t>
            </a:r>
            <a:r>
              <a:rPr lang="en-US" sz="800" dirty="0" err="1">
                <a:solidFill>
                  <a:srgbClr val="04A1E3"/>
                </a:solidFill>
                <a:latin typeface="Helvetica World" panose="020B0500040000020004" pitchFamily="34" charset="0"/>
                <a:cs typeface="Helvetica World" panose="020B0500040000020004" pitchFamily="34" charset="0"/>
              </a:rPr>
              <a:t>Umpleby</a:t>
            </a:r>
            <a:r>
              <a:rPr lang="en-US" sz="800" dirty="0">
                <a:solidFill>
                  <a:srgbClr val="04A1E3"/>
                </a:solidFill>
                <a:latin typeface="Helvetica World" panose="020B0500040000020004" pitchFamily="34" charset="0"/>
                <a:cs typeface="Helvetica World" panose="020B0500040000020004" pitchFamily="34" charset="0"/>
              </a:rPr>
              <a:t>, A Brief History of Cybernetics in the United States, The George Washington University, 2008</a:t>
            </a:r>
          </a:p>
        </p:txBody>
      </p:sp>
      <p:sp>
        <p:nvSpPr>
          <p:cNvPr id="6" name="Arrow: Pentagon 5">
            <a:extLst>
              <a:ext uri="{FF2B5EF4-FFF2-40B4-BE49-F238E27FC236}">
                <a16:creationId xmlns:a16="http://schemas.microsoft.com/office/drawing/2014/main" id="{19C5B674-D7ED-468C-8BD2-CABBEC6BCDB9}"/>
              </a:ext>
            </a:extLst>
          </p:cNvPr>
          <p:cNvSpPr/>
          <p:nvPr/>
        </p:nvSpPr>
        <p:spPr>
          <a:xfrm>
            <a:off x="477368" y="2083040"/>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 New Roman" panose="02020603050405020304" pitchFamily="18" charset="0"/>
                <a:cs typeface="Times New Roman" panose="02020603050405020304" pitchFamily="18" charset="0"/>
              </a:rPr>
              <a:t>The view of</a:t>
            </a:r>
          </a:p>
          <a:p>
            <a:r>
              <a:rPr lang="en-US" sz="1200" b="1" i="0" u="none" strike="noStrike" baseline="0" dirty="0">
                <a:solidFill>
                  <a:schemeClr val="tx1"/>
                </a:solidFill>
                <a:latin typeface="Times New Roman" panose="02020603050405020304" pitchFamily="18" charset="0"/>
                <a:cs typeface="Times New Roman" panose="02020603050405020304" pitchFamily="18" charset="0"/>
              </a:rPr>
              <a:t>epistemology</a:t>
            </a:r>
            <a:endParaRPr lang="fa-IR" sz="1200" b="1" dirty="0">
              <a:solidFill>
                <a:schemeClr val="tx1"/>
              </a:solidFill>
            </a:endParaRPr>
          </a:p>
        </p:txBody>
      </p:sp>
      <p:sp>
        <p:nvSpPr>
          <p:cNvPr id="11" name="Arrow: Pentagon 10">
            <a:extLst>
              <a:ext uri="{FF2B5EF4-FFF2-40B4-BE49-F238E27FC236}">
                <a16:creationId xmlns:a16="http://schemas.microsoft.com/office/drawing/2014/main" id="{6211BFF5-E548-4B16-BD72-D10E5E8E73AB}"/>
              </a:ext>
            </a:extLst>
          </p:cNvPr>
          <p:cNvSpPr/>
          <p:nvPr/>
        </p:nvSpPr>
        <p:spPr>
          <a:xfrm>
            <a:off x="477368" y="2790527"/>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NewRomanPSMT"/>
              </a:rPr>
              <a:t>A key</a:t>
            </a:r>
          </a:p>
          <a:p>
            <a:r>
              <a:rPr lang="en-US" sz="1200" b="1" i="0" u="none" strike="noStrike" baseline="0" dirty="0">
                <a:solidFill>
                  <a:schemeClr val="tx1"/>
                </a:solidFill>
                <a:latin typeface="TimesNewRomanPSMT"/>
              </a:rPr>
              <a:t>distinction</a:t>
            </a:r>
            <a:endParaRPr lang="fa-IR" sz="1200" b="1" dirty="0">
              <a:solidFill>
                <a:schemeClr val="tx1"/>
              </a:solidFill>
            </a:endParaRPr>
          </a:p>
        </p:txBody>
      </p:sp>
      <p:sp>
        <p:nvSpPr>
          <p:cNvPr id="14" name="Arrow: Pentagon 13">
            <a:extLst>
              <a:ext uri="{FF2B5EF4-FFF2-40B4-BE49-F238E27FC236}">
                <a16:creationId xmlns:a16="http://schemas.microsoft.com/office/drawing/2014/main" id="{72CEF3D4-03B5-4B45-ADCA-9D4084CD2BD5}"/>
              </a:ext>
            </a:extLst>
          </p:cNvPr>
          <p:cNvSpPr/>
          <p:nvPr/>
        </p:nvSpPr>
        <p:spPr>
          <a:xfrm>
            <a:off x="477368" y="3498014"/>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NewRomanPSMT"/>
              </a:rPr>
              <a:t>The puzzle to be solved</a:t>
            </a:r>
            <a:endParaRPr lang="fa-IR" sz="1200" b="1" dirty="0">
              <a:solidFill>
                <a:schemeClr val="tx1"/>
              </a:solidFill>
            </a:endParaRPr>
          </a:p>
        </p:txBody>
      </p:sp>
      <p:sp>
        <p:nvSpPr>
          <p:cNvPr id="17" name="Arrow: Pentagon 16">
            <a:extLst>
              <a:ext uri="{FF2B5EF4-FFF2-40B4-BE49-F238E27FC236}">
                <a16:creationId xmlns:a16="http://schemas.microsoft.com/office/drawing/2014/main" id="{D4D10CC0-0A8C-4B5A-BE8E-EE94BB170724}"/>
              </a:ext>
            </a:extLst>
          </p:cNvPr>
          <p:cNvSpPr/>
          <p:nvPr/>
        </p:nvSpPr>
        <p:spPr>
          <a:xfrm>
            <a:off x="477368" y="4205501"/>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NewRomanPSMT"/>
              </a:rPr>
              <a:t>What must be</a:t>
            </a:r>
          </a:p>
          <a:p>
            <a:r>
              <a:rPr lang="en-US" sz="1200" b="1" i="0" u="none" strike="noStrike" baseline="0" dirty="0">
                <a:solidFill>
                  <a:schemeClr val="tx1"/>
                </a:solidFill>
                <a:latin typeface="TimesNewRomanPSMT"/>
              </a:rPr>
              <a:t>explained</a:t>
            </a:r>
            <a:endParaRPr lang="fa-IR" sz="1200" b="1" dirty="0">
              <a:solidFill>
                <a:schemeClr val="tx1"/>
              </a:solidFill>
            </a:endParaRPr>
          </a:p>
        </p:txBody>
      </p:sp>
      <p:sp>
        <p:nvSpPr>
          <p:cNvPr id="20" name="Arrow: Pentagon 19">
            <a:extLst>
              <a:ext uri="{FF2B5EF4-FFF2-40B4-BE49-F238E27FC236}">
                <a16:creationId xmlns:a16="http://schemas.microsoft.com/office/drawing/2014/main" id="{05E4C41B-64E9-4B23-8E50-E628354329E2}"/>
              </a:ext>
            </a:extLst>
          </p:cNvPr>
          <p:cNvSpPr/>
          <p:nvPr/>
        </p:nvSpPr>
        <p:spPr>
          <a:xfrm>
            <a:off x="477368" y="4912988"/>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NewRomanPSMT"/>
              </a:rPr>
              <a:t>A key</a:t>
            </a:r>
          </a:p>
          <a:p>
            <a:r>
              <a:rPr lang="en-US" sz="1200" b="1" i="0" u="none" strike="noStrike" baseline="0" dirty="0">
                <a:solidFill>
                  <a:schemeClr val="tx1"/>
                </a:solidFill>
                <a:latin typeface="TimesNewRomanPSMT"/>
              </a:rPr>
              <a:t>assumption</a:t>
            </a:r>
            <a:endParaRPr lang="fa-IR" sz="1200" b="1" dirty="0">
              <a:solidFill>
                <a:schemeClr val="tx1"/>
              </a:solidFill>
            </a:endParaRPr>
          </a:p>
        </p:txBody>
      </p:sp>
      <p:sp>
        <p:nvSpPr>
          <p:cNvPr id="7" name="Rectangle 6">
            <a:extLst>
              <a:ext uri="{FF2B5EF4-FFF2-40B4-BE49-F238E27FC236}">
                <a16:creationId xmlns:a16="http://schemas.microsoft.com/office/drawing/2014/main" id="{7F143AB7-B1D8-4005-8E9F-40B95073828F}"/>
              </a:ext>
            </a:extLst>
          </p:cNvPr>
          <p:cNvSpPr/>
          <p:nvPr/>
        </p:nvSpPr>
        <p:spPr>
          <a:xfrm>
            <a:off x="2268113" y="2083040"/>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A realist view of epistemology: knowledge is a “picture” of reality</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E8730D-46F0-41FA-AFA6-62AF54EFFBEC}"/>
              </a:ext>
            </a:extLst>
          </p:cNvPr>
          <p:cNvSpPr/>
          <p:nvPr/>
        </p:nvSpPr>
        <p:spPr>
          <a:xfrm>
            <a:off x="2268113" y="1478604"/>
            <a:ext cx="2066121" cy="5390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b="1" i="0" u="none" strike="noStrike" baseline="0" dirty="0">
                <a:solidFill>
                  <a:schemeClr val="bg1"/>
                </a:solidFill>
                <a:latin typeface="Times New Roman" panose="02020603050405020304" pitchFamily="18" charset="0"/>
                <a:cs typeface="Times New Roman" panose="02020603050405020304" pitchFamily="18" charset="0"/>
              </a:rPr>
              <a:t>Engineering Cybernetics</a:t>
            </a:r>
            <a:endParaRPr lang="fa-IR" sz="1500" b="1" dirty="0">
              <a:solidFill>
                <a:schemeClr val="bg1"/>
              </a:solidFill>
            </a:endParaRPr>
          </a:p>
        </p:txBody>
      </p:sp>
      <p:sp>
        <p:nvSpPr>
          <p:cNvPr id="9" name="Rectangle 8">
            <a:extLst>
              <a:ext uri="{FF2B5EF4-FFF2-40B4-BE49-F238E27FC236}">
                <a16:creationId xmlns:a16="http://schemas.microsoft.com/office/drawing/2014/main" id="{45B92611-F6ED-422D-BF53-B7C58BEC9E8F}"/>
              </a:ext>
            </a:extLst>
          </p:cNvPr>
          <p:cNvSpPr/>
          <p:nvPr/>
        </p:nvSpPr>
        <p:spPr>
          <a:xfrm>
            <a:off x="4434313" y="2083040"/>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A biological view of epistemology: </a:t>
            </a:r>
            <a:br>
              <a:rPr lang="en-US" sz="1000" b="0" i="0" u="none" strike="noStrike" baseline="0" dirty="0">
                <a:solidFill>
                  <a:schemeClr val="tx1"/>
                </a:solidFill>
                <a:latin typeface="Times New Roman" panose="02020603050405020304" pitchFamily="18" charset="0"/>
                <a:cs typeface="Times New Roman" panose="02020603050405020304" pitchFamily="18" charset="0"/>
              </a:rPr>
            </a:br>
            <a:r>
              <a:rPr lang="en-US" sz="1000" b="0" i="0" u="none" strike="noStrike" baseline="0" dirty="0">
                <a:solidFill>
                  <a:schemeClr val="tx1"/>
                </a:solidFill>
                <a:latin typeface="Times New Roman" panose="02020603050405020304" pitchFamily="18" charset="0"/>
                <a:cs typeface="Times New Roman" panose="02020603050405020304" pitchFamily="18" charset="0"/>
              </a:rPr>
              <a:t>how the brain functions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57D0DC0-3B03-4AC5-B896-875F6ABD2E3E}"/>
              </a:ext>
            </a:extLst>
          </p:cNvPr>
          <p:cNvSpPr/>
          <p:nvPr/>
        </p:nvSpPr>
        <p:spPr>
          <a:xfrm>
            <a:off x="4434313" y="1478604"/>
            <a:ext cx="2066121" cy="5390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b="1" i="0" u="none" strike="noStrike" baseline="0" dirty="0">
                <a:solidFill>
                  <a:schemeClr val="bg1"/>
                </a:solidFill>
                <a:latin typeface="Times New Roman" panose="02020603050405020304" pitchFamily="18" charset="0"/>
                <a:cs typeface="Times New Roman" panose="02020603050405020304" pitchFamily="18" charset="0"/>
              </a:rPr>
              <a:t>Biological</a:t>
            </a:r>
            <a:br>
              <a:rPr lang="en-US" sz="1500" b="1" i="0" u="none" strike="noStrike" baseline="0" dirty="0">
                <a:solidFill>
                  <a:schemeClr val="bg1"/>
                </a:solidFill>
                <a:latin typeface="Times New Roman" panose="02020603050405020304" pitchFamily="18" charset="0"/>
                <a:cs typeface="Times New Roman" panose="02020603050405020304" pitchFamily="18" charset="0"/>
              </a:rPr>
            </a:br>
            <a:r>
              <a:rPr lang="en-US" sz="1500" b="1" i="0" u="none" strike="noStrike" baseline="0" dirty="0">
                <a:solidFill>
                  <a:schemeClr val="bg1"/>
                </a:solidFill>
                <a:latin typeface="Times New Roman" panose="02020603050405020304" pitchFamily="18" charset="0"/>
                <a:cs typeface="Times New Roman" panose="02020603050405020304" pitchFamily="18" charset="0"/>
              </a:rPr>
              <a:t>Cybernetics</a:t>
            </a:r>
            <a:endParaRPr lang="fa-IR" sz="1500" b="1" dirty="0">
              <a:solidFill>
                <a:schemeClr val="bg1"/>
              </a:solidFill>
            </a:endParaRPr>
          </a:p>
        </p:txBody>
      </p:sp>
      <p:sp>
        <p:nvSpPr>
          <p:cNvPr id="12" name="Rectangle 11">
            <a:extLst>
              <a:ext uri="{FF2B5EF4-FFF2-40B4-BE49-F238E27FC236}">
                <a16:creationId xmlns:a16="http://schemas.microsoft.com/office/drawing/2014/main" id="{955D4FD9-4AD1-4F8B-9E6B-DA40409825E6}"/>
              </a:ext>
            </a:extLst>
          </p:cNvPr>
          <p:cNvSpPr/>
          <p:nvPr/>
        </p:nvSpPr>
        <p:spPr>
          <a:xfrm>
            <a:off x="2268113" y="2790527"/>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Reality vs.</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Scientific Theories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0FDA213-1262-4ACD-8004-1B02928CE801}"/>
              </a:ext>
            </a:extLst>
          </p:cNvPr>
          <p:cNvSpPr/>
          <p:nvPr/>
        </p:nvSpPr>
        <p:spPr>
          <a:xfrm>
            <a:off x="4434313" y="2790527"/>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Realism vs.</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Constructivism</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EC98FE5-45AC-4CF1-AEFB-F1CDD4E1CF76}"/>
              </a:ext>
            </a:extLst>
          </p:cNvPr>
          <p:cNvSpPr/>
          <p:nvPr/>
        </p:nvSpPr>
        <p:spPr>
          <a:xfrm>
            <a:off x="2268113" y="3498014"/>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Construct theories which explain observed phenomena</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BD77032-D3B5-473B-ACD2-B29C99C1091F}"/>
              </a:ext>
            </a:extLst>
          </p:cNvPr>
          <p:cNvSpPr/>
          <p:nvPr/>
        </p:nvSpPr>
        <p:spPr>
          <a:xfrm>
            <a:off x="4434313" y="3498014"/>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Include the observer within the domain of science</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1E8DB5A-9237-4569-BA84-F7DC16C5EF89}"/>
              </a:ext>
            </a:extLst>
          </p:cNvPr>
          <p:cNvSpPr/>
          <p:nvPr/>
        </p:nvSpPr>
        <p:spPr>
          <a:xfrm>
            <a:off x="2268113" y="420550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How the world works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2321353-2355-4A47-84E7-5816A2D689BA}"/>
              </a:ext>
            </a:extLst>
          </p:cNvPr>
          <p:cNvSpPr/>
          <p:nvPr/>
        </p:nvSpPr>
        <p:spPr>
          <a:xfrm>
            <a:off x="4434313" y="420550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How an individual constructs a “reality”</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9A68992-4F66-4695-8E88-1C0D06193649}"/>
              </a:ext>
            </a:extLst>
          </p:cNvPr>
          <p:cNvSpPr/>
          <p:nvPr/>
        </p:nvSpPr>
        <p:spPr>
          <a:xfrm>
            <a:off x="2268113" y="4912988"/>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Natural processes can be explained by scientific theories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0FC9EF5-F2B1-48E0-99FD-9F2F08307968}"/>
              </a:ext>
            </a:extLst>
          </p:cNvPr>
          <p:cNvSpPr/>
          <p:nvPr/>
        </p:nvSpPr>
        <p:spPr>
          <a:xfrm>
            <a:off x="4434313" y="4912988"/>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Ideas about knowledge should be rooted in neurophysiology</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24E7A79-1984-493E-829C-27065B7CDF0F}"/>
              </a:ext>
            </a:extLst>
          </p:cNvPr>
          <p:cNvSpPr/>
          <p:nvPr/>
        </p:nvSpPr>
        <p:spPr>
          <a:xfrm>
            <a:off x="6600513" y="2083040"/>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A pragmatic view of epistemology: knowledge is constructed to achieve human purposes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C48EA191-C1ED-4844-8CA2-32E4FBBBECF1}"/>
              </a:ext>
            </a:extLst>
          </p:cNvPr>
          <p:cNvSpPr/>
          <p:nvPr/>
        </p:nvSpPr>
        <p:spPr>
          <a:xfrm>
            <a:off x="6600513" y="1478604"/>
            <a:ext cx="2066121" cy="5390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b="1" i="0" u="none" strike="noStrike" baseline="0" dirty="0">
                <a:solidFill>
                  <a:schemeClr val="bg1"/>
                </a:solidFill>
                <a:latin typeface="Times New Roman" panose="02020603050405020304" pitchFamily="18" charset="0"/>
                <a:cs typeface="Times New Roman" panose="02020603050405020304" pitchFamily="18" charset="0"/>
              </a:rPr>
              <a:t>Social</a:t>
            </a:r>
            <a:br>
              <a:rPr lang="en-US" sz="1500" b="1" i="0" u="none" strike="noStrike" baseline="0" dirty="0">
                <a:solidFill>
                  <a:schemeClr val="bg1"/>
                </a:solidFill>
                <a:latin typeface="Times New Roman" panose="02020603050405020304" pitchFamily="18" charset="0"/>
                <a:cs typeface="Times New Roman" panose="02020603050405020304" pitchFamily="18" charset="0"/>
              </a:rPr>
            </a:br>
            <a:r>
              <a:rPr lang="en-US" sz="1500" b="1" i="0" u="none" strike="noStrike" baseline="0" dirty="0">
                <a:solidFill>
                  <a:schemeClr val="bg1"/>
                </a:solidFill>
                <a:latin typeface="Times New Roman" panose="02020603050405020304" pitchFamily="18" charset="0"/>
                <a:cs typeface="Times New Roman" panose="02020603050405020304" pitchFamily="18" charset="0"/>
              </a:rPr>
              <a:t>Cybernetics</a:t>
            </a:r>
            <a:endParaRPr lang="fa-IR" sz="1500" b="1" dirty="0">
              <a:solidFill>
                <a:schemeClr val="bg1"/>
              </a:solidFill>
            </a:endParaRPr>
          </a:p>
        </p:txBody>
      </p:sp>
      <p:sp>
        <p:nvSpPr>
          <p:cNvPr id="27" name="Rectangle 26">
            <a:extLst>
              <a:ext uri="{FF2B5EF4-FFF2-40B4-BE49-F238E27FC236}">
                <a16:creationId xmlns:a16="http://schemas.microsoft.com/office/drawing/2014/main" id="{958570BF-2AD3-436E-97E5-3D7D1A48DE30}"/>
              </a:ext>
            </a:extLst>
          </p:cNvPr>
          <p:cNvSpPr/>
          <p:nvPr/>
        </p:nvSpPr>
        <p:spPr>
          <a:xfrm>
            <a:off x="6600513" y="2790527"/>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The biology of cognition vs. </a:t>
            </a:r>
            <a:br>
              <a:rPr lang="en-US" sz="1000" b="0" i="0" u="none" strike="noStrike" baseline="0" dirty="0">
                <a:solidFill>
                  <a:schemeClr val="tx1"/>
                </a:solidFill>
                <a:latin typeface="Times New Roman" panose="02020603050405020304" pitchFamily="18" charset="0"/>
                <a:cs typeface="Times New Roman" panose="02020603050405020304" pitchFamily="18" charset="0"/>
              </a:rPr>
            </a:br>
            <a:r>
              <a:rPr lang="en-US" sz="1000" b="0" i="0" u="none" strike="noStrike" baseline="0" dirty="0">
                <a:solidFill>
                  <a:schemeClr val="tx1"/>
                </a:solidFill>
                <a:latin typeface="Times New Roman" panose="02020603050405020304" pitchFamily="18" charset="0"/>
                <a:cs typeface="Times New Roman" panose="02020603050405020304" pitchFamily="18" charset="0"/>
              </a:rPr>
              <a:t>The observer as a social participant</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71BC1FE1-AB00-4152-9442-F241EA6F7CA3}"/>
              </a:ext>
            </a:extLst>
          </p:cNvPr>
          <p:cNvSpPr/>
          <p:nvPr/>
        </p:nvSpPr>
        <p:spPr>
          <a:xfrm>
            <a:off x="6600513" y="3498014"/>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Explain the relationship between</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the natural and the social sciences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D3217C5E-D215-4748-B947-64937C6C096C}"/>
              </a:ext>
            </a:extLst>
          </p:cNvPr>
          <p:cNvSpPr/>
          <p:nvPr/>
        </p:nvSpPr>
        <p:spPr>
          <a:xfrm>
            <a:off x="6600513" y="420550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How people create, maintain, and change social systems through language and ideas</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A8658C3D-53AF-4164-956D-3498993CAFAE}"/>
              </a:ext>
            </a:extLst>
          </p:cNvPr>
          <p:cNvSpPr/>
          <p:nvPr/>
        </p:nvSpPr>
        <p:spPr>
          <a:xfrm>
            <a:off x="6600513" y="4912988"/>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Ideas are accepted if they serve the</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observer’s purposes as a social participant</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31" name="Arrow: Pentagon 30">
            <a:extLst>
              <a:ext uri="{FF2B5EF4-FFF2-40B4-BE49-F238E27FC236}">
                <a16:creationId xmlns:a16="http://schemas.microsoft.com/office/drawing/2014/main" id="{A24E4958-223B-4B04-9AFC-755BD22C751E}"/>
              </a:ext>
            </a:extLst>
          </p:cNvPr>
          <p:cNvSpPr/>
          <p:nvPr/>
        </p:nvSpPr>
        <p:spPr>
          <a:xfrm>
            <a:off x="477368" y="5617881"/>
            <a:ext cx="1646017" cy="637015"/>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200" b="1" i="0" u="none" strike="noStrike" baseline="0" dirty="0">
                <a:solidFill>
                  <a:schemeClr val="tx1"/>
                </a:solidFill>
                <a:latin typeface="TimesNewRomanPSMT"/>
              </a:rPr>
              <a:t>An important</a:t>
            </a:r>
          </a:p>
          <a:p>
            <a:r>
              <a:rPr lang="en-US" sz="1200" b="1" i="0" u="none" strike="noStrike" baseline="0" dirty="0">
                <a:solidFill>
                  <a:schemeClr val="tx1"/>
                </a:solidFill>
                <a:latin typeface="TimesNewRomanPSMT"/>
              </a:rPr>
              <a:t>consequence</a:t>
            </a:r>
            <a:endParaRPr lang="fa-IR" sz="1200" b="1" dirty="0">
              <a:solidFill>
                <a:schemeClr val="tx1"/>
              </a:solidFill>
            </a:endParaRPr>
          </a:p>
        </p:txBody>
      </p:sp>
      <p:sp>
        <p:nvSpPr>
          <p:cNvPr id="32" name="Rectangle 31">
            <a:extLst>
              <a:ext uri="{FF2B5EF4-FFF2-40B4-BE49-F238E27FC236}">
                <a16:creationId xmlns:a16="http://schemas.microsoft.com/office/drawing/2014/main" id="{D047E0EC-18FF-4D11-987C-A7A45EBE4436}"/>
              </a:ext>
            </a:extLst>
          </p:cNvPr>
          <p:cNvSpPr/>
          <p:nvPr/>
        </p:nvSpPr>
        <p:spPr>
          <a:xfrm>
            <a:off x="2268113" y="561788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Scientific knowledge can be used to modify natural processes to benefit people</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BEA91F3D-3C1C-4FEC-903D-9D6B91A57EC2}"/>
              </a:ext>
            </a:extLst>
          </p:cNvPr>
          <p:cNvSpPr/>
          <p:nvPr/>
        </p:nvSpPr>
        <p:spPr>
          <a:xfrm>
            <a:off x="4434313" y="561788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If people accept constructivism, they</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will be more tolerant</a:t>
            </a:r>
            <a:endParaRPr lang="fa-IR" sz="1000" dirty="0">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DE76A5BB-52AC-4D13-8548-910F5763F4FF}"/>
              </a:ext>
            </a:extLst>
          </p:cNvPr>
          <p:cNvSpPr/>
          <p:nvPr/>
        </p:nvSpPr>
        <p:spPr>
          <a:xfrm>
            <a:off x="6600513" y="5617881"/>
            <a:ext cx="2066121" cy="637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By transforming conceptual systems</a:t>
            </a:r>
          </a:p>
          <a:p>
            <a:pPr algn="l"/>
            <a:r>
              <a:rPr lang="en-US" sz="1000" b="0" i="0" u="none" strike="noStrike" baseline="0" dirty="0">
                <a:solidFill>
                  <a:schemeClr val="tx1"/>
                </a:solidFill>
                <a:latin typeface="Times New Roman" panose="02020603050405020304" pitchFamily="18" charset="0"/>
                <a:cs typeface="Times New Roman" panose="02020603050405020304" pitchFamily="18" charset="0"/>
              </a:rPr>
              <a:t>(through persuasion, not coercion), we can change society</a:t>
            </a:r>
            <a:endParaRPr lang="fa-IR"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43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6</a:t>
            </a:r>
          </a:p>
        </p:txBody>
      </p:sp>
      <p:sp>
        <p:nvSpPr>
          <p:cNvPr id="8" name="Text Placeholder 7"/>
          <p:cNvSpPr>
            <a:spLocks noGrp="1"/>
          </p:cNvSpPr>
          <p:nvPr>
            <p:ph type="body" sz="quarter" idx="12"/>
          </p:nvPr>
        </p:nvSpPr>
        <p:spPr>
          <a:xfrm>
            <a:off x="1295400" y="3429000"/>
            <a:ext cx="2571750" cy="2432480"/>
          </a:xfrm>
        </p:spPr>
        <p:txBody>
          <a:bodyPr>
            <a:normAutofit/>
          </a:bodyPr>
          <a:lstStyle/>
          <a:p>
            <a:pPr rtl="1"/>
            <a:r>
              <a:rPr lang="fa-IR" dirty="0"/>
              <a:t>ساختار</a:t>
            </a:r>
            <a:br>
              <a:rPr lang="fa-IR" dirty="0"/>
            </a:br>
            <a:r>
              <a:rPr lang="fa-IR" dirty="0"/>
              <a:t>شاخه‌های</a:t>
            </a:r>
            <a:br>
              <a:rPr lang="fa-IR" dirty="0"/>
            </a:br>
            <a:r>
              <a:rPr lang="fa-IR" dirty="0"/>
              <a:t>دانش‌های</a:t>
            </a:r>
            <a:br>
              <a:rPr lang="fa-IR" dirty="0"/>
            </a:br>
            <a:r>
              <a:rPr lang="fa-IR" dirty="0"/>
              <a:t>سایبرنتیک</a:t>
            </a:r>
          </a:p>
        </p:txBody>
      </p:sp>
    </p:spTree>
    <p:extLst>
      <p:ext uri="{BB962C8B-B14F-4D97-AF65-F5344CB8AC3E}">
        <p14:creationId xmlns:p14="http://schemas.microsoft.com/office/powerpoint/2010/main" val="404783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DD54B-0E44-4766-BA70-9C9154CC9E17}"/>
              </a:ext>
            </a:extLst>
          </p:cNvPr>
          <p:cNvSpPr/>
          <p:nvPr/>
        </p:nvSpPr>
        <p:spPr>
          <a:xfrm>
            <a:off x="4569961" y="1431932"/>
            <a:ext cx="3335788" cy="45856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4">
            <a:extLst>
              <a:ext uri="{FF2B5EF4-FFF2-40B4-BE49-F238E27FC236}">
                <a16:creationId xmlns:a16="http://schemas.microsoft.com/office/drawing/2014/main" id="{CD922F5C-EC8C-43D2-97C2-4B396F1C7739}"/>
              </a:ext>
            </a:extLst>
          </p:cNvPr>
          <p:cNvSpPr>
            <a:spLocks noGrp="1"/>
          </p:cNvSpPr>
          <p:nvPr>
            <p:ph type="title"/>
          </p:nvPr>
        </p:nvSpPr>
        <p:spPr/>
        <p:txBody>
          <a:bodyPr>
            <a:normAutofit fontScale="90000"/>
          </a:bodyPr>
          <a:lstStyle/>
          <a:p>
            <a:r>
              <a:rPr lang="fa-IR" dirty="0"/>
              <a:t>طبقه‌بندی دانش‌های سایبر</a:t>
            </a:r>
          </a:p>
        </p:txBody>
      </p:sp>
      <p:sp>
        <p:nvSpPr>
          <p:cNvPr id="7" name="Text Placeholder 6">
            <a:extLst>
              <a:ext uri="{FF2B5EF4-FFF2-40B4-BE49-F238E27FC236}">
                <a16:creationId xmlns:a16="http://schemas.microsoft.com/office/drawing/2014/main" id="{67924E47-CAC2-43A0-A314-C0363DC1F359}"/>
              </a:ext>
            </a:extLst>
          </p:cNvPr>
          <p:cNvSpPr>
            <a:spLocks noGrp="1"/>
          </p:cNvSpPr>
          <p:nvPr>
            <p:ph type="body" sz="quarter" idx="13"/>
          </p:nvPr>
        </p:nvSpPr>
        <p:spPr/>
        <p:txBody>
          <a:bodyPr/>
          <a:lstStyle/>
          <a:p>
            <a:endParaRPr lang="fa-IR"/>
          </a:p>
        </p:txBody>
      </p:sp>
      <p:sp>
        <p:nvSpPr>
          <p:cNvPr id="8" name="Text Placeholder 7">
            <a:extLst>
              <a:ext uri="{FF2B5EF4-FFF2-40B4-BE49-F238E27FC236}">
                <a16:creationId xmlns:a16="http://schemas.microsoft.com/office/drawing/2014/main" id="{EFD3444E-9C29-4D4C-9BDC-6091B400A2ED}"/>
              </a:ext>
            </a:extLst>
          </p:cNvPr>
          <p:cNvSpPr>
            <a:spLocks noGrp="1"/>
          </p:cNvSpPr>
          <p:nvPr>
            <p:ph type="body" sz="quarter" idx="14"/>
          </p:nvPr>
        </p:nvSpPr>
        <p:spPr/>
        <p:txBody>
          <a:bodyPr/>
          <a:lstStyle/>
          <a:p>
            <a:r>
              <a:rPr lang="fa-IR" dirty="0"/>
              <a:t>بر اساس «برای سایبر» / «از طریق سایبر»</a:t>
            </a:r>
          </a:p>
        </p:txBody>
      </p:sp>
      <p:grpSp>
        <p:nvGrpSpPr>
          <p:cNvPr id="4" name="Group 3">
            <a:extLst>
              <a:ext uri="{FF2B5EF4-FFF2-40B4-BE49-F238E27FC236}">
                <a16:creationId xmlns:a16="http://schemas.microsoft.com/office/drawing/2014/main" id="{659582CA-0CBB-4FE8-AA7C-834DF2B0DC9A}"/>
              </a:ext>
            </a:extLst>
          </p:cNvPr>
          <p:cNvGrpSpPr/>
          <p:nvPr/>
        </p:nvGrpSpPr>
        <p:grpSpPr>
          <a:xfrm>
            <a:off x="1512435" y="1431932"/>
            <a:ext cx="6119131" cy="4585623"/>
            <a:chOff x="1219199" y="1329402"/>
            <a:chExt cx="6119131" cy="4585623"/>
          </a:xfrm>
        </p:grpSpPr>
        <p:sp>
          <p:nvSpPr>
            <p:cNvPr id="9" name="TextBox 8">
              <a:extLst>
                <a:ext uri="{FF2B5EF4-FFF2-40B4-BE49-F238E27FC236}">
                  <a16:creationId xmlns:a16="http://schemas.microsoft.com/office/drawing/2014/main" id="{9A1AA646-2C9F-4802-A15E-94CEFE42D879}"/>
                </a:ext>
              </a:extLst>
            </p:cNvPr>
            <p:cNvSpPr txBox="1"/>
            <p:nvPr/>
          </p:nvSpPr>
          <p:spPr>
            <a:xfrm>
              <a:off x="4571999" y="3846335"/>
              <a:ext cx="2766329" cy="2031325"/>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X-cybernetics</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Econo</a:t>
              </a:r>
              <a:r>
                <a:rPr lang="en-US" dirty="0">
                  <a:latin typeface="Times New Roman" panose="02020603050405020304" pitchFamily="18" charset="0"/>
                  <a:cs typeface="Times New Roman" panose="02020603050405020304" pitchFamily="18" charset="0"/>
                </a:rPr>
                <a:t>-cybernetics</a:t>
              </a:r>
            </a:p>
            <a:p>
              <a:r>
                <a:rPr lang="en-US" dirty="0">
                  <a:latin typeface="Times New Roman" panose="02020603050405020304" pitchFamily="18" charset="0"/>
                  <a:cs typeface="Times New Roman" panose="02020603050405020304" pitchFamily="18" charset="0"/>
                </a:rPr>
                <a:t>Socio-cybernetics</a:t>
              </a:r>
            </a:p>
            <a:p>
              <a:r>
                <a:rPr lang="en-US" dirty="0">
                  <a:latin typeface="Times New Roman" panose="02020603050405020304" pitchFamily="18" charset="0"/>
                  <a:cs typeface="Times New Roman" panose="02020603050405020304" pitchFamily="18" charset="0"/>
                </a:rPr>
                <a:t>Bio-cybernetics</a:t>
              </a:r>
            </a:p>
            <a:p>
              <a:r>
                <a:rPr lang="en-US" dirty="0">
                  <a:latin typeface="Times New Roman" panose="02020603050405020304" pitchFamily="18" charset="0"/>
                  <a:cs typeface="Times New Roman" panose="02020603050405020304" pitchFamily="18" charset="0"/>
                </a:rPr>
                <a:t>Techno-cybernetics</a:t>
              </a:r>
            </a:p>
            <a:p>
              <a:r>
                <a:rPr lang="en-US"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A5FE619-087D-4029-B974-A93423EE5B53}"/>
                </a:ext>
              </a:extLst>
            </p:cNvPr>
            <p:cNvSpPr txBox="1"/>
            <p:nvPr/>
          </p:nvSpPr>
          <p:spPr>
            <a:xfrm>
              <a:off x="1219199" y="3846335"/>
              <a:ext cx="2766329" cy="2031325"/>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Cyber-X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Cyber-economics</a:t>
              </a:r>
            </a:p>
            <a:p>
              <a:r>
                <a:rPr lang="en-US" dirty="0">
                  <a:latin typeface="Times New Roman" panose="02020603050405020304" pitchFamily="18" charset="0"/>
                  <a:cs typeface="Times New Roman" panose="02020603050405020304" pitchFamily="18" charset="0"/>
                </a:rPr>
                <a:t>Cyber-sociology</a:t>
              </a:r>
            </a:p>
            <a:p>
              <a:r>
                <a:rPr lang="en-US" dirty="0">
                  <a:latin typeface="Times New Roman" panose="02020603050405020304" pitchFamily="18" charset="0"/>
                  <a:cs typeface="Times New Roman" panose="02020603050405020304" pitchFamily="18" charset="0"/>
                </a:rPr>
                <a:t>Cyber-biology</a:t>
              </a:r>
            </a:p>
            <a:p>
              <a:r>
                <a:rPr lang="en-US" dirty="0">
                  <a:latin typeface="Times New Roman" panose="02020603050405020304" pitchFamily="18" charset="0"/>
                  <a:cs typeface="Times New Roman" panose="02020603050405020304" pitchFamily="18" charset="0"/>
                </a:rPr>
                <a:t>Cyber-technology</a:t>
              </a:r>
            </a:p>
            <a:p>
              <a:r>
                <a:rPr lang="en-US" dirty="0">
                  <a:latin typeface="Times New Roman" panose="02020603050405020304" pitchFamily="18" charset="0"/>
                  <a:cs typeface="Times New Roman" panose="02020603050405020304" pitchFamily="18" charset="0"/>
                </a:rPr>
                <a:t>…</a:t>
              </a:r>
              <a:endParaRPr lang="fa-IR" dirty="0">
                <a:latin typeface="Times New Roman" panose="02020603050405020304" pitchFamily="18" charset="0"/>
                <a:cs typeface="Times New Roman" panose="02020603050405020304" pitchFamily="18" charset="0"/>
              </a:endParaRPr>
            </a:p>
          </p:txBody>
        </p:sp>
        <p:sp>
          <p:nvSpPr>
            <p:cNvPr id="11" name="AutoShape 3">
              <a:extLst>
                <a:ext uri="{FF2B5EF4-FFF2-40B4-BE49-F238E27FC236}">
                  <a16:creationId xmlns:a16="http://schemas.microsoft.com/office/drawing/2014/main" id="{DA079B40-39D5-45B9-B043-CA3B8D22FBC6}"/>
                </a:ext>
              </a:extLst>
            </p:cNvPr>
            <p:cNvSpPr>
              <a:spLocks noChangeArrowheads="1"/>
            </p:cNvSpPr>
            <p:nvPr/>
          </p:nvSpPr>
          <p:spPr bwMode="auto">
            <a:xfrm>
              <a:off x="4572000" y="1580890"/>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X</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a:solidFill>
                    <a:srgbClr val="000000"/>
                  </a:solidFill>
                  <a:latin typeface="Times CE" panose="02040603030405090304" pitchFamily="18" charset="0"/>
                  <a:cs typeface="Q Khoramshahr" panose="00000400000000000000" pitchFamily="50" charset="-78"/>
                </a:rPr>
                <a:t>X-cybernetics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12" name="AutoShape 3">
              <a:extLst>
                <a:ext uri="{FF2B5EF4-FFF2-40B4-BE49-F238E27FC236}">
                  <a16:creationId xmlns:a16="http://schemas.microsoft.com/office/drawing/2014/main" id="{195B0F10-E733-46A0-8B8E-E8779EE9EDCE}"/>
                </a:ext>
              </a:extLst>
            </p:cNvPr>
            <p:cNvSpPr>
              <a:spLocks noChangeArrowheads="1"/>
            </p:cNvSpPr>
            <p:nvPr/>
          </p:nvSpPr>
          <p:spPr bwMode="auto">
            <a:xfrm>
              <a:off x="1219200" y="1580890"/>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a:t>
              </a:r>
              <a:r>
                <a:rPr lang="en-US" b="1" dirty="0">
                  <a:latin typeface="Times New Roman" panose="02020603050405020304" pitchFamily="18" charset="0"/>
                  <a:cs typeface="Times New Roman" panose="02020603050405020304" pitchFamily="18" charset="0"/>
                </a:rPr>
                <a:t>X</a:t>
              </a:r>
              <a:endParaRPr lang="fa-IR" b="1" dirty="0">
                <a:latin typeface="Times New Roman" panose="02020603050405020304" pitchFamily="18" charset="0"/>
                <a:cs typeface="Times New Roman" panose="02020603050405020304" pitchFamily="18" charset="0"/>
              </a:endParaRPr>
            </a:p>
            <a:p>
              <a:pPr lvl="0" algn="ctr" rtl="1" eaLnBrk="0" fontAlgn="base" hangingPunct="0">
                <a:spcBef>
                  <a:spcPct val="0"/>
                </a:spcBef>
                <a:spcAft>
                  <a:spcPct val="0"/>
                </a:spcAft>
              </a:pPr>
              <a:r>
                <a:rPr lang="en-US" i="1" dirty="0">
                  <a:solidFill>
                    <a:srgbClr val="000000"/>
                  </a:solidFill>
                  <a:latin typeface="Times CE" panose="02040603030405090304" pitchFamily="18" charset="0"/>
                  <a:cs typeface="Q Khoramshahr" panose="00000400000000000000" pitchFamily="50" charset="-78"/>
                </a:rPr>
                <a:t>Cyber-X</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14" name="TextBox 13">
              <a:extLst>
                <a:ext uri="{FF2B5EF4-FFF2-40B4-BE49-F238E27FC236}">
                  <a16:creationId xmlns:a16="http://schemas.microsoft.com/office/drawing/2014/main" id="{A58AC609-AD38-4B9C-A183-DC171691BF41}"/>
                </a:ext>
              </a:extLst>
            </p:cNvPr>
            <p:cNvSpPr txBox="1"/>
            <p:nvPr/>
          </p:nvSpPr>
          <p:spPr>
            <a:xfrm>
              <a:off x="4571999" y="2651664"/>
              <a:ext cx="2766328" cy="671849"/>
            </a:xfrm>
            <a:prstGeom prst="rect">
              <a:avLst/>
            </a:prstGeom>
            <a:solidFill>
              <a:schemeClr val="accent6">
                <a:lumMod val="40000"/>
                <a:lumOff val="60000"/>
              </a:schemeClr>
            </a:solidFill>
          </p:spPr>
          <p:txBody>
            <a:bodyPr wrap="square" rtlCol="0">
              <a:noAutofit/>
            </a:bodyPr>
            <a:lstStyle/>
            <a:p>
              <a:pPr algn="ctr" rtl="1"/>
              <a:r>
                <a:rPr lang="fa-IR" dirty="0">
                  <a:cs typeface="Q Khoramshahr" panose="00000400000000000000" pitchFamily="50" charset="-78"/>
                </a:rPr>
                <a:t>هدف: </a:t>
              </a:r>
              <a:r>
                <a:rPr lang="fa-IR" b="1" dirty="0">
                  <a:cs typeface="Q Khoramshahr" panose="00000400000000000000" pitchFamily="50" charset="-78"/>
                </a:rPr>
                <a:t>سلطه</a:t>
              </a:r>
            </a:p>
            <a:p>
              <a:pPr algn="ctr" rtl="1"/>
              <a:r>
                <a:rPr lang="fa-IR" dirty="0">
                  <a:cs typeface="Q Khoramshahr" panose="00000400000000000000" pitchFamily="50" charset="-78"/>
                </a:rPr>
                <a:t>از طریق </a:t>
              </a:r>
              <a:r>
                <a:rPr lang="en-US" sz="1400" b="1" dirty="0">
                  <a:latin typeface="Times New Roman" panose="02020603050405020304" pitchFamily="18" charset="0"/>
                  <a:cs typeface="Times New Roman" panose="02020603050405020304" pitchFamily="18" charset="0"/>
                </a:rPr>
                <a:t>X</a:t>
              </a:r>
              <a:r>
                <a:rPr lang="fa-IR" dirty="0">
                  <a:cs typeface="Q Khoramshahr" panose="00000400000000000000" pitchFamily="50" charset="-78"/>
                </a:rPr>
                <a:t> / بر </a:t>
              </a:r>
              <a:r>
                <a:rPr lang="en-US" sz="1400" b="1" dirty="0">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993DD712-E5A9-4566-AD1C-0BF5D6D49404}"/>
                </a:ext>
              </a:extLst>
            </p:cNvPr>
            <p:cNvSpPr txBox="1"/>
            <p:nvPr/>
          </p:nvSpPr>
          <p:spPr>
            <a:xfrm>
              <a:off x="1219199" y="2651664"/>
              <a:ext cx="2766328" cy="671849"/>
            </a:xfrm>
            <a:prstGeom prst="rect">
              <a:avLst/>
            </a:prstGeom>
            <a:solidFill>
              <a:schemeClr val="accent6">
                <a:lumMod val="40000"/>
                <a:lumOff val="60000"/>
              </a:schemeClr>
            </a:solidFill>
          </p:spPr>
          <p:txBody>
            <a:bodyPr wrap="square" rtlCol="0">
              <a:noAutofit/>
            </a:bodyPr>
            <a:lstStyle/>
            <a:p>
              <a:pPr algn="ctr" rtl="1"/>
              <a:r>
                <a:rPr lang="fa-IR" dirty="0">
                  <a:cs typeface="Q Khoramshahr" panose="00000400000000000000" pitchFamily="50" charset="-78"/>
                </a:rPr>
                <a:t>هدف: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a:t>
              </a:r>
              <a:endParaRPr lang="fa-IR" b="1" dirty="0">
                <a:cs typeface="Q Khoramshahr" panose="00000400000000000000" pitchFamily="50" charset="-78"/>
              </a:endParaRPr>
            </a:p>
            <a:p>
              <a:pPr algn="ctr" rtl="1"/>
              <a:r>
                <a:rPr lang="fa-IR" dirty="0">
                  <a:cs typeface="Q Khoramshahr" panose="00000400000000000000" pitchFamily="50" charset="-78"/>
                </a:rPr>
                <a:t>از طریق </a:t>
              </a:r>
              <a:r>
                <a:rPr lang="fa-IR" b="1" dirty="0">
                  <a:cs typeface="Q Khoramshahr" panose="00000400000000000000" pitchFamily="50" charset="-78"/>
                </a:rPr>
                <a:t>سلطه</a:t>
              </a:r>
              <a:r>
                <a:rPr lang="fa-IR" dirty="0">
                  <a:cs typeface="Q Khoramshahr" panose="00000400000000000000" pitchFamily="50" charset="-78"/>
                </a:rPr>
                <a:t> (سایبر)</a:t>
              </a:r>
              <a:endParaRPr lang="en-US" sz="1400" b="1"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4F16C831-5F90-4CA6-BC52-7E003D065CEC}"/>
                </a:ext>
              </a:extLst>
            </p:cNvPr>
            <p:cNvCxnSpPr/>
            <p:nvPr/>
          </p:nvCxnSpPr>
          <p:spPr>
            <a:xfrm>
              <a:off x="4276725" y="1329402"/>
              <a:ext cx="0" cy="4585623"/>
            </a:xfrm>
            <a:prstGeom prst="line">
              <a:avLst/>
            </a:prstGeom>
            <a:ln w="19050">
              <a:solidFill>
                <a:srgbClr val="379D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86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7</a:t>
            </a:r>
          </a:p>
        </p:txBody>
      </p:sp>
      <p:sp>
        <p:nvSpPr>
          <p:cNvPr id="8" name="Text Placeholder 7"/>
          <p:cNvSpPr>
            <a:spLocks noGrp="1"/>
          </p:cNvSpPr>
          <p:nvPr>
            <p:ph type="body" sz="quarter" idx="12"/>
          </p:nvPr>
        </p:nvSpPr>
        <p:spPr>
          <a:xfrm>
            <a:off x="1295400" y="3429000"/>
            <a:ext cx="2571750" cy="2432480"/>
          </a:xfrm>
        </p:spPr>
        <p:txBody>
          <a:bodyPr>
            <a:normAutofit/>
          </a:bodyPr>
          <a:lstStyle/>
          <a:p>
            <a:pPr rtl="1"/>
            <a:r>
              <a:rPr lang="fa-IR" dirty="0"/>
              <a:t>منظومه‌ی</a:t>
            </a:r>
            <a:br>
              <a:rPr lang="fa-IR" dirty="0"/>
            </a:br>
            <a:r>
              <a:rPr lang="fa-IR" dirty="0"/>
              <a:t>شاخه‌های</a:t>
            </a:r>
            <a:br>
              <a:rPr lang="fa-IR" dirty="0"/>
            </a:br>
            <a:r>
              <a:rPr lang="fa-IR" dirty="0"/>
              <a:t>سایبرنتیک</a:t>
            </a:r>
            <a:br>
              <a:rPr lang="fa-IR" dirty="0"/>
            </a:br>
            <a:r>
              <a:rPr lang="fa-IR" dirty="0"/>
              <a:t>کاربردی</a:t>
            </a:r>
          </a:p>
        </p:txBody>
      </p:sp>
    </p:spTree>
    <p:extLst>
      <p:ext uri="{BB962C8B-B14F-4D97-AF65-F5344CB8AC3E}">
        <p14:creationId xmlns:p14="http://schemas.microsoft.com/office/powerpoint/2010/main" val="251605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D9FCDB-2076-4AF9-9944-F6CA9510FBDB}"/>
              </a:ext>
            </a:extLst>
          </p:cNvPr>
          <p:cNvPicPr>
            <a:picLocks noChangeAspect="1"/>
          </p:cNvPicPr>
          <p:nvPr/>
        </p:nvPicPr>
        <p:blipFill rotWithShape="1">
          <a:blip r:embed="rId2"/>
          <a:srcRect b="8406"/>
          <a:stretch/>
        </p:blipFill>
        <p:spPr>
          <a:xfrm>
            <a:off x="1987843" y="0"/>
            <a:ext cx="5168315" cy="6693482"/>
          </a:xfrm>
          <a:prstGeom prst="rect">
            <a:avLst/>
          </a:prstGeom>
        </p:spPr>
      </p:pic>
    </p:spTree>
    <p:extLst>
      <p:ext uri="{BB962C8B-B14F-4D97-AF65-F5344CB8AC3E}">
        <p14:creationId xmlns:p14="http://schemas.microsoft.com/office/powerpoint/2010/main" val="3949108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اپیستموسایبرنتیک</a:t>
            </a:r>
          </a:p>
        </p:txBody>
      </p:sp>
      <p:sp>
        <p:nvSpPr>
          <p:cNvPr id="3" name="Text Placeholder 2">
            <a:extLst>
              <a:ext uri="{FF2B5EF4-FFF2-40B4-BE49-F238E27FC236}">
                <a16:creationId xmlns:a16="http://schemas.microsoft.com/office/drawing/2014/main" id="{A852156D-1A8D-4582-B41D-DEE7650AFE4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0A31D672-5580-4191-92F0-9E7CEE117861}"/>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اپیستموسایبرنتیک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Epistemocybernetics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اپیستمه</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معرفت</a:t>
            </a:r>
            <a:endParaRPr lang="en-US" b="1"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706044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تئوسایبرنتیک</a:t>
            </a:r>
          </a:p>
        </p:txBody>
      </p:sp>
      <p:sp>
        <p:nvSpPr>
          <p:cNvPr id="3" name="Text Placeholder 2">
            <a:extLst>
              <a:ext uri="{FF2B5EF4-FFF2-40B4-BE49-F238E27FC236}">
                <a16:creationId xmlns:a16="http://schemas.microsoft.com/office/drawing/2014/main" id="{EEFAE1D9-515A-4F2B-AE17-4730F19ABA72}"/>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DFF2539-65F6-42DE-A23E-35D1B54E3339}"/>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تئوسایبرنتیک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Theocybernetics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تئو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خدا</a:t>
            </a:r>
            <a:endParaRPr lang="en-US" b="1"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034872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ساینتوسایبرنتیک</a:t>
            </a:r>
          </a:p>
        </p:txBody>
      </p:sp>
      <p:sp>
        <p:nvSpPr>
          <p:cNvPr id="3" name="Text Placeholder 2">
            <a:extLst>
              <a:ext uri="{FF2B5EF4-FFF2-40B4-BE49-F238E27FC236}">
                <a16:creationId xmlns:a16="http://schemas.microsoft.com/office/drawing/2014/main" id="{FF01C2D6-6887-402D-9F64-5D19D8F3B42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15174A4C-D7EB-4A94-AF8F-9F522E84F867}"/>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ساینتوسایبرنتیک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Scientocybernetics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ساینس</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دانش</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4063881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کاگنوسایبرنتیک</a:t>
            </a:r>
          </a:p>
        </p:txBody>
      </p:sp>
      <p:sp>
        <p:nvSpPr>
          <p:cNvPr id="3" name="Text Placeholder 2">
            <a:extLst>
              <a:ext uri="{FF2B5EF4-FFF2-40B4-BE49-F238E27FC236}">
                <a16:creationId xmlns:a16="http://schemas.microsoft.com/office/drawing/2014/main" id="{358806CE-BB5F-44C5-B707-BB40CC9D5330}"/>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049B1B3A-DFE7-4521-B70D-348213F824CF}"/>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کاگنوسایبرنتیک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Cognocybernetics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کاگنیشن</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ذهن</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14866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err="1"/>
              <a:t>اتیمولوژی</a:t>
            </a:r>
            <a:r>
              <a:rPr lang="fa-IR" dirty="0"/>
              <a:t> «</a:t>
            </a:r>
            <a:r>
              <a:rPr lang="fa-IR" dirty="0" err="1"/>
              <a:t>سایبرنتیکس</a:t>
            </a:r>
            <a:r>
              <a:rPr lang="fa-IR" dirty="0"/>
              <a:t>»</a:t>
            </a:r>
            <a:endParaRPr lang="en-US" dirty="0"/>
          </a:p>
        </p:txBody>
      </p:sp>
      <p:sp>
        <p:nvSpPr>
          <p:cNvPr id="6" name="Text Placeholder 5"/>
          <p:cNvSpPr>
            <a:spLocks noGrp="1"/>
          </p:cNvSpPr>
          <p:nvPr>
            <p:ph type="body" sz="quarter" idx="13"/>
          </p:nvPr>
        </p:nvSpPr>
        <p:spPr/>
        <p:txBody>
          <a:bodyPr/>
          <a:lstStyle/>
          <a:p>
            <a:r>
              <a:rPr lang="en-US" dirty="0"/>
              <a:t>Etymology of “Cybernetics”</a:t>
            </a:r>
          </a:p>
        </p:txBody>
      </p:sp>
      <p:sp>
        <p:nvSpPr>
          <p:cNvPr id="7" name="Text Placeholder 6"/>
          <p:cNvSpPr>
            <a:spLocks noGrp="1"/>
          </p:cNvSpPr>
          <p:nvPr>
            <p:ph type="body" sz="quarter" idx="14"/>
          </p:nvPr>
        </p:nvSpPr>
        <p:spPr/>
        <p:txBody>
          <a:bodyPr/>
          <a:lstStyle/>
          <a:p>
            <a:endParaRPr lang="en-US" dirty="0"/>
          </a:p>
        </p:txBody>
      </p:sp>
      <p:sp>
        <p:nvSpPr>
          <p:cNvPr id="15" name="TextBox 14"/>
          <p:cNvSpPr txBox="1"/>
          <p:nvPr/>
        </p:nvSpPr>
        <p:spPr>
          <a:xfrm>
            <a:off x="436456" y="1855325"/>
            <a:ext cx="138976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kubernan</a:t>
            </a:r>
            <a:endParaRPr lang="en-US" sz="2400" dirty="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1826218" y="2141429"/>
            <a:ext cx="675409" cy="0"/>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21099" y="1855324"/>
            <a:ext cx="1504108"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kubernetes</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59837" y="2304447"/>
            <a:ext cx="1143000"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GREEK</a:t>
            </a:r>
          </a:p>
        </p:txBody>
      </p:sp>
      <p:sp>
        <p:nvSpPr>
          <p:cNvPr id="20" name="TextBox 19"/>
          <p:cNvSpPr txBox="1"/>
          <p:nvPr/>
        </p:nvSpPr>
        <p:spPr>
          <a:xfrm>
            <a:off x="2660110" y="2304447"/>
            <a:ext cx="1252104"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GREEK</a:t>
            </a:r>
          </a:p>
        </p:txBody>
      </p:sp>
      <p:sp>
        <p:nvSpPr>
          <p:cNvPr id="24" name="TextBox 23"/>
          <p:cNvSpPr txBox="1"/>
          <p:nvPr/>
        </p:nvSpPr>
        <p:spPr>
          <a:xfrm>
            <a:off x="7140132" y="2304447"/>
            <a:ext cx="1509259"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ENGLISH</a:t>
            </a:r>
          </a:p>
        </p:txBody>
      </p:sp>
      <p:sp>
        <p:nvSpPr>
          <p:cNvPr id="33" name="TextBox 32"/>
          <p:cNvSpPr txBox="1"/>
          <p:nvPr/>
        </p:nvSpPr>
        <p:spPr>
          <a:xfrm>
            <a:off x="7359629" y="2661519"/>
            <a:ext cx="1070263" cy="338554"/>
          </a:xfrm>
          <a:prstGeom prst="rect">
            <a:avLst/>
          </a:prstGeom>
          <a:noFill/>
        </p:spPr>
        <p:txBody>
          <a:bodyPr wrap="square" rtlCol="0">
            <a:spAutoFit/>
          </a:bodyPr>
          <a:lstStyle/>
          <a:p>
            <a:pPr algn="ctr"/>
            <a:r>
              <a:rPr lang="en-US" sz="1600" dirty="0">
                <a:latin typeface="Times CE" panose="02040603030405090304" pitchFamily="18" charset="0"/>
                <a:cs typeface="Arial" panose="020B0604020202020204" pitchFamily="34" charset="0"/>
              </a:rPr>
              <a:t>(1940s)</a:t>
            </a:r>
          </a:p>
        </p:txBody>
      </p:sp>
      <p:sp>
        <p:nvSpPr>
          <p:cNvPr id="36" name="TextBox 35"/>
          <p:cNvSpPr txBox="1"/>
          <p:nvPr/>
        </p:nvSpPr>
        <p:spPr>
          <a:xfrm>
            <a:off x="2660111" y="2672621"/>
            <a:ext cx="1252104" cy="338554"/>
          </a:xfrm>
          <a:prstGeom prst="rect">
            <a:avLst/>
          </a:prstGeom>
          <a:noFill/>
        </p:spPr>
        <p:txBody>
          <a:bodyPr wrap="square" rtlCol="0">
            <a:spAutoFit/>
          </a:bodyPr>
          <a:lstStyle/>
          <a:p>
            <a:pPr algn="ctr"/>
            <a:r>
              <a:rPr lang="en-US" sz="1600" i="1" dirty="0">
                <a:latin typeface="Times CE" panose="02040603030405090304" pitchFamily="18" charset="0"/>
                <a:cs typeface="Arial" panose="020B0604020202020204" pitchFamily="34" charset="0"/>
              </a:rPr>
              <a:t>steersman</a:t>
            </a:r>
          </a:p>
        </p:txBody>
      </p:sp>
      <p:sp>
        <p:nvSpPr>
          <p:cNvPr id="37" name="TextBox 36"/>
          <p:cNvSpPr txBox="1"/>
          <p:nvPr/>
        </p:nvSpPr>
        <p:spPr>
          <a:xfrm>
            <a:off x="445536" y="2670954"/>
            <a:ext cx="1356014" cy="338554"/>
          </a:xfrm>
          <a:prstGeom prst="rect">
            <a:avLst/>
          </a:prstGeom>
          <a:noFill/>
        </p:spPr>
        <p:txBody>
          <a:bodyPr wrap="square" rtlCol="0">
            <a:spAutoFit/>
          </a:bodyPr>
          <a:lstStyle/>
          <a:p>
            <a:pPr algn="ctr"/>
            <a:r>
              <a:rPr lang="en-US" sz="1600" i="1" dirty="0">
                <a:latin typeface="Times CE" panose="02040603030405090304" pitchFamily="18" charset="0"/>
                <a:cs typeface="Arial" panose="020B0604020202020204" pitchFamily="34" charset="0"/>
              </a:rPr>
              <a:t>to steer</a:t>
            </a:r>
          </a:p>
        </p:txBody>
      </p:sp>
      <p:cxnSp>
        <p:nvCxnSpPr>
          <p:cNvPr id="38" name="Straight Arrow Connector 37"/>
          <p:cNvCxnSpPr/>
          <p:nvPr/>
        </p:nvCxnSpPr>
        <p:spPr>
          <a:xfrm>
            <a:off x="4025207" y="2139523"/>
            <a:ext cx="675409" cy="0"/>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099687" y="5258040"/>
            <a:ext cx="1510911" cy="477054"/>
          </a:xfrm>
          <a:prstGeom prst="rect">
            <a:avLst/>
          </a:prstGeom>
          <a:noFill/>
        </p:spPr>
        <p:txBody>
          <a:bodyPr wrap="square" rtlCol="0">
            <a:spAutoFit/>
          </a:bodyPr>
          <a:lstStyle/>
          <a:p>
            <a:pPr algn="ctr"/>
            <a:r>
              <a:rPr lang="en-US" sz="1400" dirty="0">
                <a:latin typeface="Times CE" panose="02040603030405090304" pitchFamily="18" charset="0"/>
                <a:cs typeface="Arial" panose="020B0604020202020204" pitchFamily="34" charset="0"/>
              </a:rPr>
              <a:t>Cyberspace </a:t>
            </a:r>
            <a:r>
              <a:rPr lang="en-US" sz="1100" dirty="0">
                <a:latin typeface="Times CE" panose="02040603030405090304" pitchFamily="18" charset="0"/>
                <a:cs typeface="Arial" panose="020B0604020202020204" pitchFamily="34" charset="0"/>
              </a:rPr>
              <a:t>(William Gibson ,1984)</a:t>
            </a:r>
          </a:p>
        </p:txBody>
      </p:sp>
      <p:cxnSp>
        <p:nvCxnSpPr>
          <p:cNvPr id="46" name="Straight Arrow Connector 45"/>
          <p:cNvCxnSpPr/>
          <p:nvPr/>
        </p:nvCxnSpPr>
        <p:spPr>
          <a:xfrm>
            <a:off x="7855143" y="3000831"/>
            <a:ext cx="0" cy="670023"/>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87074" y="1855323"/>
            <a:ext cx="161537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cybernetics</a:t>
            </a:r>
          </a:p>
        </p:txBody>
      </p:sp>
      <p:sp>
        <p:nvSpPr>
          <p:cNvPr id="43" name="TextBox 42"/>
          <p:cNvSpPr txBox="1"/>
          <p:nvPr/>
        </p:nvSpPr>
        <p:spPr>
          <a:xfrm>
            <a:off x="2521099" y="1572055"/>
            <a:ext cx="1389762" cy="338554"/>
          </a:xfrm>
          <a:prstGeom prst="rect">
            <a:avLst/>
          </a:prstGeom>
          <a:noFill/>
        </p:spPr>
        <p:txBody>
          <a:bodyPr wrap="square" rtlCol="0">
            <a:spAutoFit/>
          </a:bodyPr>
          <a:lstStyle/>
          <a:p>
            <a:pPr algn="ctr"/>
            <a:r>
              <a:rPr lang="el-GR" sz="1600" dirty="0">
                <a:latin typeface="Times New Roman" panose="02020603050405020304" pitchFamily="18" charset="0"/>
                <a:cs typeface="Times New Roman" panose="02020603050405020304" pitchFamily="18" charset="0"/>
              </a:rPr>
              <a:t>κυβερνήτης</a:t>
            </a:r>
            <a:endParaRPr lang="en-US" sz="16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7188936" y="3771900"/>
            <a:ext cx="1332414" cy="665018"/>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cyber-</a:t>
            </a:r>
          </a:p>
          <a:p>
            <a:pPr algn="ctr"/>
            <a:r>
              <a:rPr lang="en-US" sz="1400" b="1" dirty="0">
                <a:solidFill>
                  <a:schemeClr val="tx1"/>
                </a:solidFill>
                <a:latin typeface="Times New Roman" panose="02020603050405020304" pitchFamily="18" charset="0"/>
                <a:cs typeface="Times New Roman" panose="02020603050405020304" pitchFamily="18" charset="0"/>
              </a:rPr>
              <a:t>(prefix)</a:t>
            </a:r>
          </a:p>
        </p:txBody>
      </p:sp>
      <p:cxnSp>
        <p:nvCxnSpPr>
          <p:cNvPr id="60" name="Straight Arrow Connector 59"/>
          <p:cNvCxnSpPr/>
          <p:nvPr/>
        </p:nvCxnSpPr>
        <p:spPr>
          <a:xfrm>
            <a:off x="7855143" y="4556004"/>
            <a:ext cx="0" cy="670023"/>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80407" y="3555971"/>
            <a:ext cx="150427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gubernare</a:t>
            </a:r>
            <a:r>
              <a:rPr lang="en-US" sz="2400" dirty="0">
                <a:latin typeface="Times New Roman" panose="02020603050405020304" pitchFamily="18" charset="0"/>
                <a:cs typeface="Times New Roman" panose="02020603050405020304" pitchFamily="18" charset="0"/>
              </a:rPr>
              <a:t> </a:t>
            </a:r>
          </a:p>
        </p:txBody>
      </p:sp>
      <p:sp>
        <p:nvSpPr>
          <p:cNvPr id="62" name="TextBox 61"/>
          <p:cNvSpPr txBox="1"/>
          <p:nvPr/>
        </p:nvSpPr>
        <p:spPr>
          <a:xfrm>
            <a:off x="566134" y="4005093"/>
            <a:ext cx="1143000"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LATIN</a:t>
            </a:r>
          </a:p>
        </p:txBody>
      </p:sp>
      <p:cxnSp>
        <p:nvCxnSpPr>
          <p:cNvPr id="64" name="Straight Arrow Connector 63"/>
          <p:cNvCxnSpPr/>
          <p:nvPr/>
        </p:nvCxnSpPr>
        <p:spPr>
          <a:xfrm>
            <a:off x="1128530" y="3009508"/>
            <a:ext cx="0" cy="670023"/>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80407" y="4980903"/>
            <a:ext cx="150427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govern</a:t>
            </a:r>
          </a:p>
        </p:txBody>
      </p:sp>
      <p:sp>
        <p:nvSpPr>
          <p:cNvPr id="66" name="TextBox 65"/>
          <p:cNvSpPr txBox="1"/>
          <p:nvPr/>
        </p:nvSpPr>
        <p:spPr>
          <a:xfrm>
            <a:off x="566134" y="5430025"/>
            <a:ext cx="1143000"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ENGLISH</a:t>
            </a:r>
          </a:p>
        </p:txBody>
      </p:sp>
      <p:cxnSp>
        <p:nvCxnSpPr>
          <p:cNvPr id="67" name="Straight Arrow Connector 66"/>
          <p:cNvCxnSpPr/>
          <p:nvPr/>
        </p:nvCxnSpPr>
        <p:spPr>
          <a:xfrm>
            <a:off x="1128530" y="4424049"/>
            <a:ext cx="0" cy="670023"/>
          </a:xfrm>
          <a:prstGeom prst="straightConnector1">
            <a:avLst/>
          </a:prstGeom>
          <a:ln w="28575">
            <a:solidFill>
              <a:srgbClr val="C00000"/>
            </a:solidFill>
            <a:prstDash val="sysDot"/>
            <a:headEnd w="lg" len="med"/>
            <a:tailEnd type="triangle" w="med"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06537" y="1863817"/>
            <a:ext cx="1764688"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cybernétique</a:t>
            </a:r>
            <a:endParaRPr lang="en-US" sz="2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4975838" y="2312940"/>
            <a:ext cx="1252104" cy="338554"/>
          </a:xfrm>
          <a:prstGeom prst="rect">
            <a:avLst/>
          </a:prstGeom>
          <a:solidFill>
            <a:schemeClr val="accent5">
              <a:lumMod val="40000"/>
              <a:lumOff val="60000"/>
            </a:schemeClr>
          </a:solidFill>
        </p:spPr>
        <p:txBody>
          <a:bodyPr wrap="square" rtlCol="0">
            <a:spAutoFit/>
          </a:bodyPr>
          <a:lstStyle/>
          <a:p>
            <a:pPr algn="ctr"/>
            <a:r>
              <a:rPr lang="en-US" sz="1600" dirty="0">
                <a:latin typeface="Arial" panose="020B0604020202020204" pitchFamily="34" charset="0"/>
                <a:cs typeface="Arial" panose="020B0604020202020204" pitchFamily="34" charset="0"/>
              </a:rPr>
              <a:t>FRENCH</a:t>
            </a:r>
          </a:p>
        </p:txBody>
      </p:sp>
      <p:sp>
        <p:nvSpPr>
          <p:cNvPr id="30" name="TextBox 29"/>
          <p:cNvSpPr txBox="1"/>
          <p:nvPr/>
        </p:nvSpPr>
        <p:spPr>
          <a:xfrm>
            <a:off x="4823997" y="2681114"/>
            <a:ext cx="1555788" cy="707886"/>
          </a:xfrm>
          <a:prstGeom prst="rect">
            <a:avLst/>
          </a:prstGeom>
          <a:noFill/>
        </p:spPr>
        <p:txBody>
          <a:bodyPr wrap="square" rtlCol="0">
            <a:spAutoFit/>
          </a:bodyPr>
          <a:lstStyle/>
          <a:p>
            <a:pPr algn="ctr"/>
            <a:r>
              <a:rPr lang="en-US" sz="1400" i="1" dirty="0">
                <a:latin typeface="Times CE" panose="02040603030405090304" pitchFamily="18" charset="0"/>
                <a:cs typeface="Arial" panose="020B0604020202020204" pitchFamily="34" charset="0"/>
              </a:rPr>
              <a:t>The future science of government</a:t>
            </a:r>
          </a:p>
          <a:p>
            <a:pPr algn="ctr"/>
            <a:r>
              <a:rPr lang="en-US" sz="1200" i="1" dirty="0">
                <a:latin typeface="Times CE" panose="02040603030405090304" pitchFamily="18" charset="0"/>
                <a:cs typeface="Arial" panose="020B0604020202020204" pitchFamily="34" charset="0"/>
              </a:rPr>
              <a:t>(Ampere, 1843)</a:t>
            </a:r>
          </a:p>
        </p:txBody>
      </p:sp>
      <p:cxnSp>
        <p:nvCxnSpPr>
          <p:cNvPr id="31" name="Straight Arrow Connector 30"/>
          <p:cNvCxnSpPr/>
          <p:nvPr/>
        </p:nvCxnSpPr>
        <p:spPr>
          <a:xfrm>
            <a:off x="6440725" y="2139523"/>
            <a:ext cx="675409" cy="0"/>
          </a:xfrm>
          <a:prstGeom prst="straightConnector1">
            <a:avLst/>
          </a:prstGeom>
          <a:ln w="28575">
            <a:solidFill>
              <a:srgbClr val="C00000"/>
            </a:solidFill>
            <a:headEnd w="lg"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69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اجوسایبرنتیک</a:t>
            </a:r>
          </a:p>
        </p:txBody>
      </p:sp>
      <p:sp>
        <p:nvSpPr>
          <p:cNvPr id="3" name="Text Placeholder 2">
            <a:extLst>
              <a:ext uri="{FF2B5EF4-FFF2-40B4-BE49-F238E27FC236}">
                <a16:creationId xmlns:a16="http://schemas.microsoft.com/office/drawing/2014/main" id="{358806CE-BB5F-44C5-B707-BB40CC9D5330}"/>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049B1B3A-DFE7-4521-B70D-348213F824CF}"/>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اجوسایبرنتیک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Educybernetics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اجوکیشن</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آموزش و پرورش</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44340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فیزیوسایبرنتیک</a:t>
            </a:r>
          </a:p>
        </p:txBody>
      </p:sp>
      <p:sp>
        <p:nvSpPr>
          <p:cNvPr id="3" name="Text Placeholder 2">
            <a:extLst>
              <a:ext uri="{FF2B5EF4-FFF2-40B4-BE49-F238E27FC236}">
                <a16:creationId xmlns:a16="http://schemas.microsoft.com/office/drawing/2014/main" id="{C93494B0-2904-409A-AFE4-2669213BF819}"/>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2C6A1E51-695C-4258-9DC5-5BC14EAC86BF}"/>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فیزیوسایبرنتیک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Physiocybernetics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فوزیس</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طبع</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301269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سایکوسایبرنتیک</a:t>
            </a:r>
            <a:endParaRPr lang="fa-IR" dirty="0"/>
          </a:p>
        </p:txBody>
      </p:sp>
      <p:sp>
        <p:nvSpPr>
          <p:cNvPr id="3" name="Text Placeholder 2">
            <a:extLst>
              <a:ext uri="{FF2B5EF4-FFF2-40B4-BE49-F238E27FC236}">
                <a16:creationId xmlns:a16="http://schemas.microsoft.com/office/drawing/2014/main" id="{369FFF6D-7BCB-468F-AFE0-2C7714F5CE6F}"/>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79032111-7038-460F-9C85-DF228570E6C5}"/>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سایکوسایبرنتیک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Psychocybernetics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پسوخه</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روان</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94535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نوروسایبرنتیک</a:t>
            </a:r>
            <a:endParaRPr lang="fa-IR" dirty="0"/>
          </a:p>
        </p:txBody>
      </p:sp>
      <p:sp>
        <p:nvSpPr>
          <p:cNvPr id="3" name="Text Placeholder 2">
            <a:extLst>
              <a:ext uri="{FF2B5EF4-FFF2-40B4-BE49-F238E27FC236}">
                <a16:creationId xmlns:a16="http://schemas.microsoft.com/office/drawing/2014/main" id="{DFE23AEA-1C30-4F1B-B856-FBAB2D1849D7}"/>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8865B5D0-AA9D-4913-9B4B-77146B38C76B}"/>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نوروسایبرنتیک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Neurocybernetics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نورو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اعصاب</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60509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بایوسایبرنتیک</a:t>
            </a:r>
            <a:endParaRPr lang="fa-IR" dirty="0"/>
          </a:p>
        </p:txBody>
      </p:sp>
      <p:sp>
        <p:nvSpPr>
          <p:cNvPr id="3" name="Text Placeholder 2">
            <a:extLst>
              <a:ext uri="{FF2B5EF4-FFF2-40B4-BE49-F238E27FC236}">
                <a16:creationId xmlns:a16="http://schemas.microsoft.com/office/drawing/2014/main" id="{4323C47B-035B-402C-8B4F-70CD76D233F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1C3D706E-FE3A-4899-BFC9-155B9C7B21D4}"/>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بایوسایبرنتیک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a:solidFill>
                  <a:srgbClr val="000000"/>
                </a:solidFill>
                <a:latin typeface="Times CE" panose="02040603030405090304" pitchFamily="18" charset="0"/>
                <a:cs typeface="Q Khoramshahr" panose="00000400000000000000" pitchFamily="50" charset="-78"/>
              </a:rPr>
              <a:t>Biocybernetics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بایو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dirty="0">
                <a:latin typeface="Calibri" panose="020F0502020204030204" pitchFamily="34" charset="0"/>
                <a:cs typeface="Q KhoramshahrL" panose="02000400000000000000" pitchFamily="50" charset="-78"/>
              </a:rPr>
              <a:t>حیات</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739362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آگروسایبرنتیک</a:t>
            </a:r>
            <a:endParaRPr lang="fa-IR" dirty="0"/>
          </a:p>
        </p:txBody>
      </p:sp>
      <p:sp>
        <p:nvSpPr>
          <p:cNvPr id="3" name="Text Placeholder 2">
            <a:extLst>
              <a:ext uri="{FF2B5EF4-FFF2-40B4-BE49-F238E27FC236}">
                <a16:creationId xmlns:a16="http://schemas.microsoft.com/office/drawing/2014/main" id="{74BF2BCD-2449-4D62-AD13-5611D3B961D7}"/>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C8F71F98-5E2F-453B-AD2F-BF7BC77EFE17}"/>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آگروسایبرنتیک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Agrocybernetics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آگرو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غذا/کشاورزی</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4158344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فارموسایبرنتیک</a:t>
            </a:r>
            <a:endParaRPr lang="fa-IR" dirty="0"/>
          </a:p>
        </p:txBody>
      </p:sp>
      <p:sp>
        <p:nvSpPr>
          <p:cNvPr id="3" name="Text Placeholder 2">
            <a:extLst>
              <a:ext uri="{FF2B5EF4-FFF2-40B4-BE49-F238E27FC236}">
                <a16:creationId xmlns:a16="http://schemas.microsoft.com/office/drawing/2014/main" id="{BF0CEEA0-7082-4413-A110-3D992D53348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1B3D073B-0F27-444D-A72C-C92A1BEE5B06}"/>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فارموسایبرنتیک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Pharocybernetics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فارمو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دارو</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12945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نارکوسایبرنتیک</a:t>
            </a:r>
            <a:endParaRPr lang="fa-IR" dirty="0"/>
          </a:p>
        </p:txBody>
      </p:sp>
      <p:sp>
        <p:nvSpPr>
          <p:cNvPr id="3" name="Text Placeholder 2">
            <a:extLst>
              <a:ext uri="{FF2B5EF4-FFF2-40B4-BE49-F238E27FC236}">
                <a16:creationId xmlns:a16="http://schemas.microsoft.com/office/drawing/2014/main" id="{574F21CE-9699-47BA-896B-BE7D3F59D479}"/>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89AE7F07-5AD0-46D6-AE1B-D93CAA5AFF84}"/>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نارکوسایبرنتیک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Narcocybernetics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نارکو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مواد مخدر</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231376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انرگوسایبرنتیک</a:t>
            </a:r>
            <a:endParaRPr lang="fa-IR" dirty="0"/>
          </a:p>
        </p:txBody>
      </p:sp>
      <p:sp>
        <p:nvSpPr>
          <p:cNvPr id="3" name="Text Placeholder 2">
            <a:extLst>
              <a:ext uri="{FF2B5EF4-FFF2-40B4-BE49-F238E27FC236}">
                <a16:creationId xmlns:a16="http://schemas.microsoft.com/office/drawing/2014/main" id="{F4D1267A-A243-46D6-AAC3-1CCE8FA23FC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538092DE-544A-4DA1-94AA-AC08C640D473}"/>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انرگوسایبرنتیک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Energocybernetics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انرژی</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انرژی</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395563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اینفوسایبرنتیک</a:t>
            </a:r>
            <a:endParaRPr lang="fa-IR" dirty="0"/>
          </a:p>
        </p:txBody>
      </p:sp>
      <p:sp>
        <p:nvSpPr>
          <p:cNvPr id="3" name="Text Placeholder 2">
            <a:extLst>
              <a:ext uri="{FF2B5EF4-FFF2-40B4-BE49-F238E27FC236}">
                <a16:creationId xmlns:a16="http://schemas.microsoft.com/office/drawing/2014/main" id="{B9C82235-70D0-47A7-A267-936407D94FD5}"/>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D7B8B703-B9AE-41E3-8AC7-3BDD55283375}"/>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اینفوسایبرنتیک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Infocybernetics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a:t>
            </a:r>
            <a:r>
              <a:rPr lang="fa-IR" dirty="0">
                <a:latin typeface="Calibri" panose="020F0502020204030204" pitchFamily="34" charset="0"/>
                <a:ea typeface="Calibri" panose="020F0502020204030204" pitchFamily="34" charset="0"/>
                <a:cs typeface="Q KhoramshahrL" panose="02000400000000000000" pitchFamily="50" charset="-78"/>
              </a:rPr>
              <a:t>اینفو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اطلاعات</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32781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470"/>
            <a:ext cx="9144000" cy="4303059"/>
          </a:xfrm>
          <a:prstGeom prst="rect">
            <a:avLst/>
          </a:prstGeom>
        </p:spPr>
      </p:pic>
      <p:sp>
        <p:nvSpPr>
          <p:cNvPr id="7" name="TextBox 6"/>
          <p:cNvSpPr txBox="1"/>
          <p:nvPr/>
        </p:nvSpPr>
        <p:spPr>
          <a:xfrm>
            <a:off x="2357120" y="6347584"/>
            <a:ext cx="6309513" cy="261610"/>
          </a:xfrm>
          <a:prstGeom prst="rect">
            <a:avLst/>
          </a:prstGeom>
          <a:noFill/>
        </p:spPr>
        <p:txBody>
          <a:bodyPr wrap="square" rtlCol="1">
            <a:spAutoFit/>
          </a:bodyPr>
          <a:lstStyle/>
          <a:p>
            <a:pPr algn="r"/>
            <a:r>
              <a:rPr lang="en-US" sz="1050" dirty="0">
                <a:solidFill>
                  <a:srgbClr val="0070C0"/>
                </a:solidFill>
                <a:latin typeface="Consolas" panose="020B0609020204030204" pitchFamily="49" charset="0"/>
                <a:cs typeface="Times New Roman" panose="02020603050405020304" pitchFamily="18" charset="0"/>
              </a:rPr>
              <a:t>http://www.azquotes.com/quote/899233</a:t>
            </a:r>
            <a:endParaRPr lang="fa-IR" sz="1050" dirty="0">
              <a:solidFill>
                <a:srgbClr val="0070C0"/>
              </a:solidFill>
              <a:latin typeface="Consolas" panose="020B0609020204030204" pitchFamily="49" charset="0"/>
              <a:cs typeface="Times New Roman" panose="02020603050405020304" pitchFamily="18" charset="0"/>
            </a:endParaRPr>
          </a:p>
        </p:txBody>
      </p:sp>
    </p:spTree>
    <p:extLst>
      <p:ext uri="{BB962C8B-B14F-4D97-AF65-F5344CB8AC3E}">
        <p14:creationId xmlns:p14="http://schemas.microsoft.com/office/powerpoint/2010/main" val="1462686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مدیاسایبرنتیک</a:t>
            </a:r>
            <a:endParaRPr lang="fa-IR" dirty="0"/>
          </a:p>
        </p:txBody>
      </p:sp>
      <p:sp>
        <p:nvSpPr>
          <p:cNvPr id="3" name="Text Placeholder 2">
            <a:extLst>
              <a:ext uri="{FF2B5EF4-FFF2-40B4-BE49-F238E27FC236}">
                <a16:creationId xmlns:a16="http://schemas.microsoft.com/office/drawing/2014/main" id="{AFBD9B90-7D65-4387-ADA2-A8B061E7AB6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4DAE7DDC-30D2-4270-9B4C-6722C23A0069}"/>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مدیاسایبرنتیک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Mediacybernetics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مدیا</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رسانه‌ها</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256370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latin typeface="Calibri" panose="020F0502020204030204" pitchFamily="34" charset="0"/>
                <a:ea typeface="Calibri" panose="020F0502020204030204" pitchFamily="34" charset="0"/>
                <a:cs typeface="Q KhoramshahrL" panose="02000400000000000000" pitchFamily="50" charset="-78"/>
              </a:rPr>
              <a:t>لینگو</a:t>
            </a: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dirty="0"/>
          </a:p>
        </p:txBody>
      </p:sp>
      <p:sp>
        <p:nvSpPr>
          <p:cNvPr id="3" name="Text Placeholder 2">
            <a:extLst>
              <a:ext uri="{FF2B5EF4-FFF2-40B4-BE49-F238E27FC236}">
                <a16:creationId xmlns:a16="http://schemas.microsoft.com/office/drawing/2014/main" id="{02B4A924-A65A-4214-9CCE-10B762CF9CD9}"/>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52A12350-B74A-405D-9D1B-9565739FC4A7}"/>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لینگو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Lingocybernetics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لینگو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زبان</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214077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latin typeface="Calibri" panose="020F0502020204030204" pitchFamily="34" charset="0"/>
                <a:ea typeface="Calibri" panose="020F0502020204030204" pitchFamily="34" charset="0"/>
                <a:cs typeface="Q KhoramshahrL" panose="02000400000000000000" pitchFamily="50" charset="-78"/>
              </a:rPr>
              <a:t>تکنو</a:t>
            </a: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dirty="0"/>
          </a:p>
        </p:txBody>
      </p:sp>
      <p:sp>
        <p:nvSpPr>
          <p:cNvPr id="3" name="Text Placeholder 2">
            <a:extLst>
              <a:ext uri="{FF2B5EF4-FFF2-40B4-BE49-F238E27FC236}">
                <a16:creationId xmlns:a16="http://schemas.microsoft.com/office/drawing/2014/main" id="{A5014FEE-E65F-4F4F-B402-1992EDB6FFD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AA477B0D-63A0-45C2-BB54-A7410A4493B2}"/>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تکنو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Technocybernetics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تخنه</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تکنیک / فن</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504116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latin typeface="Calibri" panose="020F0502020204030204" pitchFamily="34" charset="0"/>
                <a:ea typeface="Calibri" panose="020F0502020204030204" pitchFamily="34" charset="0"/>
                <a:cs typeface="Q KhoramshahrL" panose="02000400000000000000" pitchFamily="50" charset="-78"/>
              </a:rPr>
              <a:t>اکانو</a:t>
            </a: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dirty="0"/>
          </a:p>
        </p:txBody>
      </p:sp>
      <p:sp>
        <p:nvSpPr>
          <p:cNvPr id="3" name="Text Placeholder 2">
            <a:extLst>
              <a:ext uri="{FF2B5EF4-FFF2-40B4-BE49-F238E27FC236}">
                <a16:creationId xmlns:a16="http://schemas.microsoft.com/office/drawing/2014/main" id="{E5E4696F-F913-4A43-BE57-A2D01015F72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18586047-8458-4126-88FA-80E1E2021F73}"/>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اکانو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Econocybernetics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اکانومی</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اقتصاد</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339312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latin typeface="Calibri" panose="020F0502020204030204" pitchFamily="34" charset="0"/>
                <a:ea typeface="Calibri" panose="020F0502020204030204" pitchFamily="34" charset="0"/>
                <a:cs typeface="Q KhoramshahrL" panose="02000400000000000000" pitchFamily="50" charset="-78"/>
              </a:rPr>
              <a:t>کالتو</a:t>
            </a: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dirty="0"/>
          </a:p>
        </p:txBody>
      </p:sp>
      <p:sp>
        <p:nvSpPr>
          <p:cNvPr id="3" name="Text Placeholder 2">
            <a:extLst>
              <a:ext uri="{FF2B5EF4-FFF2-40B4-BE49-F238E27FC236}">
                <a16:creationId xmlns:a16="http://schemas.microsoft.com/office/drawing/2014/main" id="{EB0E9228-2570-47E3-A210-F9378BEDB781}"/>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FC27B207-5204-4677-B390-89435DD57120}"/>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کالتو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Cultocybernetics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کالچر</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فرهنگ</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576503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dirty="0"/>
              <a:t>سایبرنتیک کاربردی</a:t>
            </a:r>
          </a:p>
        </p:txBody>
      </p:sp>
      <p:sp>
        <p:nvSpPr>
          <p:cNvPr id="3" name="Text Placeholder 2">
            <a:extLst>
              <a:ext uri="{FF2B5EF4-FFF2-40B4-BE49-F238E27FC236}">
                <a16:creationId xmlns:a16="http://schemas.microsoft.com/office/drawing/2014/main" id="{F3EB87E9-85CE-4D02-9497-A32CF6F78294}"/>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D10520C5-5C97-4FAD-884F-A7C84026C552}"/>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سوسایو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Sociocybernetics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سوسایتی</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اجتماع</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860713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latin typeface="Calibri" panose="020F0502020204030204" pitchFamily="34" charset="0"/>
                <a:ea typeface="Calibri" panose="020F0502020204030204" pitchFamily="34" charset="0"/>
                <a:cs typeface="Q KhoramshahrL" panose="02000400000000000000" pitchFamily="50" charset="-78"/>
              </a:rPr>
              <a:t>دمو</a:t>
            </a:r>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dirty="0"/>
          </a:p>
        </p:txBody>
      </p:sp>
      <p:sp>
        <p:nvSpPr>
          <p:cNvPr id="3" name="Text Placeholder 2">
            <a:extLst>
              <a:ext uri="{FF2B5EF4-FFF2-40B4-BE49-F238E27FC236}">
                <a16:creationId xmlns:a16="http://schemas.microsoft.com/office/drawing/2014/main" id="{6F2F9B47-121E-4C42-A101-C8F0C45C6424}"/>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EFB89777-81FF-4E97-8000-B36D32D3996E}"/>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latin typeface="Calibri" panose="020F0502020204030204" pitchFamily="34" charset="0"/>
                <a:ea typeface="Calibri" panose="020F0502020204030204" pitchFamily="34" charset="0"/>
                <a:cs typeface="Q KhoramshahrL" panose="02000400000000000000" pitchFamily="50" charset="-78"/>
              </a:rPr>
              <a:t>دمو</a:t>
            </a: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Democybernetics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دمو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توده‌ی مردم</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4251115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اکوسایبرنتیک</a:t>
            </a:r>
            <a:endParaRPr lang="fa-IR" dirty="0"/>
          </a:p>
        </p:txBody>
      </p:sp>
      <p:sp>
        <p:nvSpPr>
          <p:cNvPr id="3" name="Text Placeholder 2">
            <a:extLst>
              <a:ext uri="{FF2B5EF4-FFF2-40B4-BE49-F238E27FC236}">
                <a16:creationId xmlns:a16="http://schemas.microsoft.com/office/drawing/2014/main" id="{56E193A1-70D3-4ABF-92DD-F976B46F630D}"/>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21F134F7-B5CD-4953-94D7-B2E4310573CA}"/>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اکوسایبرنتیک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Ecocybernetics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اکو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زیست‌بوم/محیط</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542466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ژئوسایبرنتیک</a:t>
            </a:r>
            <a:endParaRPr lang="fa-IR" dirty="0"/>
          </a:p>
        </p:txBody>
      </p:sp>
      <p:sp>
        <p:nvSpPr>
          <p:cNvPr id="3" name="Text Placeholder 2">
            <a:extLst>
              <a:ext uri="{FF2B5EF4-FFF2-40B4-BE49-F238E27FC236}">
                <a16:creationId xmlns:a16="http://schemas.microsoft.com/office/drawing/2014/main" id="{0174935A-9381-4B32-B962-125037B803FC}"/>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AC9F9FF5-3A6C-4B5C-8800-847E4EA3EE18}"/>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ژئوسایبرنتیک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Geocybernetics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ژئو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زمین</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524361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هیدروسایبرنتیک</a:t>
            </a:r>
            <a:endParaRPr lang="fa-IR" dirty="0"/>
          </a:p>
        </p:txBody>
      </p:sp>
      <p:sp>
        <p:nvSpPr>
          <p:cNvPr id="3" name="Text Placeholder 2">
            <a:extLst>
              <a:ext uri="{FF2B5EF4-FFF2-40B4-BE49-F238E27FC236}">
                <a16:creationId xmlns:a16="http://schemas.microsoft.com/office/drawing/2014/main" id="{D036BC9A-3598-4AD3-BDDD-CE56D7DE3E96}"/>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7431D319-715F-4C36-9730-4F43FBC0CBD2}"/>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هیدروسایبرنتیک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Hydrocybernetics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هیدرو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آب</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331485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F3AB-809F-4620-99F4-1C7B047A24E6}"/>
              </a:ext>
            </a:extLst>
          </p:cNvPr>
          <p:cNvSpPr>
            <a:spLocks noGrp="1"/>
          </p:cNvSpPr>
          <p:nvPr>
            <p:ph type="title"/>
          </p:nvPr>
        </p:nvSpPr>
        <p:spPr/>
        <p:txBody>
          <a:bodyPr>
            <a:normAutofit fontScale="90000"/>
          </a:bodyPr>
          <a:lstStyle/>
          <a:p>
            <a:r>
              <a:rPr lang="fa-IR" dirty="0"/>
              <a:t>دانش سایبرنتیک</a:t>
            </a:r>
          </a:p>
        </p:txBody>
      </p:sp>
      <p:sp>
        <p:nvSpPr>
          <p:cNvPr id="4" name="Text Placeholder 3">
            <a:extLst>
              <a:ext uri="{FF2B5EF4-FFF2-40B4-BE49-F238E27FC236}">
                <a16:creationId xmlns:a16="http://schemas.microsoft.com/office/drawing/2014/main" id="{F8308E5A-BF95-400A-92C5-77610864C41B}"/>
              </a:ext>
            </a:extLst>
          </p:cNvPr>
          <p:cNvSpPr>
            <a:spLocks noGrp="1"/>
          </p:cNvSpPr>
          <p:nvPr>
            <p:ph type="body" sz="quarter" idx="13"/>
          </p:nvPr>
        </p:nvSpPr>
        <p:spPr/>
        <p:txBody>
          <a:bodyPr/>
          <a:lstStyle/>
          <a:p>
            <a:r>
              <a:rPr lang="en-US" dirty="0"/>
              <a:t>Cybernetics</a:t>
            </a:r>
            <a:endParaRPr lang="fa-IR" dirty="0"/>
          </a:p>
        </p:txBody>
      </p:sp>
      <p:sp>
        <p:nvSpPr>
          <p:cNvPr id="5" name="Text Placeholder 4">
            <a:extLst>
              <a:ext uri="{FF2B5EF4-FFF2-40B4-BE49-F238E27FC236}">
                <a16:creationId xmlns:a16="http://schemas.microsoft.com/office/drawing/2014/main" id="{2DBACC9B-2A96-45DB-9BEE-03D74CA3C54E}"/>
              </a:ext>
            </a:extLst>
          </p:cNvPr>
          <p:cNvSpPr>
            <a:spLocks noGrp="1"/>
          </p:cNvSpPr>
          <p:nvPr>
            <p:ph type="body" sz="quarter" idx="14"/>
          </p:nvPr>
        </p:nvSpPr>
        <p:spPr/>
        <p:txBody>
          <a:bodyPr/>
          <a:lstStyle/>
          <a:p>
            <a:endParaRPr lang="fa-IR"/>
          </a:p>
        </p:txBody>
      </p:sp>
      <p:sp>
        <p:nvSpPr>
          <p:cNvPr id="7" name="TextBox 6">
            <a:extLst>
              <a:ext uri="{FF2B5EF4-FFF2-40B4-BE49-F238E27FC236}">
                <a16:creationId xmlns:a16="http://schemas.microsoft.com/office/drawing/2014/main" id="{9B52F852-EEEE-4EA5-8302-919BE30D5D5C}"/>
              </a:ext>
            </a:extLst>
          </p:cNvPr>
          <p:cNvSpPr txBox="1"/>
          <p:nvPr/>
        </p:nvSpPr>
        <p:spPr>
          <a:xfrm>
            <a:off x="1249543" y="4007720"/>
            <a:ext cx="6644915" cy="1622518"/>
          </a:xfrm>
          <a:prstGeom prst="rect">
            <a:avLst/>
          </a:prstGeom>
          <a:noFill/>
        </p:spPr>
        <p:txBody>
          <a:bodyPr wrap="square" rtlCol="0">
            <a:noAutofit/>
          </a:bodyPr>
          <a:lstStyle/>
          <a:p>
            <a:pPr algn="r" rtl="1"/>
            <a:r>
              <a:rPr lang="fa-IR" sz="1600" dirty="0">
                <a:cs typeface="Q Khoramshahr" panose="00000400000000000000" pitchFamily="50" charset="-78"/>
              </a:rPr>
              <a:t>مفهوم </a:t>
            </a:r>
            <a:r>
              <a:rPr lang="fa-IR" sz="1600" b="1" dirty="0">
                <a:cs typeface="Q Khoramshahr" panose="00000400000000000000" pitchFamily="50" charset="-78"/>
              </a:rPr>
              <a:t>سایبرنتیک</a:t>
            </a:r>
            <a:r>
              <a:rPr lang="fa-IR" sz="1600" dirty="0">
                <a:cs typeface="Q Khoramshahr" panose="00000400000000000000" pitchFamily="50" charset="-78"/>
              </a:rPr>
              <a:t> که ریشه‌ی آن به واژه‌ی «کوبرنه‌تیس» در یونان باستان بر می‌گردد، توسط افلاطون به‌ معنای علم «اداره‌ی دولت ـ شهر» استفاده شده است و از نظر لغوی به معنای سکانداری کشتی است.</a:t>
            </a:r>
          </a:p>
          <a:p>
            <a:pPr algn="r" rtl="1"/>
            <a:r>
              <a:rPr lang="fa-IR" sz="1600" dirty="0">
                <a:cs typeface="Q Khoramshahr" panose="00000400000000000000" pitchFamily="50" charset="-78"/>
              </a:rPr>
              <a:t>این مفهوم در دوره‌ی مدرن در قالب همین واژه در حدود ۲۰۰۰ سال پس از افلاطون در آثار آمپر، دانشمند و فیلسوف فرانسوی با عنوان «علم حاکمیت مدنی» </a:t>
            </a:r>
            <a:r>
              <a:rPr lang="en-US" sz="1400" dirty="0">
                <a:latin typeface="Times New Roman" panose="02020603050405020304" pitchFamily="18" charset="0"/>
                <a:cs typeface="Times New Roman" panose="02020603050405020304" pitchFamily="18" charset="0"/>
              </a:rPr>
              <a:t>(1834)</a:t>
            </a:r>
            <a:r>
              <a:rPr lang="fa-IR" sz="1400" dirty="0">
                <a:latin typeface="Times New Roman" panose="02020603050405020304" pitchFamily="18" charset="0"/>
                <a:cs typeface="Times New Roman" panose="02020603050405020304" pitchFamily="18" charset="0"/>
              </a:rPr>
              <a:t> </a:t>
            </a:r>
            <a:r>
              <a:rPr lang="fa-IR" sz="1600" dirty="0">
                <a:cs typeface="Q Khoramshahr" panose="00000400000000000000" pitchFamily="50" charset="-78"/>
              </a:rPr>
              <a:t>تعریف شد و پس از او ترنتوفسکی </a:t>
            </a:r>
            <a:r>
              <a:rPr lang="en-US" sz="1400" dirty="0">
                <a:latin typeface="Times New Roman" panose="02020603050405020304" pitchFamily="18" charset="0"/>
                <a:cs typeface="Times New Roman" panose="02020603050405020304" pitchFamily="18" charset="0"/>
              </a:rPr>
              <a:t>(1843)</a:t>
            </a:r>
            <a:r>
              <a:rPr lang="fa-IR" sz="1400" dirty="0">
                <a:latin typeface="Times New Roman" panose="02020603050405020304" pitchFamily="18" charset="0"/>
                <a:cs typeface="Times New Roman" panose="02020603050405020304" pitchFamily="18" charset="0"/>
              </a:rPr>
              <a:t> </a:t>
            </a:r>
            <a:r>
              <a:rPr lang="fa-IR" sz="1600" dirty="0">
                <a:cs typeface="Q Khoramshahr" panose="00000400000000000000" pitchFamily="50" charset="-78"/>
              </a:rPr>
              <a:t>از آن با عنوان «هنر چگونگی حکومت بر یک ملت» یاد کرد.</a:t>
            </a:r>
            <a:endParaRPr lang="en-US" sz="1600" dirty="0">
              <a:cs typeface="Q Khoramshahr" panose="00000400000000000000" pitchFamily="50" charset="-78"/>
            </a:endParaRPr>
          </a:p>
        </p:txBody>
      </p:sp>
      <p:grpSp>
        <p:nvGrpSpPr>
          <p:cNvPr id="8" name="Group 7">
            <a:extLst>
              <a:ext uri="{FF2B5EF4-FFF2-40B4-BE49-F238E27FC236}">
                <a16:creationId xmlns:a16="http://schemas.microsoft.com/office/drawing/2014/main" id="{44E142E6-EEA4-462B-8E74-95B555F7B0ED}"/>
              </a:ext>
            </a:extLst>
          </p:cNvPr>
          <p:cNvGrpSpPr/>
          <p:nvPr/>
        </p:nvGrpSpPr>
        <p:grpSpPr>
          <a:xfrm>
            <a:off x="1348379" y="2025400"/>
            <a:ext cx="6447243" cy="824881"/>
            <a:chOff x="1453539" y="2206555"/>
            <a:chExt cx="6447243" cy="824881"/>
          </a:xfrm>
        </p:grpSpPr>
        <p:sp>
          <p:nvSpPr>
            <p:cNvPr id="9" name="AutoShape 3">
              <a:extLst>
                <a:ext uri="{FF2B5EF4-FFF2-40B4-BE49-F238E27FC236}">
                  <a16:creationId xmlns:a16="http://schemas.microsoft.com/office/drawing/2014/main" id="{75149546-047E-4E15-8CAB-FEC94D5E159C}"/>
                </a:ext>
              </a:extLst>
            </p:cNvPr>
            <p:cNvSpPr>
              <a:spLocks noChangeArrowheads="1"/>
            </p:cNvSpPr>
            <p:nvPr/>
          </p:nvSpPr>
          <p:spPr bwMode="auto">
            <a:xfrm>
              <a:off x="1453539" y="2206555"/>
              <a:ext cx="4507892" cy="824880"/>
            </a:xfrm>
            <a:prstGeom prst="bevel">
              <a:avLst>
                <a:gd name="adj" fmla="val 5959"/>
              </a:avLst>
            </a:prstGeom>
            <a:solidFill>
              <a:schemeClr val="accent4">
                <a:lumMod val="60000"/>
                <a:lumOff val="4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90000"/>
                </a:lnSpc>
                <a:spcBef>
                  <a:spcPct val="0"/>
                </a:spcBef>
                <a:spcAft>
                  <a:spcPct val="0"/>
                </a:spcAft>
              </a:pPr>
              <a:r>
                <a:rPr lang="fa-IR" sz="2000" dirty="0">
                  <a:solidFill>
                    <a:srgbClr val="000000"/>
                  </a:solidFill>
                  <a:latin typeface="Calibri" panose="020F0502020204030204" pitchFamily="34" charset="0"/>
                  <a:cs typeface="Q Khoramshahr" panose="00000400000000000000" pitchFamily="50" charset="-78"/>
                </a:rPr>
                <a:t>دانش حکومت</a:t>
              </a:r>
            </a:p>
            <a:p>
              <a:pPr lvl="0" algn="ctr" rtl="1" eaLnBrk="0" fontAlgn="base" hangingPunct="0">
                <a:lnSpc>
                  <a:spcPct val="90000"/>
                </a:lnSpc>
                <a:spcBef>
                  <a:spcPct val="0"/>
                </a:spcBef>
                <a:spcAft>
                  <a:spcPct val="0"/>
                </a:spcAft>
              </a:pPr>
              <a:r>
                <a:rPr lang="fa-IR" sz="2000" dirty="0">
                  <a:solidFill>
                    <a:srgbClr val="000000"/>
                  </a:solidFill>
                  <a:latin typeface="Calibri" panose="020F0502020204030204" pitchFamily="34" charset="0"/>
                  <a:cs typeface="Q Khoramshahr" panose="00000400000000000000" pitchFamily="50" charset="-78"/>
                </a:rPr>
                <a:t>دانش سلطه</a:t>
              </a:r>
            </a:p>
          </p:txBody>
        </p:sp>
        <p:sp>
          <p:nvSpPr>
            <p:cNvPr id="10" name="AutoShape 3">
              <a:extLst>
                <a:ext uri="{FF2B5EF4-FFF2-40B4-BE49-F238E27FC236}">
                  <a16:creationId xmlns:a16="http://schemas.microsoft.com/office/drawing/2014/main" id="{61EE457C-B85F-4933-9307-ED05130EC238}"/>
                </a:ext>
              </a:extLst>
            </p:cNvPr>
            <p:cNvSpPr>
              <a:spLocks noChangeArrowheads="1"/>
            </p:cNvSpPr>
            <p:nvPr/>
          </p:nvSpPr>
          <p:spPr bwMode="auto">
            <a:xfrm>
              <a:off x="5961431" y="2206555"/>
              <a:ext cx="1939351" cy="824881"/>
            </a:xfrm>
            <a:prstGeom prst="bevel">
              <a:avLst>
                <a:gd name="adj" fmla="val 4754"/>
              </a:avLst>
            </a:prstGeom>
            <a:solidFill>
              <a:srgbClr val="92D050"/>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sz="2000" b="1" dirty="0">
                  <a:solidFill>
                    <a:srgbClr val="000000"/>
                  </a:solidFill>
                  <a:latin typeface="Calibri" panose="020F0502020204030204" pitchFamily="34" charset="0"/>
                  <a:cs typeface="Q Khoramshahr" panose="00000400000000000000" pitchFamily="50" charset="-78"/>
                </a:rPr>
                <a:t>دانش سایبرنتیک</a:t>
              </a:r>
            </a:p>
            <a:p>
              <a:pPr lvl="0" algn="ctr" rtl="1" eaLnBrk="0" fontAlgn="base" hangingPunct="0">
                <a:lnSpc>
                  <a:spcPct val="80000"/>
                </a:lnSpc>
                <a:spcBef>
                  <a:spcPct val="0"/>
                </a:spcBef>
                <a:spcAft>
                  <a:spcPct val="0"/>
                </a:spcAft>
              </a:pPr>
              <a:endParaRPr lang="fa-IR" sz="9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400" dirty="0">
                  <a:solidFill>
                    <a:srgbClr val="000000"/>
                  </a:solidFill>
                  <a:latin typeface="Times CE" panose="02040603030405090304" pitchFamily="18" charset="0"/>
                  <a:cs typeface="Q Khoramshahr" panose="00000400000000000000" pitchFamily="50" charset="-78"/>
                </a:rPr>
                <a:t> </a:t>
              </a:r>
              <a:r>
                <a:rPr lang="en-US" sz="1400" dirty="0">
                  <a:solidFill>
                    <a:srgbClr val="000000"/>
                  </a:solidFill>
                  <a:latin typeface="Times CE" panose="02040603030405090304" pitchFamily="18" charset="0"/>
                  <a:cs typeface="Q Khoramshahr" panose="00000400000000000000" pitchFamily="50" charset="-78"/>
                </a:rPr>
                <a:t>Cybernetics</a:t>
              </a:r>
            </a:p>
          </p:txBody>
        </p:sp>
      </p:grpSp>
    </p:spTree>
    <p:extLst>
      <p:ext uri="{BB962C8B-B14F-4D97-AF65-F5344CB8AC3E}">
        <p14:creationId xmlns:p14="http://schemas.microsoft.com/office/powerpoint/2010/main" val="4035812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آیروسایبرنتیک</a:t>
            </a:r>
            <a:endParaRPr lang="fa-IR" dirty="0"/>
          </a:p>
        </p:txBody>
      </p:sp>
      <p:sp>
        <p:nvSpPr>
          <p:cNvPr id="3" name="Text Placeholder 2">
            <a:extLst>
              <a:ext uri="{FF2B5EF4-FFF2-40B4-BE49-F238E27FC236}">
                <a16:creationId xmlns:a16="http://schemas.microsoft.com/office/drawing/2014/main" id="{4FD42863-A247-4B65-90D9-407916461850}"/>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274E692C-9EB1-4385-A218-6176B95C43C3}"/>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آیروسایبرنتیک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Aerocybernetics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آیرو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هوا</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242047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سایبوسایبرنتیک</a:t>
            </a:r>
            <a:endParaRPr lang="fa-IR" dirty="0"/>
          </a:p>
        </p:txBody>
      </p:sp>
      <p:sp>
        <p:nvSpPr>
          <p:cNvPr id="3" name="Text Placeholder 2">
            <a:extLst>
              <a:ext uri="{FF2B5EF4-FFF2-40B4-BE49-F238E27FC236}">
                <a16:creationId xmlns:a16="http://schemas.microsoft.com/office/drawing/2014/main" id="{FBF9E43F-9EFF-4F72-A86A-8D2802E4D92B}"/>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29EE8F6-9052-4E51-87F6-6DE84DF440CF}"/>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سایبوسایبرنتیک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Cybocybernetics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سایبر</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کنترل</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173767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الکتروسایبرنتیک</a:t>
            </a:r>
            <a:endParaRPr lang="fa-IR" dirty="0"/>
          </a:p>
        </p:txBody>
      </p:sp>
      <p:sp>
        <p:nvSpPr>
          <p:cNvPr id="3" name="Text Placeholder 2">
            <a:extLst>
              <a:ext uri="{FF2B5EF4-FFF2-40B4-BE49-F238E27FC236}">
                <a16:creationId xmlns:a16="http://schemas.microsoft.com/office/drawing/2014/main" id="{F489F27B-6BE2-435E-812D-77ACC43BC761}"/>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982A823C-5200-4BD0-9B9C-5FA95BFCFA95}"/>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الکتروسایبرنتیک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Electrocybernetics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الکترا</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برق</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966606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اپتوسایبرنتیک</a:t>
            </a:r>
            <a:endParaRPr lang="fa-IR" dirty="0"/>
          </a:p>
        </p:txBody>
      </p:sp>
      <p:sp>
        <p:nvSpPr>
          <p:cNvPr id="3" name="Text Placeholder 2">
            <a:extLst>
              <a:ext uri="{FF2B5EF4-FFF2-40B4-BE49-F238E27FC236}">
                <a16:creationId xmlns:a16="http://schemas.microsoft.com/office/drawing/2014/main" id="{5DA7D57E-CDA1-42B2-8991-77C080958C60}"/>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339237FB-B058-4717-92D3-18FD0CD05102}"/>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اپتوسایبرنتیک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Optocybernetics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اپتو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نور</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393483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پالموسایبرنتیک</a:t>
            </a:r>
            <a:endParaRPr lang="fa-IR" dirty="0"/>
          </a:p>
        </p:txBody>
      </p:sp>
      <p:sp>
        <p:nvSpPr>
          <p:cNvPr id="3" name="Text Placeholder 2">
            <a:extLst>
              <a:ext uri="{FF2B5EF4-FFF2-40B4-BE49-F238E27FC236}">
                <a16:creationId xmlns:a16="http://schemas.microsoft.com/office/drawing/2014/main" id="{53AB3D31-1062-4984-B84A-1C24B9D03E4A}"/>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7947038-F8F3-484B-B89B-45BE7F100C3B}"/>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پالموسایبرنتیک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Palemocybernetics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پالمو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ستیزه</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1115617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پورنوسایبرنتیک</a:t>
            </a:r>
            <a:endParaRPr lang="fa-IR" dirty="0"/>
          </a:p>
        </p:txBody>
      </p:sp>
      <p:sp>
        <p:nvSpPr>
          <p:cNvPr id="3" name="Text Placeholder 2">
            <a:extLst>
              <a:ext uri="{FF2B5EF4-FFF2-40B4-BE49-F238E27FC236}">
                <a16:creationId xmlns:a16="http://schemas.microsoft.com/office/drawing/2014/main" id="{53AB3D31-1062-4984-B84A-1C24B9D03E4A}"/>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7947038-F8F3-484B-B89B-45BE7F100C3B}"/>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پورنوسایبرنتیک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Pornocybernetics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پورن</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شهوت</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4085690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E522-EF06-42CE-B3FC-0042E87C6DD4}"/>
              </a:ext>
            </a:extLst>
          </p:cNvPr>
          <p:cNvSpPr>
            <a:spLocks noGrp="1"/>
          </p:cNvSpPr>
          <p:nvPr>
            <p:ph type="title"/>
          </p:nvPr>
        </p:nvSpPr>
        <p:spPr/>
        <p:txBody>
          <a:bodyPr>
            <a:normAutofit fontScale="90000"/>
          </a:bodyPr>
          <a:lstStyle/>
          <a:p>
            <a:r>
              <a:rPr lang="fa-IR" sz="2000" b="1" dirty="0">
                <a:effectLst/>
                <a:latin typeface="Calibri" panose="020F0502020204030204" pitchFamily="34" charset="0"/>
                <a:ea typeface="Calibri" panose="020F0502020204030204" pitchFamily="34" charset="0"/>
                <a:cs typeface="Q KhoramshahrL" panose="02000400000000000000" pitchFamily="50" charset="-78"/>
              </a:rPr>
              <a:t>بوروسایبرنتیک</a:t>
            </a:r>
            <a:endParaRPr lang="fa-IR" dirty="0"/>
          </a:p>
        </p:txBody>
      </p:sp>
      <p:sp>
        <p:nvSpPr>
          <p:cNvPr id="3" name="Text Placeholder 2">
            <a:extLst>
              <a:ext uri="{FF2B5EF4-FFF2-40B4-BE49-F238E27FC236}">
                <a16:creationId xmlns:a16="http://schemas.microsoft.com/office/drawing/2014/main" id="{53AB3D31-1062-4984-B84A-1C24B9D03E4A}"/>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7947038-F8F3-484B-B89B-45BE7F100C3B}"/>
              </a:ext>
            </a:extLst>
          </p:cNvPr>
          <p:cNvSpPr>
            <a:spLocks noGrp="1"/>
          </p:cNvSpPr>
          <p:nvPr>
            <p:ph type="body" sz="quarter" idx="14"/>
          </p:nvPr>
        </p:nvSpPr>
        <p:spPr/>
        <p:txBody>
          <a:bodyPr/>
          <a:lstStyle/>
          <a:p>
            <a:endParaRPr lang="fa-IR"/>
          </a:p>
        </p:txBody>
      </p:sp>
      <p:sp>
        <p:nvSpPr>
          <p:cNvPr id="7" name="AutoShape 3">
            <a:extLst>
              <a:ext uri="{FF2B5EF4-FFF2-40B4-BE49-F238E27FC236}">
                <a16:creationId xmlns:a16="http://schemas.microsoft.com/office/drawing/2014/main" id="{43F498BF-D9BE-450E-A9D5-ACB9168F5A5F}"/>
              </a:ext>
            </a:extLst>
          </p:cNvPr>
          <p:cNvSpPr>
            <a:spLocks noChangeArrowheads="1"/>
          </p:cNvSpPr>
          <p:nvPr/>
        </p:nvSpPr>
        <p:spPr bwMode="auto">
          <a:xfrm>
            <a:off x="5900305" y="2959461"/>
            <a:ext cx="2766330" cy="939078"/>
          </a:xfrm>
          <a:prstGeom prst="bevel">
            <a:avLst>
              <a:gd name="adj" fmla="val 4142"/>
            </a:avLst>
          </a:prstGeom>
          <a:solidFill>
            <a:srgbClr val="92D050"/>
          </a:solidFill>
          <a:ln>
            <a:noFill/>
          </a:ln>
          <a:effectLst/>
        </p:spPr>
        <p:txBody>
          <a:bodyPr vert="horz" wrap="square" lIns="36576" tIns="36576" rIns="36576" bIns="36576" numCol="1" anchor="ctr" anchorCtr="0" compatLnSpc="1">
            <a:prstTxWarp prst="textNoShape">
              <a:avLst/>
            </a:prstTxWarp>
          </a:bodyPr>
          <a:lstStyle/>
          <a:p>
            <a:pPr lvl="0" algn="ctr" rtl="1" eaLnBrk="0" fontAlgn="base" hangingPunct="0">
              <a:spcBef>
                <a:spcPct val="0"/>
              </a:spcBef>
              <a:spcAft>
                <a:spcPct val="0"/>
              </a:spcAft>
            </a:pPr>
            <a:r>
              <a:rPr lang="fa-IR" sz="2400" b="1" dirty="0">
                <a:effectLst/>
                <a:latin typeface="Calibri" panose="020F0502020204030204" pitchFamily="34" charset="0"/>
                <a:ea typeface="Calibri" panose="020F0502020204030204" pitchFamily="34" charset="0"/>
                <a:cs typeface="Q KhoramshahrL" panose="02000400000000000000" pitchFamily="50" charset="-78"/>
              </a:rPr>
              <a:t>بوروسایبرنتیک</a:t>
            </a:r>
            <a:endParaRPr lang="fa-IR" sz="32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spcBef>
                <a:spcPct val="0"/>
              </a:spcBef>
              <a:spcAft>
                <a:spcPct val="0"/>
              </a:spcAft>
            </a:pPr>
            <a:r>
              <a:rPr lang="en-US" i="1" dirty="0" err="1">
                <a:solidFill>
                  <a:srgbClr val="000000"/>
                </a:solidFill>
                <a:latin typeface="Times CE" panose="02040603030405090304" pitchFamily="18" charset="0"/>
                <a:cs typeface="Q Khoramshahr" panose="00000400000000000000" pitchFamily="50" charset="-78"/>
              </a:rPr>
              <a:t>Beurocybernetics</a:t>
            </a:r>
            <a:endParaRPr lang="fa-IR" sz="1200" i="1" dirty="0">
              <a:solidFill>
                <a:srgbClr val="000000"/>
              </a:solidFill>
              <a:latin typeface="Times CE" panose="02040603030405090304" pitchFamily="18" charset="0"/>
              <a:cs typeface="Q Khoramshahr" panose="00000400000000000000" pitchFamily="50" charset="-78"/>
            </a:endParaRPr>
          </a:p>
        </p:txBody>
      </p:sp>
      <p:sp>
        <p:nvSpPr>
          <p:cNvPr id="9" name="TextBox 8">
            <a:extLst>
              <a:ext uri="{FF2B5EF4-FFF2-40B4-BE49-F238E27FC236}">
                <a16:creationId xmlns:a16="http://schemas.microsoft.com/office/drawing/2014/main" id="{5EB71795-AF06-4B32-82AA-619E8A32BE35}"/>
              </a:ext>
            </a:extLst>
          </p:cNvPr>
          <p:cNvSpPr txBox="1"/>
          <p:nvPr/>
        </p:nvSpPr>
        <p:spPr>
          <a:xfrm>
            <a:off x="2574236" y="3244334"/>
            <a:ext cx="3230216" cy="369332"/>
          </a:xfrm>
          <a:prstGeom prst="rect">
            <a:avLst/>
          </a:prstGeom>
          <a:solidFill>
            <a:schemeClr val="accent6">
              <a:lumMod val="40000"/>
              <a:lumOff val="60000"/>
            </a:schemeClr>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سلطه از طریق/ بر بورو</a:t>
            </a:r>
            <a:endParaRPr lang="en-US" b="1" dirty="0">
              <a:cs typeface="Z Mitra" panose="00000400000000000000" pitchFamily="2" charset="-78"/>
            </a:endParaRPr>
          </a:p>
        </p:txBody>
      </p:sp>
      <p:sp>
        <p:nvSpPr>
          <p:cNvPr id="10" name="TextBox 9">
            <a:extLst>
              <a:ext uri="{FF2B5EF4-FFF2-40B4-BE49-F238E27FC236}">
                <a16:creationId xmlns:a16="http://schemas.microsoft.com/office/drawing/2014/main" id="{E665E8E5-6E44-4EC5-84FB-E5331C4024FC}"/>
              </a:ext>
            </a:extLst>
          </p:cNvPr>
          <p:cNvSpPr txBox="1"/>
          <p:nvPr/>
        </p:nvSpPr>
        <p:spPr>
          <a:xfrm>
            <a:off x="477366" y="3244334"/>
            <a:ext cx="2007418" cy="369332"/>
          </a:xfrm>
          <a:prstGeom prst="rect">
            <a:avLst/>
          </a:prstGeom>
          <a:solidFill>
            <a:srgbClr val="FF99FF"/>
          </a:solidFill>
        </p:spPr>
        <p:txBody>
          <a:bodyPr wrap="square" rtlCol="0">
            <a:noAutofit/>
          </a:bodyPr>
          <a:lstStyle/>
          <a:p>
            <a:pPr algn="ctr" rtl="1"/>
            <a:r>
              <a:rPr lang="fa-IR" sz="1800" dirty="0">
                <a:effectLst/>
                <a:latin typeface="Calibri" panose="020F0502020204030204" pitchFamily="34" charset="0"/>
                <a:ea typeface="Calibri" panose="020F0502020204030204" pitchFamily="34" charset="0"/>
                <a:cs typeface="Q KhoramshahrL" panose="02000400000000000000" pitchFamily="50" charset="-78"/>
              </a:rPr>
              <a:t>اداره</a:t>
            </a:r>
            <a:endParaRPr lang="en-US" dirty="0">
              <a:cs typeface="Z Mitra" panose="00000400000000000000" pitchFamily="2" charset="-78"/>
            </a:endParaRPr>
          </a:p>
        </p:txBody>
      </p:sp>
      <p:sp>
        <p:nvSpPr>
          <p:cNvPr id="11" name="TextBox 10">
            <a:extLst>
              <a:ext uri="{FF2B5EF4-FFF2-40B4-BE49-F238E27FC236}">
                <a16:creationId xmlns:a16="http://schemas.microsoft.com/office/drawing/2014/main" id="{27183AB8-C9EB-4554-9761-F0D6B55D0A06}"/>
              </a:ext>
            </a:extLst>
          </p:cNvPr>
          <p:cNvSpPr txBox="1"/>
          <p:nvPr/>
        </p:nvSpPr>
        <p:spPr>
          <a:xfrm>
            <a:off x="477365" y="2669037"/>
            <a:ext cx="2007419" cy="511374"/>
          </a:xfrm>
          <a:prstGeom prst="rect">
            <a:avLst/>
          </a:prstGeom>
          <a:noFill/>
        </p:spPr>
        <p:txBody>
          <a:bodyPr wrap="square" rtlCol="0">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متغیر کنترل</a:t>
            </a:r>
            <a:br>
              <a:rPr lang="fa-IR" sz="1400" b="1" dirty="0">
                <a:effectLst/>
                <a:latin typeface="Calibri" panose="020F0502020204030204" pitchFamily="34" charset="0"/>
                <a:ea typeface="Calibri" panose="020F0502020204030204" pitchFamily="34" charset="0"/>
                <a:cs typeface="Z Mitra" panose="00000400000000000000" pitchFamily="2" charset="-78"/>
              </a:rPr>
            </a:br>
            <a:r>
              <a:rPr lang="fa-IR" sz="1400" b="1" dirty="0">
                <a:effectLst/>
                <a:latin typeface="Calibri" panose="020F0502020204030204" pitchFamily="34" charset="0"/>
                <a:ea typeface="Calibri" panose="020F0502020204030204" pitchFamily="34" charset="0"/>
                <a:cs typeface="Z Mitra" panose="00000400000000000000" pitchFamily="2" charset="-78"/>
              </a:rPr>
              <a:t>(کنترل‌کننده و/یا کنترل‌شونده)</a:t>
            </a:r>
            <a:endParaRPr lang="en-US" sz="1400" b="1" dirty="0">
              <a:cs typeface="Z Mitra" panose="00000400000000000000" pitchFamily="2" charset="-78"/>
            </a:endParaRPr>
          </a:p>
        </p:txBody>
      </p:sp>
      <p:sp>
        <p:nvSpPr>
          <p:cNvPr id="12" name="TextBox 11">
            <a:extLst>
              <a:ext uri="{FF2B5EF4-FFF2-40B4-BE49-F238E27FC236}">
                <a16:creationId xmlns:a16="http://schemas.microsoft.com/office/drawing/2014/main" id="{917CF8B5-C2D2-4756-AF33-0FD5D9CB98A1}"/>
              </a:ext>
            </a:extLst>
          </p:cNvPr>
          <p:cNvSpPr txBox="1"/>
          <p:nvPr/>
        </p:nvSpPr>
        <p:spPr>
          <a:xfrm>
            <a:off x="2574236" y="2669037"/>
            <a:ext cx="3230216" cy="511374"/>
          </a:xfrm>
          <a:prstGeom prst="rect">
            <a:avLst/>
          </a:prstGeom>
          <a:noFill/>
        </p:spPr>
        <p:txBody>
          <a:bodyPr wrap="square" rtlCol="0" anchor="b">
            <a:noAutofit/>
          </a:bodyPr>
          <a:lstStyle/>
          <a:p>
            <a:pPr algn="ctr" rtl="1"/>
            <a:r>
              <a:rPr lang="fa-IR" sz="1400" b="1" dirty="0">
                <a:effectLst/>
                <a:latin typeface="Calibri" panose="020F0502020204030204" pitchFamily="34" charset="0"/>
                <a:ea typeface="Calibri" panose="020F0502020204030204" pitchFamily="34" charset="0"/>
                <a:cs typeface="Z Mitra" panose="00000400000000000000" pitchFamily="2" charset="-78"/>
              </a:rPr>
              <a:t>تعریف</a:t>
            </a:r>
            <a:endParaRPr lang="en-US" sz="1400" b="1" dirty="0">
              <a:cs typeface="Z Mitra" panose="00000400000000000000" pitchFamily="2" charset="-78"/>
            </a:endParaRPr>
          </a:p>
        </p:txBody>
      </p:sp>
    </p:spTree>
    <p:extLst>
      <p:ext uri="{BB962C8B-B14F-4D97-AF65-F5344CB8AC3E}">
        <p14:creationId xmlns:p14="http://schemas.microsoft.com/office/powerpoint/2010/main" val="2105133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899B-0D88-470D-BC26-6B31A1A94CE9}"/>
              </a:ext>
            </a:extLst>
          </p:cNvPr>
          <p:cNvSpPr>
            <a:spLocks noGrp="1"/>
          </p:cNvSpPr>
          <p:nvPr>
            <p:ph type="title"/>
          </p:nvPr>
        </p:nvSpPr>
        <p:spPr/>
        <p:txBody>
          <a:bodyPr>
            <a:normAutofit fontScale="90000"/>
          </a:bodyPr>
          <a:lstStyle/>
          <a:p>
            <a:r>
              <a:rPr lang="fa-IR" dirty="0"/>
              <a:t>ولایت: جایگزین سایبرنتیک در اسلام</a:t>
            </a:r>
          </a:p>
        </p:txBody>
      </p:sp>
      <p:sp>
        <p:nvSpPr>
          <p:cNvPr id="3" name="Text Placeholder 2">
            <a:extLst>
              <a:ext uri="{FF2B5EF4-FFF2-40B4-BE49-F238E27FC236}">
                <a16:creationId xmlns:a16="http://schemas.microsoft.com/office/drawing/2014/main" id="{CE9AFAC8-32BF-4A0F-929A-B16E15E1CD88}"/>
              </a:ext>
            </a:extLst>
          </p:cNvPr>
          <p:cNvSpPr>
            <a:spLocks noGrp="1"/>
          </p:cNvSpPr>
          <p:nvPr>
            <p:ph type="body" sz="quarter" idx="13"/>
          </p:nvPr>
        </p:nvSpPr>
        <p:spPr/>
        <p:txBody>
          <a:bodyPr/>
          <a:lstStyle/>
          <a:p>
            <a:endParaRPr lang="fa-IR"/>
          </a:p>
        </p:txBody>
      </p:sp>
      <p:sp>
        <p:nvSpPr>
          <p:cNvPr id="6" name="Text Placeholder 5">
            <a:extLst>
              <a:ext uri="{FF2B5EF4-FFF2-40B4-BE49-F238E27FC236}">
                <a16:creationId xmlns:a16="http://schemas.microsoft.com/office/drawing/2014/main" id="{B244063C-1905-4380-B889-66294D669054}"/>
              </a:ext>
            </a:extLst>
          </p:cNvPr>
          <p:cNvSpPr>
            <a:spLocks noGrp="1"/>
          </p:cNvSpPr>
          <p:nvPr>
            <p:ph type="body" sz="quarter" idx="14"/>
          </p:nvPr>
        </p:nvSpPr>
        <p:spPr/>
        <p:txBody>
          <a:bodyPr/>
          <a:lstStyle/>
          <a:p>
            <a:endParaRPr lang="fa-IR"/>
          </a:p>
        </p:txBody>
      </p:sp>
      <p:grpSp>
        <p:nvGrpSpPr>
          <p:cNvPr id="7" name="Group 6">
            <a:extLst>
              <a:ext uri="{FF2B5EF4-FFF2-40B4-BE49-F238E27FC236}">
                <a16:creationId xmlns:a16="http://schemas.microsoft.com/office/drawing/2014/main" id="{12E21138-93FB-4948-8463-261495A9A494}"/>
              </a:ext>
            </a:extLst>
          </p:cNvPr>
          <p:cNvGrpSpPr/>
          <p:nvPr/>
        </p:nvGrpSpPr>
        <p:grpSpPr>
          <a:xfrm>
            <a:off x="975050" y="2842401"/>
            <a:ext cx="7193899" cy="1173198"/>
            <a:chOff x="1434517" y="4892040"/>
            <a:chExt cx="7193899" cy="1173198"/>
          </a:xfrm>
        </p:grpSpPr>
        <p:grpSp>
          <p:nvGrpSpPr>
            <p:cNvPr id="8" name="Group 7">
              <a:extLst>
                <a:ext uri="{FF2B5EF4-FFF2-40B4-BE49-F238E27FC236}">
                  <a16:creationId xmlns:a16="http://schemas.microsoft.com/office/drawing/2014/main" id="{8D7F4142-CDE6-41F8-A9B5-52955E8D35C6}"/>
                </a:ext>
              </a:extLst>
            </p:cNvPr>
            <p:cNvGrpSpPr/>
            <p:nvPr/>
          </p:nvGrpSpPr>
          <p:grpSpPr>
            <a:xfrm>
              <a:off x="1434517" y="4892040"/>
              <a:ext cx="3092043" cy="1173198"/>
              <a:chOff x="1434517" y="4892040"/>
              <a:chExt cx="3092043" cy="1173198"/>
            </a:xfrm>
          </p:grpSpPr>
          <p:sp>
            <p:nvSpPr>
              <p:cNvPr id="15" name="Rectangle 14">
                <a:extLst>
                  <a:ext uri="{FF2B5EF4-FFF2-40B4-BE49-F238E27FC236}">
                    <a16:creationId xmlns:a16="http://schemas.microsoft.com/office/drawing/2014/main" id="{FA278D79-006C-4290-93B9-88226EFC7841}"/>
                  </a:ext>
                </a:extLst>
              </p:cNvPr>
              <p:cNvSpPr/>
              <p:nvPr/>
            </p:nvSpPr>
            <p:spPr>
              <a:xfrm>
                <a:off x="1434517" y="4892040"/>
                <a:ext cx="3092043" cy="1173198"/>
              </a:xfrm>
              <a:prstGeom prst="rect">
                <a:avLst/>
              </a:prstGeom>
              <a:solidFill>
                <a:srgbClr val="FF66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Bevel 9">
                <a:extLst>
                  <a:ext uri="{FF2B5EF4-FFF2-40B4-BE49-F238E27FC236}">
                    <a16:creationId xmlns:a16="http://schemas.microsoft.com/office/drawing/2014/main" id="{F81FDB72-8C40-433A-8D30-9EC6E9C72684}"/>
                  </a:ext>
                </a:extLst>
              </p:cNvPr>
              <p:cNvSpPr/>
              <p:nvPr/>
            </p:nvSpPr>
            <p:spPr>
              <a:xfrm>
                <a:off x="1734718" y="5288280"/>
                <a:ext cx="2434611" cy="657805"/>
              </a:xfrm>
              <a:prstGeom prst="bevel">
                <a:avLst>
                  <a:gd name="adj" fmla="val 3787"/>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a:solidFill>
                      <a:schemeClr val="bg1"/>
                    </a:solidFill>
                    <a:latin typeface="Calibri" panose="020F0502020204030204" pitchFamily="34" charset="0"/>
                    <a:cs typeface="Q Khoramshahr" panose="00000400000000000000" pitchFamily="50" charset="-78"/>
                  </a:rPr>
                  <a:t>سایبرنتیک</a:t>
                </a:r>
                <a:endParaRPr lang="en-US" sz="2000" i="1" dirty="0">
                  <a:solidFill>
                    <a:schemeClr val="bg1"/>
                  </a:solidFill>
                  <a:latin typeface="Times CE" panose="02040603030405090304" pitchFamily="18" charset="0"/>
                </a:endParaRPr>
              </a:p>
            </p:txBody>
          </p:sp>
          <p:sp>
            <p:nvSpPr>
              <p:cNvPr id="17" name="TextBox 16">
                <a:extLst>
                  <a:ext uri="{FF2B5EF4-FFF2-40B4-BE49-F238E27FC236}">
                    <a16:creationId xmlns:a16="http://schemas.microsoft.com/office/drawing/2014/main" id="{96C1EE31-3727-4574-BCB2-2D69BC56D8D4}"/>
                  </a:ext>
                </a:extLst>
              </p:cNvPr>
              <p:cNvSpPr txBox="1"/>
              <p:nvPr/>
            </p:nvSpPr>
            <p:spPr>
              <a:xfrm>
                <a:off x="1434517" y="4929463"/>
                <a:ext cx="3092043" cy="291400"/>
              </a:xfrm>
              <a:prstGeom prst="rect">
                <a:avLst/>
              </a:prstGeom>
              <a:noFill/>
            </p:spPr>
            <p:txBody>
              <a:bodyPr wrap="square" rtlCol="0">
                <a:noAutofit/>
              </a:bodyPr>
              <a:lstStyle/>
              <a:p>
                <a:pPr algn="ctr" rtl="1"/>
                <a:r>
                  <a:rPr lang="fa-IR" sz="1400" dirty="0">
                    <a:cs typeface="Q Khoramshahr" panose="00000400000000000000" pitchFamily="50" charset="-78"/>
                  </a:rPr>
                  <a:t>مدرنیسم</a:t>
                </a:r>
                <a:endParaRPr lang="en-US" sz="1400" dirty="0">
                  <a:cs typeface="Q Khoramshahr" panose="00000400000000000000" pitchFamily="50" charset="-78"/>
                </a:endParaRPr>
              </a:p>
            </p:txBody>
          </p:sp>
        </p:grpSp>
        <p:grpSp>
          <p:nvGrpSpPr>
            <p:cNvPr id="9" name="Group 8">
              <a:extLst>
                <a:ext uri="{FF2B5EF4-FFF2-40B4-BE49-F238E27FC236}">
                  <a16:creationId xmlns:a16="http://schemas.microsoft.com/office/drawing/2014/main" id="{0792CCA7-F33C-4371-89A7-CEE8817C36BB}"/>
                </a:ext>
              </a:extLst>
            </p:cNvPr>
            <p:cNvGrpSpPr/>
            <p:nvPr/>
          </p:nvGrpSpPr>
          <p:grpSpPr>
            <a:xfrm>
              <a:off x="5536373" y="4892040"/>
              <a:ext cx="3092043" cy="1173198"/>
              <a:chOff x="5093548" y="4892040"/>
              <a:chExt cx="3092043" cy="1173198"/>
            </a:xfrm>
          </p:grpSpPr>
          <p:sp>
            <p:nvSpPr>
              <p:cNvPr id="12" name="Rectangle 11">
                <a:extLst>
                  <a:ext uri="{FF2B5EF4-FFF2-40B4-BE49-F238E27FC236}">
                    <a16:creationId xmlns:a16="http://schemas.microsoft.com/office/drawing/2014/main" id="{BF2F1FE5-CE9D-4448-8AF7-840E1E48B937}"/>
                  </a:ext>
                </a:extLst>
              </p:cNvPr>
              <p:cNvSpPr/>
              <p:nvPr/>
            </p:nvSpPr>
            <p:spPr>
              <a:xfrm>
                <a:off x="5093548" y="4892040"/>
                <a:ext cx="3092043" cy="1173198"/>
              </a:xfrm>
              <a:prstGeom prst="rect">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Bevel 9">
                <a:extLst>
                  <a:ext uri="{FF2B5EF4-FFF2-40B4-BE49-F238E27FC236}">
                    <a16:creationId xmlns:a16="http://schemas.microsoft.com/office/drawing/2014/main" id="{AC31072A-B05E-41CE-ADBC-084BC4C4BAA1}"/>
                  </a:ext>
                </a:extLst>
              </p:cNvPr>
              <p:cNvSpPr/>
              <p:nvPr/>
            </p:nvSpPr>
            <p:spPr>
              <a:xfrm>
                <a:off x="5393749" y="5288280"/>
                <a:ext cx="2434611" cy="657805"/>
              </a:xfrm>
              <a:prstGeom prst="bevel">
                <a:avLst>
                  <a:gd name="adj" fmla="val 378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a:solidFill>
                      <a:schemeClr val="bg1"/>
                    </a:solidFill>
                    <a:latin typeface="Calibri" panose="020F0502020204030204" pitchFamily="34" charset="0"/>
                    <a:cs typeface="Q Khoramshahr" panose="00000400000000000000" pitchFamily="50" charset="-78"/>
                  </a:rPr>
                  <a:t>ولایت</a:t>
                </a:r>
                <a:endParaRPr lang="en-US" sz="2000" i="1" dirty="0">
                  <a:solidFill>
                    <a:schemeClr val="bg1"/>
                  </a:solidFill>
                  <a:latin typeface="Times CE" panose="02040603030405090304" pitchFamily="18" charset="0"/>
                </a:endParaRPr>
              </a:p>
            </p:txBody>
          </p:sp>
          <p:sp>
            <p:nvSpPr>
              <p:cNvPr id="14" name="TextBox 13">
                <a:extLst>
                  <a:ext uri="{FF2B5EF4-FFF2-40B4-BE49-F238E27FC236}">
                    <a16:creationId xmlns:a16="http://schemas.microsoft.com/office/drawing/2014/main" id="{E6168A61-0DFB-4613-90F9-1728819D9B94}"/>
                  </a:ext>
                </a:extLst>
              </p:cNvPr>
              <p:cNvSpPr txBox="1"/>
              <p:nvPr/>
            </p:nvSpPr>
            <p:spPr>
              <a:xfrm>
                <a:off x="5093548" y="4929463"/>
                <a:ext cx="3092043" cy="291400"/>
              </a:xfrm>
              <a:prstGeom prst="rect">
                <a:avLst/>
              </a:prstGeom>
              <a:noFill/>
            </p:spPr>
            <p:txBody>
              <a:bodyPr wrap="square" rtlCol="0">
                <a:noAutofit/>
              </a:bodyPr>
              <a:lstStyle/>
              <a:p>
                <a:pPr algn="ctr" rtl="1"/>
                <a:r>
                  <a:rPr lang="fa-IR" sz="1400" dirty="0">
                    <a:cs typeface="Q Khoramshahr" panose="00000400000000000000" pitchFamily="50" charset="-78"/>
                  </a:rPr>
                  <a:t>اسلام</a:t>
                </a:r>
                <a:endParaRPr lang="en-US" sz="1400" dirty="0">
                  <a:cs typeface="Q Khoramshahr" panose="00000400000000000000" pitchFamily="50" charset="-78"/>
                </a:endParaRPr>
              </a:p>
            </p:txBody>
          </p:sp>
        </p:grpSp>
        <p:sp>
          <p:nvSpPr>
            <p:cNvPr id="10" name="Arrow: Striped Right 9">
              <a:extLst>
                <a:ext uri="{FF2B5EF4-FFF2-40B4-BE49-F238E27FC236}">
                  <a16:creationId xmlns:a16="http://schemas.microsoft.com/office/drawing/2014/main" id="{0B85B316-AA94-4889-BBCB-69312E1C4722}"/>
                </a:ext>
              </a:extLst>
            </p:cNvPr>
            <p:cNvSpPr/>
            <p:nvPr/>
          </p:nvSpPr>
          <p:spPr>
            <a:xfrm>
              <a:off x="4532144" y="5101839"/>
              <a:ext cx="487967" cy="753600"/>
            </a:xfrm>
            <a:prstGeom prst="stripedRightArrow">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Arrow: Striped Right 10">
              <a:extLst>
                <a:ext uri="{FF2B5EF4-FFF2-40B4-BE49-F238E27FC236}">
                  <a16:creationId xmlns:a16="http://schemas.microsoft.com/office/drawing/2014/main" id="{7ABCE92F-BD53-4C7F-A899-07F13016927D}"/>
                </a:ext>
              </a:extLst>
            </p:cNvPr>
            <p:cNvSpPr/>
            <p:nvPr/>
          </p:nvSpPr>
          <p:spPr>
            <a:xfrm flipH="1">
              <a:off x="5048405" y="5101839"/>
              <a:ext cx="487967" cy="753600"/>
            </a:xfrm>
            <a:prstGeom prst="striped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1392763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fa-IR" dirty="0"/>
              <a:t>مروری بر دانش سایبرنتیک</a:t>
            </a:r>
          </a:p>
        </p:txBody>
      </p:sp>
      <p:sp>
        <p:nvSpPr>
          <p:cNvPr id="7" name="Text Placeholder 6"/>
          <p:cNvSpPr>
            <a:spLocks noGrp="1"/>
          </p:cNvSpPr>
          <p:nvPr>
            <p:ph type="body" sz="quarter" idx="11"/>
          </p:nvPr>
        </p:nvSpPr>
        <p:spPr/>
        <p:txBody>
          <a:bodyPr>
            <a:normAutofit fontScale="92500" lnSpcReduction="20000"/>
          </a:bodyPr>
          <a:lstStyle/>
          <a:p>
            <a:r>
              <a:rPr lang="fa-IR" dirty="0"/>
              <a:t>8</a:t>
            </a:r>
          </a:p>
        </p:txBody>
      </p:sp>
      <p:sp>
        <p:nvSpPr>
          <p:cNvPr id="8" name="Text Placeholder 7"/>
          <p:cNvSpPr>
            <a:spLocks noGrp="1"/>
          </p:cNvSpPr>
          <p:nvPr>
            <p:ph type="body" sz="quarter" idx="12"/>
          </p:nvPr>
        </p:nvSpPr>
        <p:spPr>
          <a:xfrm>
            <a:off x="1387592" y="3429000"/>
            <a:ext cx="2409955" cy="2432480"/>
          </a:xfrm>
        </p:spPr>
        <p:txBody>
          <a:bodyPr/>
          <a:lstStyle/>
          <a:p>
            <a:r>
              <a:rPr lang="fa-IR" dirty="0"/>
              <a:t>منابع</a:t>
            </a:r>
            <a:br>
              <a:rPr lang="fa-IR" dirty="0"/>
            </a:br>
            <a:r>
              <a:rPr lang="fa-IR" dirty="0"/>
              <a:t>و</a:t>
            </a:r>
            <a:br>
              <a:rPr lang="fa-IR" dirty="0"/>
            </a:br>
            <a:r>
              <a:rPr lang="fa-IR" dirty="0"/>
              <a:t>مراجع</a:t>
            </a:r>
          </a:p>
        </p:txBody>
      </p:sp>
    </p:spTree>
    <p:extLst>
      <p:ext uri="{BB962C8B-B14F-4D97-AF65-F5344CB8AC3E}">
        <p14:creationId xmlns:p14="http://schemas.microsoft.com/office/powerpoint/2010/main" val="3070915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6">
            <a:extLst>
              <a:ext uri="{FF2B5EF4-FFF2-40B4-BE49-F238E27FC236}">
                <a16:creationId xmlns:a16="http://schemas.microsoft.com/office/drawing/2014/main" id="{550C8298-3BC8-4D44-A209-B0E9819138B3}"/>
              </a:ext>
            </a:extLst>
          </p:cNvPr>
          <p:cNvPicPr>
            <a:picLocks noChangeAspect="1"/>
          </p:cNvPicPr>
          <p:nvPr/>
        </p:nvPicPr>
        <p:blipFill>
          <a:blip r:embed="rId2"/>
          <a:stretch>
            <a:fillRect/>
          </a:stretch>
        </p:blipFill>
        <p:spPr>
          <a:xfrm>
            <a:off x="2883095" y="1311116"/>
            <a:ext cx="3377810" cy="5087566"/>
          </a:xfrm>
          <a:prstGeom prst="rect">
            <a:avLst/>
          </a:prstGeom>
        </p:spPr>
      </p:pic>
    </p:spTree>
    <p:extLst>
      <p:ext uri="{BB962C8B-B14F-4D97-AF65-F5344CB8AC3E}">
        <p14:creationId xmlns:p14="http://schemas.microsoft.com/office/powerpoint/2010/main" val="305554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00FB5ADF-A187-4256-BC0D-1E9626C63F65}"/>
              </a:ext>
            </a:extLst>
          </p:cNvPr>
          <p:cNvCxnSpPr>
            <a:cxnSpLocks/>
          </p:cNvCxnSpPr>
          <p:nvPr/>
        </p:nvCxnSpPr>
        <p:spPr>
          <a:xfrm>
            <a:off x="836576" y="1996835"/>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2A7634-A2CB-4EBA-813F-19537538FC0D}"/>
              </a:ext>
            </a:extLst>
          </p:cNvPr>
          <p:cNvSpPr>
            <a:spLocks noGrp="1"/>
          </p:cNvSpPr>
          <p:nvPr>
            <p:ph type="title"/>
          </p:nvPr>
        </p:nvSpPr>
        <p:spPr/>
        <p:txBody>
          <a:bodyPr>
            <a:normAutofit fontScale="90000"/>
          </a:bodyPr>
          <a:lstStyle/>
          <a:p>
            <a:r>
              <a:rPr lang="fa-IR" dirty="0"/>
              <a:t>پایه گذاران دانش سایبرنتیک در سیر تاریخی</a:t>
            </a:r>
          </a:p>
        </p:txBody>
      </p:sp>
      <p:sp>
        <p:nvSpPr>
          <p:cNvPr id="4" name="Text Placeholder 3">
            <a:extLst>
              <a:ext uri="{FF2B5EF4-FFF2-40B4-BE49-F238E27FC236}">
                <a16:creationId xmlns:a16="http://schemas.microsoft.com/office/drawing/2014/main" id="{6F4E2484-2A95-421B-9A8B-53FE520942CB}"/>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E584E35E-4D41-4953-87B0-A092620A3614}"/>
              </a:ext>
            </a:extLst>
          </p:cNvPr>
          <p:cNvSpPr>
            <a:spLocks noGrp="1"/>
          </p:cNvSpPr>
          <p:nvPr>
            <p:ph type="body" sz="quarter" idx="14"/>
          </p:nvPr>
        </p:nvSpPr>
        <p:spPr/>
        <p:txBody>
          <a:bodyPr/>
          <a:lstStyle/>
          <a:p>
            <a:endParaRPr lang="fa-IR"/>
          </a:p>
        </p:txBody>
      </p:sp>
      <p:cxnSp>
        <p:nvCxnSpPr>
          <p:cNvPr id="9" name="Straight Connector 8">
            <a:extLst>
              <a:ext uri="{FF2B5EF4-FFF2-40B4-BE49-F238E27FC236}">
                <a16:creationId xmlns:a16="http://schemas.microsoft.com/office/drawing/2014/main" id="{AE6145C0-8AF1-4E4D-B128-1E83377CFDBE}"/>
              </a:ext>
            </a:extLst>
          </p:cNvPr>
          <p:cNvCxnSpPr/>
          <p:nvPr/>
        </p:nvCxnSpPr>
        <p:spPr>
          <a:xfrm>
            <a:off x="836576" y="1673157"/>
            <a:ext cx="0" cy="452336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8CFA14E-D59F-421D-A363-221AAA9F37D2}"/>
              </a:ext>
            </a:extLst>
          </p:cNvPr>
          <p:cNvSpPr/>
          <p:nvPr/>
        </p:nvSpPr>
        <p:spPr>
          <a:xfrm>
            <a:off x="734046" y="1894305"/>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a:extLst>
              <a:ext uri="{FF2B5EF4-FFF2-40B4-BE49-F238E27FC236}">
                <a16:creationId xmlns:a16="http://schemas.microsoft.com/office/drawing/2014/main" id="{B568EC42-4CF9-4BEC-99B9-C6E5035E2BF9}"/>
              </a:ext>
            </a:extLst>
          </p:cNvPr>
          <p:cNvSpPr/>
          <p:nvPr/>
        </p:nvSpPr>
        <p:spPr>
          <a:xfrm>
            <a:off x="734046" y="2755564"/>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a:extLst>
              <a:ext uri="{FF2B5EF4-FFF2-40B4-BE49-F238E27FC236}">
                <a16:creationId xmlns:a16="http://schemas.microsoft.com/office/drawing/2014/main" id="{D27DDC7B-7AD1-4ABF-83D5-9AD0B06D477B}"/>
              </a:ext>
            </a:extLst>
          </p:cNvPr>
          <p:cNvSpPr/>
          <p:nvPr/>
        </p:nvSpPr>
        <p:spPr>
          <a:xfrm>
            <a:off x="734046" y="3616823"/>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a:extLst>
              <a:ext uri="{FF2B5EF4-FFF2-40B4-BE49-F238E27FC236}">
                <a16:creationId xmlns:a16="http://schemas.microsoft.com/office/drawing/2014/main" id="{4B20298A-774E-4447-976D-D8559EEC5CA6}"/>
              </a:ext>
            </a:extLst>
          </p:cNvPr>
          <p:cNvSpPr/>
          <p:nvPr/>
        </p:nvSpPr>
        <p:spPr>
          <a:xfrm>
            <a:off x="734046" y="4478082"/>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a:extLst>
              <a:ext uri="{FF2B5EF4-FFF2-40B4-BE49-F238E27FC236}">
                <a16:creationId xmlns:a16="http://schemas.microsoft.com/office/drawing/2014/main" id="{D4A314B6-F135-4AEE-81C6-A1EE660708BD}"/>
              </a:ext>
            </a:extLst>
          </p:cNvPr>
          <p:cNvSpPr/>
          <p:nvPr/>
        </p:nvSpPr>
        <p:spPr>
          <a:xfrm>
            <a:off x="734046" y="5330936"/>
            <a:ext cx="205060" cy="205060"/>
          </a:xfrm>
          <a:prstGeom prst="ellipse">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Rectangle 29">
            <a:extLst>
              <a:ext uri="{FF2B5EF4-FFF2-40B4-BE49-F238E27FC236}">
                <a16:creationId xmlns:a16="http://schemas.microsoft.com/office/drawing/2014/main" id="{1F2A637E-4FA5-4267-9A86-11BF390F64B4}"/>
              </a:ext>
            </a:extLst>
          </p:cNvPr>
          <p:cNvSpPr/>
          <p:nvPr/>
        </p:nvSpPr>
        <p:spPr>
          <a:xfrm>
            <a:off x="4231529" y="1676062"/>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In ancient Greece, the term “cybernetics” denoted the art of a municipal governor (e.g., in Plato’s Laws).</a:t>
            </a:r>
            <a:endParaRPr lang="fa-IR" sz="1200" dirty="0">
              <a:solidFill>
                <a:schemeClr val="tx1"/>
              </a:solidFill>
            </a:endParaRPr>
          </a:p>
        </p:txBody>
      </p:sp>
      <p:cxnSp>
        <p:nvCxnSpPr>
          <p:cNvPr id="31" name="Straight Connector 30">
            <a:extLst>
              <a:ext uri="{FF2B5EF4-FFF2-40B4-BE49-F238E27FC236}">
                <a16:creationId xmlns:a16="http://schemas.microsoft.com/office/drawing/2014/main" id="{580A1551-B459-470A-84B9-0C5097D544CD}"/>
              </a:ext>
            </a:extLst>
          </p:cNvPr>
          <p:cNvCxnSpPr>
            <a:cxnSpLocks/>
          </p:cNvCxnSpPr>
          <p:nvPr/>
        </p:nvCxnSpPr>
        <p:spPr>
          <a:xfrm>
            <a:off x="836576" y="2853790"/>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E882979-132A-4B86-BDB9-CBF029A8E967}"/>
              </a:ext>
            </a:extLst>
          </p:cNvPr>
          <p:cNvSpPr/>
          <p:nvPr/>
        </p:nvSpPr>
        <p:spPr>
          <a:xfrm>
            <a:off x="4231529" y="2533017"/>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related cybernetics to political sciences: his book defined cybernetics (“the science of civil government”) as a science of current policy and practical governance in a state or society.</a:t>
            </a:r>
          </a:p>
        </p:txBody>
      </p:sp>
      <p:cxnSp>
        <p:nvCxnSpPr>
          <p:cNvPr id="33" name="Straight Connector 32">
            <a:extLst>
              <a:ext uri="{FF2B5EF4-FFF2-40B4-BE49-F238E27FC236}">
                <a16:creationId xmlns:a16="http://schemas.microsoft.com/office/drawing/2014/main" id="{2BAF4335-BC09-49A7-B212-EDE965CFAA2E}"/>
              </a:ext>
            </a:extLst>
          </p:cNvPr>
          <p:cNvCxnSpPr>
            <a:cxnSpLocks/>
          </p:cNvCxnSpPr>
          <p:nvPr/>
        </p:nvCxnSpPr>
        <p:spPr>
          <a:xfrm>
            <a:off x="836576" y="3720473"/>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D7493F3-D450-41E1-A28B-62D3FBD45428}"/>
              </a:ext>
            </a:extLst>
          </p:cNvPr>
          <p:cNvSpPr/>
          <p:nvPr/>
        </p:nvSpPr>
        <p:spPr>
          <a:xfrm>
            <a:off x="4231529" y="3399700"/>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viewed cybernetics as “the art of how to govern a nation.”</a:t>
            </a:r>
          </a:p>
        </p:txBody>
      </p:sp>
      <p:cxnSp>
        <p:nvCxnSpPr>
          <p:cNvPr id="35" name="Straight Connector 34">
            <a:extLst>
              <a:ext uri="{FF2B5EF4-FFF2-40B4-BE49-F238E27FC236}">
                <a16:creationId xmlns:a16="http://schemas.microsoft.com/office/drawing/2014/main" id="{51274014-D1CD-444E-8782-01738A3B9555}"/>
              </a:ext>
            </a:extLst>
          </p:cNvPr>
          <p:cNvCxnSpPr>
            <a:cxnSpLocks/>
          </p:cNvCxnSpPr>
          <p:nvPr/>
        </p:nvCxnSpPr>
        <p:spPr>
          <a:xfrm>
            <a:off x="836576" y="4577428"/>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925CAEA-884A-4F53-B2C7-B9B8D6F356D7}"/>
              </a:ext>
            </a:extLst>
          </p:cNvPr>
          <p:cNvSpPr/>
          <p:nvPr/>
        </p:nvSpPr>
        <p:spPr>
          <a:xfrm>
            <a:off x="4231529" y="4256655"/>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In its </a:t>
            </a:r>
            <a:r>
              <a:rPr lang="en-US" sz="1200" b="0" i="0" u="none" strike="noStrike" baseline="0" dirty="0">
                <a:solidFill>
                  <a:schemeClr val="tx1"/>
                </a:solidFill>
                <a:latin typeface="Times CE" panose="02040603030405090304" pitchFamily="18" charset="0"/>
                <a:cs typeface="Times New Roman" panose="02020603050405020304" pitchFamily="18" charset="0"/>
              </a:rPr>
              <a:t>Tektology</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he examined common organizational principles for all types of systems. He anticipated many results of Wiener and </a:t>
            </a:r>
            <a:r>
              <a:rPr lang="en-US" sz="1200" b="0" i="0" u="none" strike="noStrike" baseline="0" dirty="0" err="1">
                <a:solidFill>
                  <a:schemeClr val="tx1"/>
                </a:solidFill>
                <a:latin typeface="Times New Roman" panose="02020603050405020304" pitchFamily="18" charset="0"/>
                <a:cs typeface="Times New Roman" panose="02020603050405020304" pitchFamily="18" charset="0"/>
              </a:rPr>
              <a:t>Bertalanffy</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as the both were not familiar with his works.</a:t>
            </a:r>
          </a:p>
        </p:txBody>
      </p:sp>
      <p:cxnSp>
        <p:nvCxnSpPr>
          <p:cNvPr id="37" name="Straight Connector 36">
            <a:extLst>
              <a:ext uri="{FF2B5EF4-FFF2-40B4-BE49-F238E27FC236}">
                <a16:creationId xmlns:a16="http://schemas.microsoft.com/office/drawing/2014/main" id="{8F5CAD7E-B7A7-47F2-8E41-AA4B61A01495}"/>
              </a:ext>
            </a:extLst>
          </p:cNvPr>
          <p:cNvCxnSpPr>
            <a:cxnSpLocks/>
          </p:cNvCxnSpPr>
          <p:nvPr/>
        </p:nvCxnSpPr>
        <p:spPr>
          <a:xfrm>
            <a:off x="836576" y="5424655"/>
            <a:ext cx="3394953" cy="0"/>
          </a:xfrm>
          <a:prstGeom prst="line">
            <a:avLst/>
          </a:prstGeom>
          <a:ln w="12700">
            <a:solidFill>
              <a:srgbClr val="0043C8"/>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17E02E1-A306-4F09-AAEF-19F0483A1C28}"/>
              </a:ext>
            </a:extLst>
          </p:cNvPr>
          <p:cNvSpPr/>
          <p:nvPr/>
        </p:nvSpPr>
        <p:spPr>
          <a:xfrm>
            <a:off x="4231529" y="5103882"/>
            <a:ext cx="4178425" cy="6415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The scientific study of control and communication in the </a:t>
            </a:r>
            <a:r>
              <a:rPr lang="en-US" sz="1200" b="0" i="0" u="none" strike="noStrike" baseline="0" dirty="0">
                <a:solidFill>
                  <a:schemeClr val="tx1"/>
                </a:solidFill>
                <a:latin typeface="Times CE" panose="02040603030405090304" pitchFamily="18" charset="0"/>
                <a:cs typeface="Times New Roman" panose="02020603050405020304" pitchFamily="18" charset="0"/>
              </a:rPr>
              <a:t>animal</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and the </a:t>
            </a:r>
            <a:r>
              <a:rPr lang="en-US" sz="1200" dirty="0">
                <a:solidFill>
                  <a:schemeClr val="tx1"/>
                </a:solidFill>
                <a:latin typeface="Times CE" panose="02040603030405090304" pitchFamily="18" charset="0"/>
                <a:cs typeface="Times New Roman" panose="02020603050405020304" pitchFamily="18" charset="0"/>
              </a:rPr>
              <a:t>machine</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was pioneered by him in 1948. Two years later,</a:t>
            </a:r>
          </a:p>
          <a:p>
            <a:pPr algn="l"/>
            <a:r>
              <a:rPr lang="en-US" sz="1200" b="0" i="0" u="none" strike="noStrike" baseline="0" dirty="0">
                <a:solidFill>
                  <a:schemeClr val="tx1"/>
                </a:solidFill>
                <a:latin typeface="Times New Roman" panose="02020603050405020304" pitchFamily="18" charset="0"/>
                <a:cs typeface="Times New Roman" panose="02020603050405020304" pitchFamily="18" charset="0"/>
              </a:rPr>
              <a:t>he also added </a:t>
            </a:r>
            <a:r>
              <a:rPr lang="en-US" sz="1200" dirty="0">
                <a:solidFill>
                  <a:schemeClr val="tx1"/>
                </a:solidFill>
                <a:latin typeface="Times CE" panose="02040603030405090304" pitchFamily="18" charset="0"/>
                <a:cs typeface="Times New Roman" panose="02020603050405020304" pitchFamily="18" charset="0"/>
              </a:rPr>
              <a:t>society</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 as the third object of cybernetics.</a:t>
            </a:r>
            <a:endParaRPr lang="fa-IR" sz="1200" dirty="0">
              <a:solidFill>
                <a:schemeClr val="tx1"/>
              </a:solidFill>
            </a:endParaRPr>
          </a:p>
        </p:txBody>
      </p:sp>
      <p:sp>
        <p:nvSpPr>
          <p:cNvPr id="17" name="AutoShape 3">
            <a:extLst>
              <a:ext uri="{FF2B5EF4-FFF2-40B4-BE49-F238E27FC236}">
                <a16:creationId xmlns:a16="http://schemas.microsoft.com/office/drawing/2014/main" id="{9C675539-884E-4F46-AD88-E5C3C516FEC9}"/>
              </a:ext>
            </a:extLst>
          </p:cNvPr>
          <p:cNvSpPr>
            <a:spLocks noChangeArrowheads="1"/>
          </p:cNvSpPr>
          <p:nvPr/>
        </p:nvSpPr>
        <p:spPr bwMode="auto">
          <a:xfrm>
            <a:off x="1313451" y="1654694"/>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افلاطون</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Plato</a:t>
            </a:r>
          </a:p>
        </p:txBody>
      </p:sp>
      <p:sp>
        <p:nvSpPr>
          <p:cNvPr id="18" name="AutoShape 3">
            <a:extLst>
              <a:ext uri="{FF2B5EF4-FFF2-40B4-BE49-F238E27FC236}">
                <a16:creationId xmlns:a16="http://schemas.microsoft.com/office/drawing/2014/main" id="{1BCEA7BE-F792-45AC-BF5A-D85FD7FB8E9C}"/>
              </a:ext>
            </a:extLst>
          </p:cNvPr>
          <p:cNvSpPr>
            <a:spLocks noChangeArrowheads="1"/>
          </p:cNvSpPr>
          <p:nvPr/>
        </p:nvSpPr>
        <p:spPr bwMode="auto">
          <a:xfrm>
            <a:off x="1313450" y="2522880"/>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آمپر</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A. Ampere (1834) </a:t>
            </a:r>
          </a:p>
        </p:txBody>
      </p:sp>
      <p:sp>
        <p:nvSpPr>
          <p:cNvPr id="19" name="AutoShape 3">
            <a:extLst>
              <a:ext uri="{FF2B5EF4-FFF2-40B4-BE49-F238E27FC236}">
                <a16:creationId xmlns:a16="http://schemas.microsoft.com/office/drawing/2014/main" id="{1E690E70-16E5-4E5D-9968-3FF6C6EB5DC4}"/>
              </a:ext>
            </a:extLst>
          </p:cNvPr>
          <p:cNvSpPr>
            <a:spLocks noChangeArrowheads="1"/>
          </p:cNvSpPr>
          <p:nvPr/>
        </p:nvSpPr>
        <p:spPr bwMode="auto">
          <a:xfrm>
            <a:off x="1313449" y="3371610"/>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ترنتوفسکی</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B. </a:t>
            </a:r>
            <a:r>
              <a:rPr lang="en-US" sz="1200" dirty="0" err="1">
                <a:solidFill>
                  <a:srgbClr val="000000"/>
                </a:solidFill>
                <a:latin typeface="Times CE" panose="02040603030405090304" pitchFamily="18" charset="0"/>
                <a:cs typeface="Q Khoramshahr" panose="00000400000000000000" pitchFamily="50" charset="-78"/>
              </a:rPr>
              <a:t>Trentowsky</a:t>
            </a:r>
            <a:r>
              <a:rPr lang="en-US" sz="1200" dirty="0">
                <a:solidFill>
                  <a:srgbClr val="000000"/>
                </a:solidFill>
                <a:latin typeface="Times CE" panose="02040603030405090304" pitchFamily="18" charset="0"/>
                <a:cs typeface="Q Khoramshahr" panose="00000400000000000000" pitchFamily="50" charset="-78"/>
              </a:rPr>
              <a:t> (1843)</a:t>
            </a:r>
          </a:p>
        </p:txBody>
      </p:sp>
      <p:sp>
        <p:nvSpPr>
          <p:cNvPr id="20" name="AutoShape 3">
            <a:extLst>
              <a:ext uri="{FF2B5EF4-FFF2-40B4-BE49-F238E27FC236}">
                <a16:creationId xmlns:a16="http://schemas.microsoft.com/office/drawing/2014/main" id="{D7271501-FCD0-4E0F-AAB2-5804A989A5D7}"/>
              </a:ext>
            </a:extLst>
          </p:cNvPr>
          <p:cNvSpPr>
            <a:spLocks noChangeArrowheads="1"/>
          </p:cNvSpPr>
          <p:nvPr/>
        </p:nvSpPr>
        <p:spPr bwMode="auto">
          <a:xfrm>
            <a:off x="1313448" y="4230068"/>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بوگدانوف</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A. Bogdanov (1925)</a:t>
            </a:r>
          </a:p>
        </p:txBody>
      </p:sp>
      <p:sp>
        <p:nvSpPr>
          <p:cNvPr id="22" name="AutoShape 3">
            <a:extLst>
              <a:ext uri="{FF2B5EF4-FFF2-40B4-BE49-F238E27FC236}">
                <a16:creationId xmlns:a16="http://schemas.microsoft.com/office/drawing/2014/main" id="{C857762E-DEDA-454E-B1E1-C44DA4E20C58}"/>
              </a:ext>
            </a:extLst>
          </p:cNvPr>
          <p:cNvSpPr>
            <a:spLocks noChangeArrowheads="1"/>
          </p:cNvSpPr>
          <p:nvPr/>
        </p:nvSpPr>
        <p:spPr bwMode="auto">
          <a:xfrm>
            <a:off x="1313447" y="5088524"/>
            <a:ext cx="1939351" cy="689885"/>
          </a:xfrm>
          <a:prstGeom prst="bevel">
            <a:avLst>
              <a:gd name="adj" fmla="val 4754"/>
            </a:avLst>
          </a:prstGeom>
          <a:solidFill>
            <a:schemeClr val="accent2">
              <a:lumMod val="40000"/>
              <a:lumOff val="60000"/>
            </a:schemeClr>
          </a:solidFill>
          <a:ln>
            <a:noFill/>
          </a:ln>
          <a:effectLst/>
        </p:spPr>
        <p:txBody>
          <a:bodyPr vert="horz" wrap="square" lIns="36576" tIns="72000" rIns="36576" bIns="36576" numCol="1" anchor="ctr" anchorCtr="0" compatLnSpc="1">
            <a:prstTxWarp prst="textNoShape">
              <a:avLst/>
            </a:prstTxWarp>
          </a:bodyPr>
          <a:lstStyle/>
          <a:p>
            <a:pPr lvl="0" algn="ctr" rtl="1" eaLnBrk="0" fontAlgn="base" hangingPunct="0">
              <a:lnSpc>
                <a:spcPct val="80000"/>
              </a:lnSpc>
              <a:spcBef>
                <a:spcPct val="0"/>
              </a:spcBef>
              <a:spcAft>
                <a:spcPct val="0"/>
              </a:spcAft>
            </a:pPr>
            <a:r>
              <a:rPr lang="fa-IR" b="1" dirty="0">
                <a:solidFill>
                  <a:srgbClr val="000000"/>
                </a:solidFill>
                <a:latin typeface="Calibri" panose="020F0502020204030204" pitchFamily="34" charset="0"/>
                <a:cs typeface="Q Khoramshahr" panose="00000400000000000000" pitchFamily="50" charset="-78"/>
              </a:rPr>
              <a:t>ویه‌نر</a:t>
            </a:r>
          </a:p>
          <a:p>
            <a:pPr lvl="0" algn="ctr" rtl="1" eaLnBrk="0" fontAlgn="base" hangingPunct="0">
              <a:lnSpc>
                <a:spcPct val="80000"/>
              </a:lnSpc>
              <a:spcBef>
                <a:spcPct val="0"/>
              </a:spcBef>
              <a:spcAft>
                <a:spcPct val="0"/>
              </a:spcAft>
            </a:pPr>
            <a:endParaRPr lang="fa-IR" sz="800" b="1" dirty="0">
              <a:solidFill>
                <a:srgbClr val="000000"/>
              </a:solidFill>
              <a:latin typeface="Calibri" panose="020F0502020204030204" pitchFamily="34" charset="0"/>
              <a:cs typeface="Q Khoramshahr" panose="00000400000000000000" pitchFamily="50" charset="-78"/>
            </a:endParaRPr>
          </a:p>
          <a:p>
            <a:pPr lvl="0" algn="ctr" rtl="1" eaLnBrk="0" fontAlgn="base" hangingPunct="0">
              <a:lnSpc>
                <a:spcPct val="80000"/>
              </a:lnSpc>
              <a:spcBef>
                <a:spcPct val="0"/>
              </a:spcBef>
              <a:spcAft>
                <a:spcPct val="0"/>
              </a:spcAft>
            </a:pPr>
            <a:r>
              <a:rPr lang="fa-IR" sz="1200" dirty="0">
                <a:solidFill>
                  <a:srgbClr val="000000"/>
                </a:solidFill>
                <a:latin typeface="Times CE" panose="02040603030405090304" pitchFamily="18" charset="0"/>
                <a:cs typeface="Q Khoramshahr" panose="00000400000000000000" pitchFamily="50" charset="-78"/>
              </a:rPr>
              <a:t> </a:t>
            </a:r>
            <a:r>
              <a:rPr lang="en-US" sz="1200" dirty="0">
                <a:solidFill>
                  <a:srgbClr val="000000"/>
                </a:solidFill>
                <a:latin typeface="Times CE" panose="02040603030405090304" pitchFamily="18" charset="0"/>
                <a:cs typeface="Q Khoramshahr" panose="00000400000000000000" pitchFamily="50" charset="-78"/>
              </a:rPr>
              <a:t>N. Wiener (1948)</a:t>
            </a:r>
          </a:p>
        </p:txBody>
      </p:sp>
      <p:sp>
        <p:nvSpPr>
          <p:cNvPr id="39" name="TextBox 38">
            <a:extLst>
              <a:ext uri="{FF2B5EF4-FFF2-40B4-BE49-F238E27FC236}">
                <a16:creationId xmlns:a16="http://schemas.microsoft.com/office/drawing/2014/main" id="{069D6F41-1DA7-4C66-A8F5-75D22CC6803C}"/>
              </a:ext>
            </a:extLst>
          </p:cNvPr>
          <p:cNvSpPr txBox="1"/>
          <p:nvPr/>
        </p:nvSpPr>
        <p:spPr>
          <a:xfrm>
            <a:off x="533106" y="6548584"/>
            <a:ext cx="5462882" cy="215444"/>
          </a:xfrm>
          <a:prstGeom prst="rect">
            <a:avLst/>
          </a:prstGeom>
          <a:noFill/>
        </p:spPr>
        <p:txBody>
          <a:bodyPr wrap="square" rtlCol="0">
            <a:spAutoFit/>
          </a:bodyPr>
          <a:lstStyle/>
          <a:p>
            <a:r>
              <a:rPr lang="en-US" sz="800" dirty="0">
                <a:solidFill>
                  <a:srgbClr val="04A1E3"/>
                </a:solidFill>
                <a:latin typeface="Helvetica World" panose="020B0500040000020004" pitchFamily="34" charset="0"/>
                <a:cs typeface="Helvetica World" panose="020B0500040000020004" pitchFamily="34" charset="0"/>
              </a:rPr>
              <a:t>Ref: D.A. Novikov, Cybernetics: From Past to Future, Springer, 2016 (pg. 1)</a:t>
            </a:r>
          </a:p>
        </p:txBody>
      </p:sp>
    </p:spTree>
    <p:extLst>
      <p:ext uri="{BB962C8B-B14F-4D97-AF65-F5344CB8AC3E}">
        <p14:creationId xmlns:p14="http://schemas.microsoft.com/office/powerpoint/2010/main" val="580887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9EB8F3BA-1237-4739-B851-C67FAEB7E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375" y="1580890"/>
            <a:ext cx="3075251" cy="4612877"/>
          </a:xfrm>
          <a:prstGeom prst="rect">
            <a:avLst/>
          </a:prstGeom>
          <a:ln>
            <a:solidFill>
              <a:schemeClr val="tx1"/>
            </a:solidFill>
          </a:ln>
        </p:spPr>
      </p:pic>
    </p:spTree>
    <p:extLst>
      <p:ext uri="{BB962C8B-B14F-4D97-AF65-F5344CB8AC3E}">
        <p14:creationId xmlns:p14="http://schemas.microsoft.com/office/powerpoint/2010/main" val="3711354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9EB8F3BA-1237-4739-B851-C67FAEB7E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25" y="3706354"/>
            <a:ext cx="1747175" cy="2620763"/>
          </a:xfrm>
          <a:prstGeom prst="rect">
            <a:avLst/>
          </a:prstGeom>
          <a:ln>
            <a:solidFill>
              <a:schemeClr val="tx1"/>
            </a:solidFill>
          </a:ln>
        </p:spPr>
      </p:pic>
      <p:pic>
        <p:nvPicPr>
          <p:cNvPr id="7" name="Picture 6">
            <a:extLst>
              <a:ext uri="{FF2B5EF4-FFF2-40B4-BE49-F238E27FC236}">
                <a16:creationId xmlns:a16="http://schemas.microsoft.com/office/drawing/2014/main" id="{D010B7C4-6D55-475E-B39D-A72C2278C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683" y="1465018"/>
            <a:ext cx="3494634" cy="4862099"/>
          </a:xfrm>
          <a:prstGeom prst="rect">
            <a:avLst/>
          </a:prstGeom>
        </p:spPr>
      </p:pic>
    </p:spTree>
    <p:extLst>
      <p:ext uri="{BB962C8B-B14F-4D97-AF65-F5344CB8AC3E}">
        <p14:creationId xmlns:p14="http://schemas.microsoft.com/office/powerpoint/2010/main" val="1287804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1652D04F-A7BF-4C8C-8A2D-9F816AA77D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114" y="1317632"/>
            <a:ext cx="3561772" cy="5021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65956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3C88D905-D6A0-4460-B8B2-C476F181D260}"/>
              </a:ext>
            </a:extLst>
          </p:cNvPr>
          <p:cNvPicPr>
            <a:picLocks noChangeAspect="1"/>
          </p:cNvPicPr>
          <p:nvPr/>
        </p:nvPicPr>
        <p:blipFill>
          <a:blip r:embed="rId2"/>
          <a:stretch>
            <a:fillRect/>
          </a:stretch>
        </p:blipFill>
        <p:spPr>
          <a:xfrm>
            <a:off x="2905693" y="1317631"/>
            <a:ext cx="3332614" cy="5070149"/>
          </a:xfrm>
          <a:prstGeom prst="rect">
            <a:avLst/>
          </a:prstGeom>
          <a:ln>
            <a:solidFill>
              <a:schemeClr val="tx1"/>
            </a:solidFill>
          </a:ln>
        </p:spPr>
      </p:pic>
    </p:spTree>
    <p:extLst>
      <p:ext uri="{BB962C8B-B14F-4D97-AF65-F5344CB8AC3E}">
        <p14:creationId xmlns:p14="http://schemas.microsoft.com/office/powerpoint/2010/main" val="2840737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6">
            <a:extLst>
              <a:ext uri="{FF2B5EF4-FFF2-40B4-BE49-F238E27FC236}">
                <a16:creationId xmlns:a16="http://schemas.microsoft.com/office/drawing/2014/main" id="{A2D5D254-EC93-4B4F-A9B1-5C9EE2297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281" y="1377682"/>
            <a:ext cx="3349438" cy="4969349"/>
          </a:xfrm>
          <a:prstGeom prst="rect">
            <a:avLst/>
          </a:prstGeom>
        </p:spPr>
      </p:pic>
    </p:spTree>
    <p:extLst>
      <p:ext uri="{BB962C8B-B14F-4D97-AF65-F5344CB8AC3E}">
        <p14:creationId xmlns:p14="http://schemas.microsoft.com/office/powerpoint/2010/main" val="1257208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grpSp>
        <p:nvGrpSpPr>
          <p:cNvPr id="6" name="Group 5">
            <a:extLst>
              <a:ext uri="{FF2B5EF4-FFF2-40B4-BE49-F238E27FC236}">
                <a16:creationId xmlns:a16="http://schemas.microsoft.com/office/drawing/2014/main" id="{CC95D2AF-5108-439C-8460-0F35F6AE43AD}"/>
              </a:ext>
            </a:extLst>
          </p:cNvPr>
          <p:cNvGrpSpPr/>
          <p:nvPr/>
        </p:nvGrpSpPr>
        <p:grpSpPr>
          <a:xfrm>
            <a:off x="2979274" y="1377682"/>
            <a:ext cx="3185453" cy="4921525"/>
            <a:chOff x="2720047" y="763675"/>
            <a:chExt cx="3703907" cy="5722536"/>
          </a:xfrm>
        </p:grpSpPr>
        <p:pic>
          <p:nvPicPr>
            <p:cNvPr id="7" name="Picture 6">
              <a:extLst>
                <a:ext uri="{FF2B5EF4-FFF2-40B4-BE49-F238E27FC236}">
                  <a16:creationId xmlns:a16="http://schemas.microsoft.com/office/drawing/2014/main" id="{A550F85F-05E2-4A95-A97A-57B4EBF7B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047" y="763675"/>
              <a:ext cx="3703907" cy="5722536"/>
            </a:xfrm>
            <a:prstGeom prst="rect">
              <a:avLst/>
            </a:prstGeom>
            <a:ln>
              <a:solidFill>
                <a:schemeClr val="tx1"/>
              </a:solidFill>
            </a:ln>
          </p:spPr>
        </p:pic>
        <p:sp>
          <p:nvSpPr>
            <p:cNvPr id="9" name="Rectangle 8">
              <a:extLst>
                <a:ext uri="{FF2B5EF4-FFF2-40B4-BE49-F238E27FC236}">
                  <a16:creationId xmlns:a16="http://schemas.microsoft.com/office/drawing/2014/main" id="{CB5E6E4E-472D-4684-AC9E-DF8BEE6A11B0}"/>
                </a:ext>
              </a:extLst>
            </p:cNvPr>
            <p:cNvSpPr/>
            <p:nvPr/>
          </p:nvSpPr>
          <p:spPr>
            <a:xfrm>
              <a:off x="4149969" y="793819"/>
              <a:ext cx="864158" cy="200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94216110-B1F6-4DE8-AEF5-3AD7A7DB8759}"/>
                </a:ext>
              </a:extLst>
            </p:cNvPr>
            <p:cNvSpPr/>
            <p:nvPr/>
          </p:nvSpPr>
          <p:spPr>
            <a:xfrm>
              <a:off x="4139921" y="6265147"/>
              <a:ext cx="864158" cy="200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2141894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2" descr="http://ecx.images-amazon.com/images/I/71MPwNLrW5L.jpg">
            <a:extLst>
              <a:ext uri="{FF2B5EF4-FFF2-40B4-BE49-F238E27FC236}">
                <a16:creationId xmlns:a16="http://schemas.microsoft.com/office/drawing/2014/main" id="{DCAB7708-8F27-41B2-A13D-45B7AF8E90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530" y="1317631"/>
            <a:ext cx="3286941" cy="4928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719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2" descr="COVER46976.JPG">
            <a:extLst>
              <a:ext uri="{FF2B5EF4-FFF2-40B4-BE49-F238E27FC236}">
                <a16:creationId xmlns:a16="http://schemas.microsoft.com/office/drawing/2014/main" id="{6B28B794-2C95-4318-8751-D6F201407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585" y="1377682"/>
            <a:ext cx="3322831" cy="496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36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6">
            <a:extLst>
              <a:ext uri="{FF2B5EF4-FFF2-40B4-BE49-F238E27FC236}">
                <a16:creationId xmlns:a16="http://schemas.microsoft.com/office/drawing/2014/main" id="{BAAF5F47-8C73-4CB9-81FE-5804910D4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948" y="1375829"/>
            <a:ext cx="4092104" cy="4906691"/>
          </a:xfrm>
          <a:prstGeom prst="rect">
            <a:avLst/>
          </a:prstGeom>
        </p:spPr>
      </p:pic>
    </p:spTree>
    <p:extLst>
      <p:ext uri="{BB962C8B-B14F-4D97-AF65-F5344CB8AC3E}">
        <p14:creationId xmlns:p14="http://schemas.microsoft.com/office/powerpoint/2010/main" val="215812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6">
            <a:extLst>
              <a:ext uri="{FF2B5EF4-FFF2-40B4-BE49-F238E27FC236}">
                <a16:creationId xmlns:a16="http://schemas.microsoft.com/office/drawing/2014/main" id="{BAAF5F47-8C73-4CB9-81FE-5804910D4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59" y="3936725"/>
            <a:ext cx="1932086" cy="2316693"/>
          </a:xfrm>
          <a:prstGeom prst="rect">
            <a:avLst/>
          </a:prstGeom>
        </p:spPr>
      </p:pic>
      <p:pic>
        <p:nvPicPr>
          <p:cNvPr id="6" name="Picture 5">
            <a:extLst>
              <a:ext uri="{FF2B5EF4-FFF2-40B4-BE49-F238E27FC236}">
                <a16:creationId xmlns:a16="http://schemas.microsoft.com/office/drawing/2014/main" id="{D80EA566-D94D-4B0F-97D2-7D8260E4AA63}"/>
              </a:ext>
            </a:extLst>
          </p:cNvPr>
          <p:cNvPicPr>
            <a:picLocks noChangeAspect="1"/>
          </p:cNvPicPr>
          <p:nvPr/>
        </p:nvPicPr>
        <p:blipFill rotWithShape="1">
          <a:blip r:embed="rId3">
            <a:extLst>
              <a:ext uri="{28A0092B-C50C-407E-A947-70E740481C1C}">
                <a14:useLocalDpi xmlns:a14="http://schemas.microsoft.com/office/drawing/2010/main" val="0"/>
              </a:ext>
            </a:extLst>
          </a:blip>
          <a:srcRect l="7296" t="5396" r="8800" b="12374"/>
          <a:stretch/>
        </p:blipFill>
        <p:spPr>
          <a:xfrm>
            <a:off x="2922475" y="1377682"/>
            <a:ext cx="3316783" cy="4875736"/>
          </a:xfrm>
          <a:prstGeom prst="rect">
            <a:avLst/>
          </a:prstGeom>
        </p:spPr>
      </p:pic>
    </p:spTree>
    <p:extLst>
      <p:ext uri="{BB962C8B-B14F-4D97-AF65-F5344CB8AC3E}">
        <p14:creationId xmlns:p14="http://schemas.microsoft.com/office/powerpoint/2010/main" val="147355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E589F5-6677-40DC-9322-80B2A2D4BA71}"/>
              </a:ext>
            </a:extLst>
          </p:cNvPr>
          <p:cNvPicPr>
            <a:picLocks noChangeAspect="1"/>
          </p:cNvPicPr>
          <p:nvPr/>
        </p:nvPicPr>
        <p:blipFill>
          <a:blip r:embed="rId2"/>
          <a:stretch>
            <a:fillRect/>
          </a:stretch>
        </p:blipFill>
        <p:spPr>
          <a:xfrm>
            <a:off x="99010" y="447675"/>
            <a:ext cx="4217006" cy="5962650"/>
          </a:xfrm>
          <a:prstGeom prst="rect">
            <a:avLst/>
          </a:prstGeom>
        </p:spPr>
      </p:pic>
      <p:pic>
        <p:nvPicPr>
          <p:cNvPr id="8" name="Picture 7">
            <a:extLst>
              <a:ext uri="{FF2B5EF4-FFF2-40B4-BE49-F238E27FC236}">
                <a16:creationId xmlns:a16="http://schemas.microsoft.com/office/drawing/2014/main" id="{F03CED9A-0881-467F-86AA-A40883126F9F}"/>
              </a:ext>
            </a:extLst>
          </p:cNvPr>
          <p:cNvPicPr>
            <a:picLocks noChangeAspect="1"/>
          </p:cNvPicPr>
          <p:nvPr/>
        </p:nvPicPr>
        <p:blipFill>
          <a:blip r:embed="rId3"/>
          <a:stretch>
            <a:fillRect/>
          </a:stretch>
        </p:blipFill>
        <p:spPr>
          <a:xfrm>
            <a:off x="4752278" y="447674"/>
            <a:ext cx="3923808" cy="5962649"/>
          </a:xfrm>
          <a:prstGeom prst="rect">
            <a:avLst/>
          </a:prstGeom>
        </p:spPr>
      </p:pic>
      <p:sp>
        <p:nvSpPr>
          <p:cNvPr id="9" name="Rectangle 8">
            <a:extLst>
              <a:ext uri="{FF2B5EF4-FFF2-40B4-BE49-F238E27FC236}">
                <a16:creationId xmlns:a16="http://schemas.microsoft.com/office/drawing/2014/main" id="{B5DEC01B-CC3C-4033-84DD-F5E5306228CD}"/>
              </a:ext>
            </a:extLst>
          </p:cNvPr>
          <p:cNvSpPr/>
          <p:nvPr/>
        </p:nvSpPr>
        <p:spPr>
          <a:xfrm>
            <a:off x="7353300" y="5791200"/>
            <a:ext cx="752475"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786274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6E1DCCAD-65E5-4062-9F1A-DCAC6EE36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692" y="1168926"/>
            <a:ext cx="3736617" cy="5231263"/>
          </a:xfrm>
          <a:prstGeom prst="rect">
            <a:avLst/>
          </a:prstGeom>
        </p:spPr>
      </p:pic>
    </p:spTree>
    <p:extLst>
      <p:ext uri="{BB962C8B-B14F-4D97-AF65-F5344CB8AC3E}">
        <p14:creationId xmlns:p14="http://schemas.microsoft.com/office/powerpoint/2010/main" val="49801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555AE10A-D225-44F7-98DC-7420608D8CDE}"/>
              </a:ext>
            </a:extLst>
          </p:cNvPr>
          <p:cNvPicPr>
            <a:picLocks noChangeAspect="1"/>
          </p:cNvPicPr>
          <p:nvPr/>
        </p:nvPicPr>
        <p:blipFill>
          <a:blip r:embed="rId2"/>
          <a:stretch>
            <a:fillRect/>
          </a:stretch>
        </p:blipFill>
        <p:spPr>
          <a:xfrm>
            <a:off x="2801588" y="1112572"/>
            <a:ext cx="3540825" cy="5387843"/>
          </a:xfrm>
          <a:prstGeom prst="rect">
            <a:avLst/>
          </a:prstGeom>
        </p:spPr>
      </p:pic>
      <p:pic>
        <p:nvPicPr>
          <p:cNvPr id="7" name="Picture 6">
            <a:extLst>
              <a:ext uri="{FF2B5EF4-FFF2-40B4-BE49-F238E27FC236}">
                <a16:creationId xmlns:a16="http://schemas.microsoft.com/office/drawing/2014/main" id="{07E6D932-D5B8-4363-8A76-496DED758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8" y="4329547"/>
            <a:ext cx="1550620" cy="2170868"/>
          </a:xfrm>
          <a:prstGeom prst="rect">
            <a:avLst/>
          </a:prstGeom>
        </p:spPr>
      </p:pic>
    </p:spTree>
    <p:extLst>
      <p:ext uri="{BB962C8B-B14F-4D97-AF65-F5344CB8AC3E}">
        <p14:creationId xmlns:p14="http://schemas.microsoft.com/office/powerpoint/2010/main" val="4219698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A18E1FE2-2718-4518-8A20-19B4C73B5AEA}"/>
              </a:ext>
            </a:extLst>
          </p:cNvPr>
          <p:cNvPicPr>
            <a:picLocks noChangeAspect="1"/>
          </p:cNvPicPr>
          <p:nvPr/>
        </p:nvPicPr>
        <p:blipFill rotWithShape="1">
          <a:blip r:embed="rId2">
            <a:extLst>
              <a:ext uri="{28A0092B-C50C-407E-A947-70E740481C1C}">
                <a14:useLocalDpi xmlns:a14="http://schemas.microsoft.com/office/drawing/2010/main" val="0"/>
              </a:ext>
            </a:extLst>
          </a:blip>
          <a:srcRect l="34999" t="4571" r="34501" b="14000"/>
          <a:stretch/>
        </p:blipFill>
        <p:spPr>
          <a:xfrm>
            <a:off x="3043238" y="1501507"/>
            <a:ext cx="3057525" cy="4761719"/>
          </a:xfrm>
          <a:prstGeom prst="rect">
            <a:avLst/>
          </a:prstGeom>
        </p:spPr>
      </p:pic>
    </p:spTree>
    <p:extLst>
      <p:ext uri="{BB962C8B-B14F-4D97-AF65-F5344CB8AC3E}">
        <p14:creationId xmlns:p14="http://schemas.microsoft.com/office/powerpoint/2010/main" val="3716224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کتاب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2476A1D8-A82E-4399-BF56-0D6C244A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956" y="1377682"/>
            <a:ext cx="2986088" cy="4798655"/>
          </a:xfrm>
          <a:prstGeom prst="rect">
            <a:avLst/>
          </a:prstGeom>
        </p:spPr>
      </p:pic>
    </p:spTree>
    <p:extLst>
      <p:ext uri="{BB962C8B-B14F-4D97-AF65-F5344CB8AC3E}">
        <p14:creationId xmlns:p14="http://schemas.microsoft.com/office/powerpoint/2010/main" val="801154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مقاله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6" name="Picture 5">
            <a:extLst>
              <a:ext uri="{FF2B5EF4-FFF2-40B4-BE49-F238E27FC236}">
                <a16:creationId xmlns:a16="http://schemas.microsoft.com/office/drawing/2014/main" id="{DDC1FFA8-9D30-4991-8019-9D6D976E7E4C}"/>
              </a:ext>
            </a:extLst>
          </p:cNvPr>
          <p:cNvPicPr>
            <a:picLocks noChangeAspect="1"/>
          </p:cNvPicPr>
          <p:nvPr/>
        </p:nvPicPr>
        <p:blipFill>
          <a:blip r:embed="rId2"/>
          <a:stretch>
            <a:fillRect/>
          </a:stretch>
        </p:blipFill>
        <p:spPr>
          <a:xfrm>
            <a:off x="2776412" y="1317632"/>
            <a:ext cx="3591176" cy="5109443"/>
          </a:xfrm>
          <a:prstGeom prst="rect">
            <a:avLst/>
          </a:prstGeom>
          <a:ln>
            <a:solidFill>
              <a:schemeClr val="tx1">
                <a:lumMod val="50000"/>
                <a:lumOff val="50000"/>
              </a:schemeClr>
            </a:solidFill>
          </a:ln>
        </p:spPr>
      </p:pic>
    </p:spTree>
    <p:extLst>
      <p:ext uri="{BB962C8B-B14F-4D97-AF65-F5344CB8AC3E}">
        <p14:creationId xmlns:p14="http://schemas.microsoft.com/office/powerpoint/2010/main" val="405551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6050-B1CE-4EDC-9EC2-838559087186}"/>
              </a:ext>
            </a:extLst>
          </p:cNvPr>
          <p:cNvSpPr>
            <a:spLocks noGrp="1"/>
          </p:cNvSpPr>
          <p:nvPr>
            <p:ph type="title"/>
          </p:nvPr>
        </p:nvSpPr>
        <p:spPr/>
        <p:txBody>
          <a:bodyPr>
            <a:normAutofit fontScale="90000"/>
          </a:bodyPr>
          <a:lstStyle/>
          <a:p>
            <a:r>
              <a:rPr lang="fa-IR" dirty="0"/>
              <a:t>گزارش مرجع</a:t>
            </a:r>
          </a:p>
        </p:txBody>
      </p:sp>
      <p:sp>
        <p:nvSpPr>
          <p:cNvPr id="4" name="Text Placeholder 3">
            <a:extLst>
              <a:ext uri="{FF2B5EF4-FFF2-40B4-BE49-F238E27FC236}">
                <a16:creationId xmlns:a16="http://schemas.microsoft.com/office/drawing/2014/main" id="{D2642077-5246-46DA-8962-73828BD8EDE5}"/>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6564DFAE-F6F5-44D1-B11C-EFAE4AF347F2}"/>
              </a:ext>
            </a:extLst>
          </p:cNvPr>
          <p:cNvSpPr>
            <a:spLocks noGrp="1"/>
          </p:cNvSpPr>
          <p:nvPr>
            <p:ph type="body" sz="quarter" idx="14"/>
          </p:nvPr>
        </p:nvSpPr>
        <p:spPr/>
        <p:txBody>
          <a:bodyPr/>
          <a:lstStyle/>
          <a:p>
            <a:endParaRPr lang="fa-IR"/>
          </a:p>
        </p:txBody>
      </p:sp>
      <p:pic>
        <p:nvPicPr>
          <p:cNvPr id="7" name="Picture 6">
            <a:extLst>
              <a:ext uri="{FF2B5EF4-FFF2-40B4-BE49-F238E27FC236}">
                <a16:creationId xmlns:a16="http://schemas.microsoft.com/office/drawing/2014/main" id="{8F5FE650-6CBA-4BF9-913F-82239B624D34}"/>
              </a:ext>
            </a:extLst>
          </p:cNvPr>
          <p:cNvPicPr>
            <a:picLocks noChangeAspect="1"/>
          </p:cNvPicPr>
          <p:nvPr/>
        </p:nvPicPr>
        <p:blipFill>
          <a:blip r:embed="rId2"/>
          <a:stretch>
            <a:fillRect/>
          </a:stretch>
        </p:blipFill>
        <p:spPr>
          <a:xfrm>
            <a:off x="2608108" y="1317632"/>
            <a:ext cx="3927785" cy="5081050"/>
          </a:xfrm>
          <a:prstGeom prst="rect">
            <a:avLst/>
          </a:prstGeom>
          <a:ln>
            <a:solidFill>
              <a:schemeClr val="bg1">
                <a:lumMod val="75000"/>
              </a:schemeClr>
            </a:solidFill>
          </a:ln>
        </p:spPr>
      </p:pic>
    </p:spTree>
    <p:extLst>
      <p:ext uri="{BB962C8B-B14F-4D97-AF65-F5344CB8AC3E}">
        <p14:creationId xmlns:p14="http://schemas.microsoft.com/office/powerpoint/2010/main" val="423526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470"/>
            <a:ext cx="9144000" cy="4303059"/>
          </a:xfrm>
          <a:prstGeom prst="rect">
            <a:avLst/>
          </a:prstGeom>
        </p:spPr>
      </p:pic>
      <p:sp>
        <p:nvSpPr>
          <p:cNvPr id="7" name="TextBox 6"/>
          <p:cNvSpPr txBox="1"/>
          <p:nvPr/>
        </p:nvSpPr>
        <p:spPr>
          <a:xfrm>
            <a:off x="2357120" y="6347584"/>
            <a:ext cx="6309513" cy="261610"/>
          </a:xfrm>
          <a:prstGeom prst="rect">
            <a:avLst/>
          </a:prstGeom>
          <a:noFill/>
        </p:spPr>
        <p:txBody>
          <a:bodyPr wrap="square" rtlCol="1">
            <a:spAutoFit/>
          </a:bodyPr>
          <a:lstStyle/>
          <a:p>
            <a:pPr algn="r"/>
            <a:r>
              <a:rPr lang="en-US" sz="1050" dirty="0">
                <a:solidFill>
                  <a:srgbClr val="0070C0"/>
                </a:solidFill>
                <a:latin typeface="Consolas" panose="020B0609020204030204" pitchFamily="49" charset="0"/>
                <a:cs typeface="Times New Roman" panose="02020603050405020304" pitchFamily="18" charset="0"/>
              </a:rPr>
              <a:t>http://www.azquotes.com/quote/899233</a:t>
            </a:r>
            <a:endParaRPr lang="fa-IR" sz="1050" dirty="0">
              <a:solidFill>
                <a:srgbClr val="0070C0"/>
              </a:solidFill>
              <a:latin typeface="Consolas" panose="020B0609020204030204" pitchFamily="49" charset="0"/>
              <a:cs typeface="Times New Roman" panose="02020603050405020304" pitchFamily="18" charset="0"/>
            </a:endParaRPr>
          </a:p>
        </p:txBody>
      </p:sp>
    </p:spTree>
    <p:extLst>
      <p:ext uri="{BB962C8B-B14F-4D97-AF65-F5344CB8AC3E}">
        <p14:creationId xmlns:p14="http://schemas.microsoft.com/office/powerpoint/2010/main" val="900931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3811</TotalTime>
  <Words>3370</Words>
  <Application>Microsoft Office PowerPoint</Application>
  <PresentationFormat>On-screen Show (4:3)</PresentationFormat>
  <Paragraphs>562</Paragraphs>
  <Slides>85</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85</vt:i4>
      </vt:variant>
    </vt:vector>
  </HeadingPairs>
  <TitlesOfParts>
    <vt:vector size="105" baseType="lpstr">
      <vt:lpstr>Arial</vt:lpstr>
      <vt:lpstr>Badr LT Bold</vt:lpstr>
      <vt:lpstr>Badr LT Light</vt:lpstr>
      <vt:lpstr>Calibri</vt:lpstr>
      <vt:lpstr>Calibri Light</vt:lpstr>
      <vt:lpstr>Consolas</vt:lpstr>
      <vt:lpstr>F_yaghot</vt:lpstr>
      <vt:lpstr>Helvetica World</vt:lpstr>
      <vt:lpstr>HelveticaNeueLT Arabic 55 Roman</vt:lpstr>
      <vt:lpstr>MpkxnmMwnskpYnwxgtGyqfxtAdvTTf2e4df62.I</vt:lpstr>
      <vt:lpstr>MypvfcRythyfVclrjtVrbbswAdvTT3713a231+20</vt:lpstr>
      <vt:lpstr>NgrwmgDgpqksGmmbymXqbbwfAdvTT5ada87cc</vt:lpstr>
      <vt:lpstr>PbqtgqPbtlvkQyhpxjTnsnhqAdvTT5ada87cc+fb</vt:lpstr>
      <vt:lpstr>Qadi Linotype</vt:lpstr>
      <vt:lpstr>Times CE</vt:lpstr>
      <vt:lpstr>Times New Roman</vt:lpstr>
      <vt:lpstr>TimesNewRomanPS-BoldMT</vt:lpstr>
      <vt:lpstr>TimesNewRomanPSMT</vt:lpstr>
      <vt:lpstr>XB Niloofar</vt:lpstr>
      <vt:lpstr>Office Theme</vt:lpstr>
      <vt:lpstr>مروری بر دانش سایبرنتیک</vt:lpstr>
      <vt:lpstr>مروری بر دانش سایبرنتیک (1) سایبرنتیک محض (1)</vt:lpstr>
      <vt:lpstr>PowerPoint Presentation</vt:lpstr>
      <vt:lpstr>اتیمولوژی «سایبرنتیکس»</vt:lpstr>
      <vt:lpstr>PowerPoint Presentation</vt:lpstr>
      <vt:lpstr>دانش سایبرنتیک</vt:lpstr>
      <vt:lpstr>پایه گذاران دانش سایبرنتیک در سیر تاریخی</vt:lpstr>
      <vt:lpstr>PowerPoint Presentation</vt:lpstr>
      <vt:lpstr>PowerPoint Presentation</vt:lpstr>
      <vt:lpstr>دانش سایبرنتیک برای تشکیل حکومت جهانی</vt:lpstr>
      <vt:lpstr>سایبرنتیک ویه‌نر</vt:lpstr>
      <vt:lpstr>تعریف دانش سایبرنتیک</vt:lpstr>
      <vt:lpstr>تعریف دانش سایبرنتیک</vt:lpstr>
      <vt:lpstr>تفسیرهای دانش‌ سایبرنتیک</vt:lpstr>
      <vt:lpstr>زیرشاخه‌های دانش سایبرنتیک امروز</vt:lpstr>
      <vt:lpstr>مروری بر دانش سایبرنتیک (۲) سایبرنتیک محض (۲)</vt:lpstr>
      <vt:lpstr>PowerPoint Presentation</vt:lpstr>
      <vt:lpstr>سایبرنتیک مرتبه دوم</vt:lpstr>
      <vt:lpstr>تعریف‌های سایبرنتیک مرتبه اول و سایبرنتیک مرتبه دوم</vt:lpstr>
      <vt:lpstr>PowerPoint Presentation</vt:lpstr>
      <vt:lpstr>سیر رشد دانش سایبرنتیک</vt:lpstr>
      <vt:lpstr>انواع مختلف سایبرنتیک</vt:lpstr>
      <vt:lpstr>PowerPoint Presentation</vt:lpstr>
      <vt:lpstr>دستاوردها و سرخوردگی‌های سایبرتیک</vt:lpstr>
      <vt:lpstr>ساختار منطقی یک نظریه</vt:lpstr>
      <vt:lpstr>اصل عدم قطعیت</vt:lpstr>
      <vt:lpstr>ولایت: جایگزین سایبرنتیک در اسلام</vt:lpstr>
      <vt:lpstr>مروری بر دانش سایبرنتیک (۳) سایبرنتیک کاربردی</vt:lpstr>
      <vt:lpstr>PowerPoint Presentation</vt:lpstr>
      <vt:lpstr>پایه‌گذاران سایبرنتیک کاربردی</vt:lpstr>
      <vt:lpstr>سه نسخه از سایبرنتیک کاربردی</vt:lpstr>
      <vt:lpstr>PowerPoint Presentation</vt:lpstr>
      <vt:lpstr>طبقه‌بندی دانش‌های سایبر</vt:lpstr>
      <vt:lpstr>PowerPoint Presentation</vt:lpstr>
      <vt:lpstr>PowerPoint Presentation</vt:lpstr>
      <vt:lpstr>اپیستموسایبرنتیک</vt:lpstr>
      <vt:lpstr>تئوسایبرنتیک</vt:lpstr>
      <vt:lpstr>ساینتوسایبرنتیک</vt:lpstr>
      <vt:lpstr>کاگنوسایبرنتیک</vt:lpstr>
      <vt:lpstr>اجوسایبرنتیک</vt:lpstr>
      <vt:lpstr>فیزیوسایبرنتیک</vt:lpstr>
      <vt:lpstr>سایکوسایبرنتیک</vt:lpstr>
      <vt:lpstr>نوروسایبرنتیک</vt:lpstr>
      <vt:lpstr>بایوسایبرنتیک</vt:lpstr>
      <vt:lpstr>آگروسایبرنتیک</vt:lpstr>
      <vt:lpstr>فارموسایبرنتیک</vt:lpstr>
      <vt:lpstr>نارکوسایبرنتیک</vt:lpstr>
      <vt:lpstr>انرگوسایبرنتیک</vt:lpstr>
      <vt:lpstr>اینفوسایبرنتیک</vt:lpstr>
      <vt:lpstr>مدیاسایبرنتیک</vt:lpstr>
      <vt:lpstr>لینگوسایبرنتیک</vt:lpstr>
      <vt:lpstr>تکنوسایبرنتیک</vt:lpstr>
      <vt:lpstr>اکانوسایبرنتیک</vt:lpstr>
      <vt:lpstr>کالتوسایبرنتیک</vt:lpstr>
      <vt:lpstr>سایبرنتیک کاربردی</vt:lpstr>
      <vt:lpstr>دموسایبرنتیک</vt:lpstr>
      <vt:lpstr>اکوسایبرنتیک</vt:lpstr>
      <vt:lpstr>ژئوسایبرنتیک</vt:lpstr>
      <vt:lpstr>هیدروسایبرنتیک</vt:lpstr>
      <vt:lpstr>آیروسایبرنتیک</vt:lpstr>
      <vt:lpstr>سایبوسایبرنتیک</vt:lpstr>
      <vt:lpstr>الکتروسایبرنتیک</vt:lpstr>
      <vt:lpstr>اپتوسایبرنتیک</vt:lpstr>
      <vt:lpstr>پالموسایبرنتیک</vt:lpstr>
      <vt:lpstr>پورنوسایبرنتیک</vt:lpstr>
      <vt:lpstr>بوروسایبرنتیک</vt:lpstr>
      <vt:lpstr>ولایت: جایگزین سایبرنتیک در اسلام</vt:lpstr>
      <vt:lpstr>PowerPoint Presentation</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کتاب مرجع</vt:lpstr>
      <vt:lpstr>مقاله مرجع</vt:lpstr>
      <vt:lpstr>گزارش مرجع</vt:lpstr>
    </vt:vector>
  </TitlesOfParts>
  <Company>University of Tehran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Kazim Fouladi</dc:creator>
  <cp:lastModifiedBy>K Fouladi</cp:lastModifiedBy>
  <cp:revision>311</cp:revision>
  <cp:lastPrinted>2021-11-20T19:03:45Z</cp:lastPrinted>
  <dcterms:created xsi:type="dcterms:W3CDTF">2013-12-25T07:22:03Z</dcterms:created>
  <dcterms:modified xsi:type="dcterms:W3CDTF">2023-10-10T04:52:19Z</dcterms:modified>
</cp:coreProperties>
</file>