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34" r:id="rId2"/>
    <p:sldId id="370" r:id="rId3"/>
    <p:sldId id="371" r:id="rId4"/>
    <p:sldId id="372" r:id="rId5"/>
    <p:sldId id="373" r:id="rId6"/>
    <p:sldId id="374" r:id="rId7"/>
    <p:sldId id="375" r:id="rId8"/>
    <p:sldId id="376" r:id="rId9"/>
    <p:sldId id="394" r:id="rId10"/>
    <p:sldId id="717" r:id="rId11"/>
    <p:sldId id="395" r:id="rId12"/>
    <p:sldId id="379" r:id="rId13"/>
    <p:sldId id="396" r:id="rId14"/>
    <p:sldId id="377" r:id="rId15"/>
    <p:sldId id="700" r:id="rId16"/>
    <p:sldId id="711" r:id="rId17"/>
    <p:sldId id="712" r:id="rId18"/>
    <p:sldId id="708" r:id="rId19"/>
    <p:sldId id="701" r:id="rId20"/>
    <p:sldId id="710" r:id="rId21"/>
    <p:sldId id="709" r:id="rId22"/>
    <p:sldId id="703" r:id="rId23"/>
    <p:sldId id="378" r:id="rId24"/>
    <p:sldId id="718" r:id="rId25"/>
    <p:sldId id="715" r:id="rId26"/>
    <p:sldId id="716" r:id="rId27"/>
    <p:sldId id="355" r:id="rId28"/>
    <p:sldId id="367" r:id="rId29"/>
    <p:sldId id="385" r:id="rId30"/>
    <p:sldId id="386" r:id="rId31"/>
    <p:sldId id="713" r:id="rId32"/>
    <p:sldId id="387" r:id="rId33"/>
    <p:sldId id="388" r:id="rId34"/>
    <p:sldId id="389" r:id="rId35"/>
    <p:sldId id="390" r:id="rId36"/>
    <p:sldId id="391" r:id="rId37"/>
    <p:sldId id="719" r:id="rId38"/>
    <p:sldId id="369" r:id="rId39"/>
    <p:sldId id="722" r:id="rId40"/>
    <p:sldId id="721" r:id="rId41"/>
    <p:sldId id="714" r:id="rId42"/>
    <p:sldId id="360" r:id="rId43"/>
    <p:sldId id="308" r:id="rId44"/>
    <p:sldId id="727" r:id="rId45"/>
    <p:sldId id="725" r:id="rId46"/>
    <p:sldId id="724" r:id="rId47"/>
    <p:sldId id="393" r:id="rId48"/>
    <p:sldId id="723" r:id="rId49"/>
    <p:sldId id="726" r:id="rId5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D13"/>
    <a:srgbClr val="FFCCFF"/>
    <a:srgbClr val="F828DA"/>
    <a:srgbClr val="0043C8"/>
    <a:srgbClr val="B808A3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0877" autoAdjust="0"/>
  </p:normalViewPr>
  <p:slideViewPr>
    <p:cSldViewPr snapToGrid="0">
      <p:cViewPr varScale="1">
        <p:scale>
          <a:sx n="100" d="100"/>
          <a:sy n="100" d="100"/>
        </p:scale>
        <p:origin x="206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Low" rtl="1"/>
            <a:r>
              <a:rPr lang="fa-IR" sz="1200" dirty="0">
                <a:cs typeface="Q Khoramshahr" panose="00000400000000000000" pitchFamily="50" charset="-78"/>
              </a:rPr>
              <a:t>مفهوم ویرچوآل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(virtual)</a:t>
            </a:r>
            <a:r>
              <a:rPr lang="fa-I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200" dirty="0">
                <a:cs typeface="Q Khoramshahr" panose="00000400000000000000" pitchFamily="50" charset="-78"/>
              </a:rPr>
              <a:t>در ادبیات انگلیسی در مقابل مفهوم اکچوآل 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(actual)</a:t>
            </a:r>
            <a:r>
              <a:rPr lang="fa-I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200" dirty="0">
                <a:cs typeface="Q Khoramshahr" panose="00000400000000000000" pitchFamily="50" charset="-78"/>
              </a:rPr>
              <a:t>قرار دارد. در واقع، رئالیته/ واقعیت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(reality)</a:t>
            </a:r>
            <a:r>
              <a:rPr lang="fa-I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200" dirty="0">
                <a:cs typeface="Q Khoramshahr" panose="00000400000000000000" pitchFamily="50" charset="-78"/>
              </a:rPr>
              <a:t>دو ساحت دارد: اکچوآل و ویرچوآل. آنچه واقعی و ملموس است، اکچوآل نامیده می‌شود. در مقابل آنچه واقعی اما ناملموس است، ویرچوآل نام دارد. لذا آنچه ویرچوآل است، واقعی است. این همان چیزی است که با تلقی ما در </a:t>
            </a:r>
            <a:r>
              <a:rPr lang="fa-IR" sz="1200" i="0" dirty="0">
                <a:cs typeface="Q Khoramshahr" panose="00000400000000000000" pitchFamily="50" charset="-78"/>
              </a:rPr>
              <a:t>به‌کارگیری</a:t>
            </a:r>
            <a:r>
              <a:rPr lang="fa-IR" sz="1200" dirty="0">
                <a:cs typeface="Q Khoramshahr" panose="00000400000000000000" pitchFamily="50" charset="-78"/>
              </a:rPr>
              <a:t> اصطلاح </a:t>
            </a:r>
            <a:r>
              <a:rPr lang="fa-IR" sz="1200" i="0" dirty="0">
                <a:cs typeface="Q Khoramshahr" panose="00000400000000000000" pitchFamily="50" charset="-78"/>
              </a:rPr>
              <a:t>«مجازی» </a:t>
            </a:r>
            <a:r>
              <a:rPr lang="fa-IR" sz="1200" dirty="0">
                <a:cs typeface="Q Khoramshahr" panose="00000400000000000000" pitchFamily="50" charset="-78"/>
              </a:rPr>
              <a:t>در زبان فارسی تفاوت دارد. در ادبیات ما، مجازی در مقابل واقعی و حقیقی قرار دارد در صورتی که تلقی زبان انگلیسی از مفهوم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</a:t>
            </a:r>
            <a:r>
              <a:rPr lang="fa-IR" sz="1200" dirty="0">
                <a:cs typeface="Q Khoramshahr" panose="00000400000000000000" pitchFamily="50" charset="-78"/>
              </a:rPr>
              <a:t> این نیست. به همین دلیل استفاده ما از مفهوم مجازی شدیداً گرایش به مفهوم غیرواقعی بودن دارد و این چیزی است که منجر به سوء فهم در ماهیت و کارکرد </a:t>
            </a:r>
            <a:r>
              <a:rPr lang="fa-IR" sz="1200" b="1" dirty="0">
                <a:cs typeface="Q Khoramshahr" panose="00000400000000000000" pitchFamily="50" charset="-78"/>
              </a:rPr>
              <a:t>فضای مجازی </a:t>
            </a:r>
            <a:r>
              <a:rPr lang="fa-IR" sz="1200" dirty="0">
                <a:cs typeface="Q Khoramshahr" panose="00000400000000000000" pitchFamily="50" charset="-78"/>
              </a:rPr>
              <a:t>شده است.</a:t>
            </a:r>
          </a:p>
          <a:p>
            <a:pPr algn="justLow" rtl="1"/>
            <a:r>
              <a:rPr lang="fa-IR" sz="1200" dirty="0">
                <a:cs typeface="Q Khoramshahr" panose="00000400000000000000" pitchFamily="50" charset="-78"/>
              </a:rPr>
              <a:t>در نگاه به واقعیت، ساحت اکچوآل و ویرچوآل نسبت به هم مرز دقیقی ندارند و می‌توان یک طیف درجه‌بندی شده بین آنها در نظر گرفت. یعنی پدیده‌های کاملاً اکچوآل و پدیده‌های کاملاً ویرچوآل و پدیده‌هایی مابین این دو که تا حدودی اکچوآل و تا قسمتی ویرچوآل هستند.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0813-2075-4EBF-8559-800E078C52A5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ADD85-6846-44FA-9DEA-B60A43617EF2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609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8" y="459321"/>
            <a:ext cx="8189267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8" y="1377683"/>
            <a:ext cx="8189267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8" y="1112572"/>
            <a:ext cx="8189267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8" y="849314"/>
            <a:ext cx="8189267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8" y="823388"/>
            <a:ext cx="81892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52358"/>
            <a:ext cx="604248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 rot="16200000">
            <a:off x="-1475643" y="4512395"/>
            <a:ext cx="33305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 baseline="0" dirty="0">
                <a:solidFill>
                  <a:srgbClr val="04A1E3"/>
                </a:solidFill>
                <a:latin typeface="HelveticaNeueLT Arabic 55 Roman" panose="020B0604020202020204" pitchFamily="34" charset="-78"/>
                <a:cs typeface="Q Khoramshahr" panose="00000400000000000000" pitchFamily="50" charset="-78"/>
              </a:rPr>
              <a:t>    |    آزمایشگاه پژوهشی فضای سایبر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Cyberspace Research Lab.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45958-EDE4-4C29-9CA1-F39BE0175EA9}"/>
              </a:ext>
            </a:extLst>
          </p:cNvPr>
          <p:cNvSpPr txBox="1"/>
          <p:nvPr userDrawn="1"/>
        </p:nvSpPr>
        <p:spPr>
          <a:xfrm>
            <a:off x="540641" y="6512391"/>
            <a:ext cx="1338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0" dirty="0">
                <a:solidFill>
                  <a:srgbClr val="04A1E3"/>
                </a:solidFill>
                <a:latin typeface="Consolas" panose="020B0609020204030204" pitchFamily="49" charset="0"/>
                <a:cs typeface="Helvetica World" panose="020B0500040000020004" pitchFamily="34" charset="0"/>
              </a:rPr>
              <a:t>http://cysp.ut.ac.ir</a:t>
            </a:r>
            <a:endParaRPr lang="en-US" sz="700" dirty="0">
              <a:solidFill>
                <a:srgbClr val="04A1E3"/>
              </a:solidFill>
              <a:latin typeface="Consolas" panose="020B0609020204030204" pitchFamily="49" charset="0"/>
              <a:cs typeface="Helvetica World" panose="020B0500040000020004" pitchFamily="34" charset="0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EC847EB-A54C-44A2-956F-748036A022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3827" y="164073"/>
            <a:ext cx="1693863" cy="197591"/>
          </a:xfrm>
          <a:gradFill>
            <a:gsLst>
              <a:gs pos="100000">
                <a:srgbClr val="00B050"/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solidFill>
                  <a:schemeClr val="tx1"/>
                </a:solidFill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دکترین جامع فضای سایبر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E5A88B-532B-4830-B69D-DEF87E4EF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2" y="6224479"/>
            <a:ext cx="498207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5FF3AE-E578-4E16-B0BD-74B831786666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EC2F9-7CA3-4047-BAB3-5562B2ACC66F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7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fa-IR" dirty="0"/>
              <a:t>درآمدی بر فضای سایبر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Introduction to Cyberspace</a:t>
            </a:r>
            <a:endParaRPr lang="fa-I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۲</a:t>
            </a:r>
          </a:p>
        </p:txBody>
      </p:sp>
    </p:spTree>
    <p:extLst>
      <p:ext uri="{BB962C8B-B14F-4D97-AF65-F5344CB8AC3E}">
        <p14:creationId xmlns:p14="http://schemas.microsoft.com/office/powerpoint/2010/main" val="211338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درآمدی بر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028950"/>
            <a:ext cx="2409955" cy="2924175"/>
          </a:xfrm>
        </p:spPr>
        <p:txBody>
          <a:bodyPr>
            <a:normAutofit/>
          </a:bodyPr>
          <a:lstStyle/>
          <a:p>
            <a:r>
              <a:rPr lang="fa-IR" dirty="0"/>
              <a:t>نظریه‌ی سیستم‌ها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سیستم‌های سایبرنتیکی</a:t>
            </a:r>
          </a:p>
        </p:txBody>
      </p:sp>
    </p:spTree>
    <p:extLst>
      <p:ext uri="{BB962C8B-B14F-4D97-AF65-F5344CB8AC3E}">
        <p14:creationId xmlns:p14="http://schemas.microsoft.com/office/powerpoint/2010/main" val="18710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سیستم‌ها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System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سامانه - نظام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251FC-3FD8-4E7E-B2E4-AC5E5FCF69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93" y="1758751"/>
            <a:ext cx="6113214" cy="3607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2DF72-20C5-434B-A1EC-83EE6C5AF09E}"/>
              </a:ext>
            </a:extLst>
          </p:cNvPr>
          <p:cNvSpPr txBox="1"/>
          <p:nvPr/>
        </p:nvSpPr>
        <p:spPr>
          <a:xfrm>
            <a:off x="786384" y="5506128"/>
            <a:ext cx="7571232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80000"/>
              </a:lnSpc>
            </a:pPr>
            <a:r>
              <a:rPr lang="fa-IR" sz="1600" b="1" dirty="0" err="1">
                <a:solidFill>
                  <a:srgbClr val="C00000"/>
                </a:solidFill>
                <a:cs typeface="Z Mitra" panose="00000400000000000000" pitchFamily="2" charset="-78"/>
              </a:rPr>
              <a:t>سيستم</a:t>
            </a:r>
            <a:r>
              <a:rPr lang="fa-IR" sz="1600" b="1" dirty="0">
                <a:solidFill>
                  <a:srgbClr val="C00000"/>
                </a:solidFill>
                <a:cs typeface="Z Mitra" panose="00000400000000000000" pitchFamily="2" charset="-78"/>
              </a:rPr>
              <a:t>: </a:t>
            </a:r>
            <a:r>
              <a:rPr lang="fa-IR" sz="1600" b="1" dirty="0">
                <a:cs typeface="Z Mitra" panose="00000400000000000000" pitchFamily="2" charset="-78"/>
              </a:rPr>
              <a:t>ارتباط معنادار </a:t>
            </a:r>
            <a:r>
              <a:rPr lang="fa-IR" sz="1600" b="1" dirty="0" err="1">
                <a:cs typeface="Z Mitra" panose="00000400000000000000" pitchFamily="2" charset="-78"/>
              </a:rPr>
              <a:t>ميان</a:t>
            </a:r>
            <a:r>
              <a:rPr lang="fa-IR" sz="1600" b="1" dirty="0">
                <a:cs typeface="Z Mitra" panose="00000400000000000000" pitchFamily="2" charset="-78"/>
              </a:rPr>
              <a:t> اجزاء در </a:t>
            </a:r>
            <a:r>
              <a:rPr lang="fa-IR" sz="1600" b="1" dirty="0" err="1">
                <a:cs typeface="Z Mitra" panose="00000400000000000000" pitchFamily="2" charset="-78"/>
              </a:rPr>
              <a:t>يک</a:t>
            </a:r>
            <a:r>
              <a:rPr lang="fa-IR" sz="1600" b="1" dirty="0">
                <a:cs typeface="Z Mitra" panose="00000400000000000000" pitchFamily="2" charset="-78"/>
              </a:rPr>
              <a:t> کل که در نسبت با </a:t>
            </a:r>
            <a:r>
              <a:rPr lang="fa-IR" sz="1600" b="1" dirty="0" err="1">
                <a:cs typeface="Z Mitra" panose="00000400000000000000" pitchFamily="2" charset="-78"/>
              </a:rPr>
              <a:t>محيط</a:t>
            </a:r>
            <a:r>
              <a:rPr lang="fa-IR" sz="1600" b="1" dirty="0">
                <a:cs typeface="Z Mitra" panose="00000400000000000000" pitchFamily="2" charset="-78"/>
              </a:rPr>
              <a:t> خدمات ارائه </a:t>
            </a:r>
            <a:r>
              <a:rPr lang="fa-IR" sz="1600" b="1" dirty="0" err="1">
                <a:cs typeface="Z Mitra" panose="00000400000000000000" pitchFamily="2" charset="-78"/>
              </a:rPr>
              <a:t>می‌کند</a:t>
            </a:r>
            <a:r>
              <a:rPr lang="fa-IR" sz="1600" b="1" dirty="0">
                <a:cs typeface="Z Mitra" panose="00000400000000000000" pitchFamily="2" charset="-78"/>
              </a:rPr>
              <a:t>.</a:t>
            </a:r>
            <a:endParaRPr lang="en-US" sz="1600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1308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نظریه‌ی سیستم‌ها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719B1-2220-4C76-A3E4-AB12EB457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21" y="1134422"/>
            <a:ext cx="8190212" cy="51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در سلسله‌مراتب سیستم‌های فیزیکی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6FE309-CC52-4EBD-80EB-FED9374F7FB3}"/>
              </a:ext>
            </a:extLst>
          </p:cNvPr>
          <p:cNvGrpSpPr/>
          <p:nvPr/>
        </p:nvGrpSpPr>
        <p:grpSpPr>
          <a:xfrm>
            <a:off x="2319407" y="1664415"/>
            <a:ext cx="4505187" cy="4505187"/>
            <a:chOff x="2052000" y="1365906"/>
            <a:chExt cx="5040000" cy="5040000"/>
          </a:xfrm>
        </p:grpSpPr>
        <p:sp>
          <p:nvSpPr>
            <p:cNvPr id="15" name="Oval 14"/>
            <p:cNvSpPr/>
            <p:nvPr/>
          </p:nvSpPr>
          <p:spPr>
            <a:xfrm>
              <a:off x="2052000" y="1365906"/>
              <a:ext cx="5040000" cy="5040000"/>
            </a:xfrm>
            <a:prstGeom prst="ellipse">
              <a:avLst/>
            </a:prstGeom>
            <a:gradFill flip="none" rotWithShape="1">
              <a:gsLst>
                <a:gs pos="0">
                  <a:srgbClr val="379D13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92000" y="1905906"/>
              <a:ext cx="3960000" cy="3960000"/>
            </a:xfrm>
            <a:prstGeom prst="ellipse">
              <a:avLst/>
            </a:prstGeom>
            <a:gradFill>
              <a:gsLst>
                <a:gs pos="0">
                  <a:srgbClr val="379D13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132000" y="2445906"/>
              <a:ext cx="2880000" cy="2880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672000" y="2985906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379D13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10891" y="1422946"/>
              <a:ext cx="1122218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dirty="0" err="1">
                  <a:cs typeface="Z Mitra" panose="00000400000000000000" pitchFamily="2" charset="-78"/>
                </a:rPr>
                <a:t>اکولوژيکی</a:t>
              </a:r>
              <a:endParaRPr lang="en-US" dirty="0">
                <a:cs typeface="Z Mitra" panose="00000400000000000000" pitchFamily="2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33825" y="1960463"/>
              <a:ext cx="1276350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dirty="0" err="1">
                  <a:cs typeface="Z Mitra" panose="00000400000000000000" pitchFamily="2" charset="-78"/>
                </a:rPr>
                <a:t>بيولوژيکی</a:t>
              </a:r>
              <a:endParaRPr lang="en-US" dirty="0">
                <a:cs typeface="Z Mitra" panose="00000400000000000000" pitchFamily="2" charset="-7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67162" y="2497979"/>
              <a:ext cx="1209676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b="1" dirty="0" err="1">
                  <a:cs typeface="Z Mitra" panose="00000400000000000000" pitchFamily="2" charset="-78"/>
                </a:rPr>
                <a:t>سايبرنتيکی</a:t>
              </a:r>
              <a:endParaRPr lang="en-US" b="1" dirty="0">
                <a:cs typeface="Z Mitra" panose="00000400000000000000" pitchFamily="2" charset="-7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10013" y="3035498"/>
              <a:ext cx="1323974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dirty="0" err="1">
                  <a:cs typeface="Z Mitra" panose="00000400000000000000" pitchFamily="2" charset="-78"/>
                </a:rPr>
                <a:t>مکانيکی</a:t>
              </a:r>
              <a:endParaRPr lang="en-US" dirty="0">
                <a:cs typeface="Z Mitra" panose="00000400000000000000" pitchFamily="2" charset="-7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212000" y="3523423"/>
              <a:ext cx="720000" cy="720000"/>
            </a:xfrm>
            <a:prstGeom prst="ellipse">
              <a:avLst/>
            </a:prstGeom>
            <a:gradFill>
              <a:gsLst>
                <a:gs pos="0">
                  <a:srgbClr val="379D13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12000" y="3640381"/>
              <a:ext cx="720000" cy="413176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fa-IR" dirty="0" err="1">
                  <a:cs typeface="Z Mitra" panose="00000400000000000000" pitchFamily="2" charset="-78"/>
                </a:rPr>
                <a:t>ارگانيکی</a:t>
              </a:r>
              <a:endParaRPr lang="en-US" dirty="0">
                <a:cs typeface="Z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92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سیستم‌های سایبرنتیکی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Cybernetic Systems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تفکیک «کنترل‌کننده» از «کنترل‌شونده»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A3C829C8-B707-4255-A352-1932C12F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46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3A780A2D-3BD2-4FAC-8CA5-8477D8A4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613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124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جریان اطلاعات از کنترل‌کننده به کنترل‌شونده: فرمان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125746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rgbClr val="C00000"/>
                </a:solidFill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solidFill>
                  <a:srgbClr val="C00000"/>
                </a:solidFill>
                <a:cs typeface="Q Khoramshahr" panose="00000400000000000000" pitchFamily="50" charset="-78"/>
              </a:rPr>
              <a:t>فرمان</a:t>
            </a:r>
            <a:endParaRPr lang="en-US" sz="2000" b="1" dirty="0">
              <a:solidFill>
                <a:srgbClr val="C00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235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جریان اطلاعات از کنترل‌شونده به کنترل‌کننده: فیدبک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rgbClr val="C00000"/>
                </a:solidFill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solidFill>
                  <a:srgbClr val="C00000"/>
                </a:solidFill>
                <a:cs typeface="Q Khoramshahr" panose="00000400000000000000" pitchFamily="50" charset="-78"/>
              </a:rPr>
              <a:t>فیدبک</a:t>
            </a:r>
            <a:endParaRPr lang="en-US" sz="2000" b="1" dirty="0">
              <a:solidFill>
                <a:srgbClr val="C00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032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تشکیل مدار اطلاعاتی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62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5B6BE0-7B00-45FC-947F-F567F061C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ارتباطات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99701A-100E-464B-B9BA-65E1A9501A97}"/>
              </a:ext>
            </a:extLst>
          </p:cNvPr>
          <p:cNvSpPr/>
          <p:nvPr/>
        </p:nvSpPr>
        <p:spPr>
          <a:xfrm>
            <a:off x="1401417" y="4053952"/>
            <a:ext cx="6335202" cy="707885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8C544E-597C-49B3-B892-4AB4205E3468}"/>
              </a:ext>
            </a:extLst>
          </p:cNvPr>
          <p:cNvSpPr/>
          <p:nvPr/>
        </p:nvSpPr>
        <p:spPr>
          <a:xfrm>
            <a:off x="3953649" y="3130692"/>
            <a:ext cx="1152995" cy="63637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0812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35C2-8EBF-4176-A9C0-7E1FC9060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زیرسیستم ارتباطات (انتقال اطلاعات)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5A8D8D92-6F77-41BE-9A6E-2EA14C8D2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6C80DF0-B6CE-463A-94AA-30E0E129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9D21D-4CB8-4E55-AB79-E77EFA5CB055}"/>
              </a:ext>
            </a:extLst>
          </p:cNvPr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9CE70-C830-4936-8E34-4C24E0C15FAE}"/>
              </a:ext>
            </a:extLst>
          </p:cNvPr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79D9AEB-D7C6-4706-B1F2-337C4A1D80E4}"/>
              </a:ext>
            </a:extLst>
          </p:cNvPr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درآمدی بر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چارچوب</a:t>
            </a:r>
            <a:br>
              <a:rPr lang="fa-IR" dirty="0"/>
            </a:br>
            <a:r>
              <a:rPr lang="fa-IR" dirty="0"/>
              <a:t>مفهومی</a:t>
            </a:r>
            <a:br>
              <a:rPr lang="fa-IR" dirty="0"/>
            </a:br>
            <a:r>
              <a:rPr lang="fa-IR" dirty="0"/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289971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2976D-AEB5-4260-BD80-67B8467C8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محاسبات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8C544E-597C-49B3-B892-4AB4205E3468}"/>
              </a:ext>
            </a:extLst>
          </p:cNvPr>
          <p:cNvSpPr/>
          <p:nvPr/>
        </p:nvSpPr>
        <p:spPr>
          <a:xfrm>
            <a:off x="955875" y="2533862"/>
            <a:ext cx="3456798" cy="177972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2C7135-1BA5-47DF-ACEE-72567AC65865}"/>
              </a:ext>
            </a:extLst>
          </p:cNvPr>
          <p:cNvSpPr/>
          <p:nvPr/>
        </p:nvSpPr>
        <p:spPr>
          <a:xfrm>
            <a:off x="4594876" y="2539139"/>
            <a:ext cx="3456798" cy="177972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3428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8182-F81F-49FA-8F2A-8CA436B5F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زیرسیستم محاسبات (پردازش اطلاعات)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73E844-671D-4F9F-B6E1-228C15B06940}"/>
              </a:ext>
            </a:extLst>
          </p:cNvPr>
          <p:cNvGrpSpPr/>
          <p:nvPr/>
        </p:nvGrpSpPr>
        <p:grpSpPr>
          <a:xfrm>
            <a:off x="2356857" y="2812040"/>
            <a:ext cx="4430287" cy="939078"/>
            <a:chOff x="4526823" y="2812040"/>
            <a:chExt cx="4430287" cy="939078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8AD18E7-AA8D-4482-90EC-CBEA2C59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305" y="2812040"/>
              <a:ext cx="1683327" cy="939078"/>
            </a:xfrm>
            <a:prstGeom prst="bevel">
              <a:avLst>
                <a:gd name="adj" fmla="val 4142"/>
              </a:avLst>
            </a:prstGeom>
            <a:solidFill>
              <a:srgbClr val="33CC33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پردازش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Processing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E8C27B-9EAA-4C17-A6B7-2E04E4A0FFBE}"/>
                </a:ext>
              </a:extLst>
            </p:cNvPr>
            <p:cNvSpPr txBox="1"/>
            <p:nvPr/>
          </p:nvSpPr>
          <p:spPr>
            <a:xfrm>
              <a:off x="4526824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2A6CE9-B6B5-4135-A035-467838983DE4}"/>
                </a:ext>
              </a:extLst>
            </p:cNvPr>
            <p:cNvSpPr txBox="1"/>
            <p:nvPr/>
          </p:nvSpPr>
          <p:spPr>
            <a:xfrm>
              <a:off x="4626426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9B533C8-5D7B-4C46-A78D-5D594DF11067}"/>
                </a:ext>
              </a:extLst>
            </p:cNvPr>
            <p:cNvSpPr/>
            <p:nvPr/>
          </p:nvSpPr>
          <p:spPr>
            <a:xfrm flipH="1">
              <a:off x="4526823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27621F-DC0A-4AE1-8197-2655797AE949}"/>
                </a:ext>
              </a:extLst>
            </p:cNvPr>
            <p:cNvSpPr txBox="1"/>
            <p:nvPr/>
          </p:nvSpPr>
          <p:spPr>
            <a:xfrm>
              <a:off x="7583632" y="3244611"/>
              <a:ext cx="1363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information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752129-18E6-4A4D-8BA0-7CC9B027B3AB}"/>
                </a:ext>
              </a:extLst>
            </p:cNvPr>
            <p:cNvSpPr txBox="1"/>
            <p:nvPr/>
          </p:nvSpPr>
          <p:spPr>
            <a:xfrm>
              <a:off x="7683234" y="2927457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dirty="0">
                  <a:cs typeface="Q Khoramshahr" panose="00000400000000000000" pitchFamily="50" charset="-78"/>
                </a:rPr>
                <a:t>اطلاعات</a:t>
              </a:r>
              <a:endParaRPr lang="en-US" sz="2000" dirty="0">
                <a:cs typeface="Q Khoramshahr" panose="00000400000000000000" pitchFamily="50" charset="-78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C14BE3A-39C7-41F1-8878-B6C37F7B59F5}"/>
                </a:ext>
              </a:extLst>
            </p:cNvPr>
            <p:cNvSpPr/>
            <p:nvPr/>
          </p:nvSpPr>
          <p:spPr>
            <a:xfrm flipH="1">
              <a:off x="7583631" y="3273137"/>
              <a:ext cx="1373479" cy="54430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808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سایبرنتیک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511183"/>
            <a:ext cx="5346596" cy="48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7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سایبرنتیک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نسبت ارکان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222E5A8-93C7-45F1-96CD-5B1EC09B6FAF}"/>
              </a:ext>
            </a:extLst>
          </p:cNvPr>
          <p:cNvGrpSpPr/>
          <p:nvPr/>
        </p:nvGrpSpPr>
        <p:grpSpPr>
          <a:xfrm>
            <a:off x="1685111" y="1285947"/>
            <a:ext cx="6749975" cy="5082857"/>
            <a:chOff x="1407869" y="1039777"/>
            <a:chExt cx="7347351" cy="55326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AE3626-CB39-442D-BBDC-F7AA8C565593}"/>
                </a:ext>
              </a:extLst>
            </p:cNvPr>
            <p:cNvSpPr txBox="1"/>
            <p:nvPr/>
          </p:nvSpPr>
          <p:spPr>
            <a:xfrm rot="16200000">
              <a:off x="6968555" y="2417840"/>
              <a:ext cx="3164728" cy="408602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 anchor="t">
              <a:noAutofit/>
            </a:bodyPr>
            <a:lstStyle/>
            <a:p>
              <a:pPr algn="ctr" rtl="1"/>
              <a:r>
                <a:rPr lang="fa-IR" sz="1400" dirty="0">
                  <a:cs typeface="Q Khoramshahr" panose="00000400000000000000" pitchFamily="50" charset="-78"/>
                </a:rPr>
                <a:t>وظیفه‌ی سیستم سایبرنتیکی </a:t>
              </a:r>
              <a:r>
                <a:rPr lang="fa-IR" sz="1400" b="1" dirty="0">
                  <a:cs typeface="Q Khoramshahr" panose="00000400000000000000" pitchFamily="50" charset="-78"/>
                </a:rPr>
                <a:t>پیگیری</a:t>
              </a:r>
              <a:r>
                <a:rPr lang="fa-IR" sz="1400" dirty="0">
                  <a:cs typeface="Q Khoramshahr" panose="00000400000000000000" pitchFamily="50" charset="-78"/>
                </a:rPr>
                <a:t> می‌شود با</a:t>
              </a:r>
              <a:endParaRPr lang="en-US" sz="1400" dirty="0">
                <a:cs typeface="Q Khoramshahr" panose="00000400000000000000" pitchFamily="50" charset="-78"/>
              </a:endParaRP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102FABB-ADE7-4E8F-84A1-2EAA1A698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215" y="3381585"/>
              <a:ext cx="4194515" cy="824881"/>
            </a:xfrm>
            <a:prstGeom prst="bevel">
              <a:avLst>
                <a:gd name="adj" fmla="val 4754"/>
              </a:avLst>
            </a:prstGeom>
            <a:solidFill>
              <a:srgbClr val="379D13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Control</a:t>
              </a: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31E8CFC-8243-432B-88FD-82DC012A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497" y="5735249"/>
              <a:ext cx="3009943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ارتباطات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Communication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EA7EB292-D160-4B61-B385-36B59E96B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178" y="5747588"/>
              <a:ext cx="3009943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محاسبات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Computation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D87561-EE8E-466B-BAFE-760784079682}"/>
                </a:ext>
              </a:extLst>
            </p:cNvPr>
            <p:cNvSpPr txBox="1"/>
            <p:nvPr/>
          </p:nvSpPr>
          <p:spPr>
            <a:xfrm rot="16200000">
              <a:off x="2524521" y="4815016"/>
              <a:ext cx="1331017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استفاده</a:t>
              </a:r>
              <a:r>
                <a:rPr lang="fa-IR" sz="1200" dirty="0">
                  <a:cs typeface="Q Khoramshahr" panose="00000400000000000000" pitchFamily="50" charset="-78"/>
                </a:rPr>
                <a:t> می‌کند از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9B79F6-2EA8-4868-8AC7-AC02E4BF9BB0}"/>
                </a:ext>
              </a:extLst>
            </p:cNvPr>
            <p:cNvCxnSpPr>
              <a:cxnSpLocks/>
            </p:cNvCxnSpPr>
            <p:nvPr/>
          </p:nvCxnSpPr>
          <p:spPr>
            <a:xfrm>
              <a:off x="2918453" y="4206466"/>
              <a:ext cx="0" cy="15287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1E780CA8-A35D-4260-A23E-AC2A6995F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869" y="1039778"/>
              <a:ext cx="6328262" cy="824881"/>
            </a:xfrm>
            <a:prstGeom prst="bevel">
              <a:avLst>
                <a:gd name="adj" fmla="val 475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اطلاعات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Information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A7E5EAD-9B1D-4B31-BBCC-F50EF3933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8570" y="1894798"/>
              <a:ext cx="0" cy="383850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76951B-2D68-4394-90ED-8694836DE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9869" y="1894798"/>
              <a:ext cx="0" cy="383850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B914DB0-6969-4DCD-A4DD-C3609714A8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3304" y="3785921"/>
              <a:ext cx="1671063" cy="0"/>
            </a:xfrm>
            <a:prstGeom prst="straightConnector1">
              <a:avLst/>
            </a:prstGeom>
            <a:ln w="25400">
              <a:solidFill>
                <a:srgbClr val="F828DA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FE6C01-49E8-490F-B76A-FB4E2E352305}"/>
                </a:ext>
              </a:extLst>
            </p:cNvPr>
            <p:cNvSpPr txBox="1"/>
            <p:nvPr/>
          </p:nvSpPr>
          <p:spPr>
            <a:xfrm rot="5400000">
              <a:off x="6752794" y="4815018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عمل</a:t>
              </a:r>
              <a:r>
                <a:rPr lang="fa-IR" sz="1200" dirty="0">
                  <a:cs typeface="Q Khoramshahr" panose="00000400000000000000" pitchFamily="50" charset="-78"/>
                </a:rPr>
                <a:t> می‌کند بر روی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2668A1-D1C0-4E67-AC9F-58433E271A6B}"/>
                </a:ext>
              </a:extLst>
            </p:cNvPr>
            <p:cNvSpPr txBox="1"/>
            <p:nvPr/>
          </p:nvSpPr>
          <p:spPr>
            <a:xfrm rot="5400000">
              <a:off x="1040643" y="4815018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عمل</a:t>
              </a:r>
              <a:r>
                <a:rPr lang="fa-IR" sz="1200" dirty="0">
                  <a:cs typeface="Q Khoramshahr" panose="00000400000000000000" pitchFamily="50" charset="-78"/>
                </a:rPr>
                <a:t> می‌کند بر روی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842018A-B365-4408-8F1A-B87EB53016F4}"/>
                </a:ext>
              </a:extLst>
            </p:cNvPr>
            <p:cNvCxnSpPr>
              <a:cxnSpLocks/>
            </p:cNvCxnSpPr>
            <p:nvPr/>
          </p:nvCxnSpPr>
          <p:spPr>
            <a:xfrm>
              <a:off x="6222927" y="4204516"/>
              <a:ext cx="0" cy="15287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830CFF-90E2-4354-97C3-024366783BB7}"/>
                </a:ext>
              </a:extLst>
            </p:cNvPr>
            <p:cNvSpPr txBox="1"/>
            <p:nvPr/>
          </p:nvSpPr>
          <p:spPr>
            <a:xfrm rot="16200000">
              <a:off x="5273428" y="4815017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استفاده</a:t>
              </a:r>
              <a:r>
                <a:rPr lang="fa-IR" sz="1200" dirty="0">
                  <a:cs typeface="Q Khoramshahr" panose="00000400000000000000" pitchFamily="50" charset="-78"/>
                </a:rPr>
                <a:t> می‌کند از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EF6A479-6776-49AE-AFE5-18BF1074D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1332" y="1859808"/>
              <a:ext cx="0" cy="152878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F6A484-1A87-478A-B018-78335DD13671}"/>
                </a:ext>
              </a:extLst>
            </p:cNvPr>
            <p:cNvSpPr txBox="1"/>
            <p:nvPr/>
          </p:nvSpPr>
          <p:spPr>
            <a:xfrm rot="5400000">
              <a:off x="4185329" y="2463305"/>
              <a:ext cx="133101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200" b="1" dirty="0">
                  <a:cs typeface="Q Khoramshahr" panose="00000400000000000000" pitchFamily="50" charset="-78"/>
                </a:rPr>
                <a:t>عمل</a:t>
              </a:r>
              <a:r>
                <a:rPr lang="fa-IR" sz="1200" dirty="0">
                  <a:cs typeface="Q Khoramshahr" panose="00000400000000000000" pitchFamily="50" charset="-78"/>
                </a:rPr>
                <a:t> می‌کند بر روی</a:t>
              </a:r>
              <a:endParaRPr lang="en-US" sz="1200" dirty="0"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54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7CB5-F1C3-4899-9CD8-7F034121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دانش سایبرنتیک و سیستم‌های سایبرنتیکی با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BBE1F-3968-4990-8C98-AAB563E43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CAD74-6385-4046-A187-6D0B5643E3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7978CB-E8C6-4AEE-966D-3914657A3758}"/>
              </a:ext>
            </a:extLst>
          </p:cNvPr>
          <p:cNvGrpSpPr/>
          <p:nvPr/>
        </p:nvGrpSpPr>
        <p:grpSpPr>
          <a:xfrm>
            <a:off x="619125" y="1857115"/>
            <a:ext cx="5532904" cy="3970539"/>
            <a:chOff x="323359" y="2066496"/>
            <a:chExt cx="5532904" cy="3970539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9F85055-3741-4F7A-A2D1-83E110885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645" y="2066496"/>
              <a:ext cx="3223618" cy="824881"/>
            </a:xfrm>
            <a:prstGeom prst="bevel">
              <a:avLst>
                <a:gd name="adj" fmla="val 4754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دانش سایبرنتیک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Cybernetics</a:t>
              </a: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058C1045-F926-4DEB-B586-1CB139866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649" y="3639325"/>
              <a:ext cx="3223611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سیستم‌ سایبرنتیکی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Cybernetic Systems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49E377D-E7F8-4963-8674-48F71F95482E}"/>
                </a:ext>
              </a:extLst>
            </p:cNvPr>
            <p:cNvCxnSpPr>
              <a:cxnSpLocks/>
            </p:cNvCxnSpPr>
            <p:nvPr/>
          </p:nvCxnSpPr>
          <p:spPr>
            <a:xfrm>
              <a:off x="4244454" y="2901651"/>
              <a:ext cx="0" cy="73973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D1BB3AC3-BB86-4517-B5D8-AD31BD919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645" y="5212154"/>
              <a:ext cx="3223611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Cyberspace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1EED7A-68E5-4F91-940B-CC906B714742}"/>
                </a:ext>
              </a:extLst>
            </p:cNvPr>
            <p:cNvCxnSpPr>
              <a:cxnSpLocks/>
            </p:cNvCxnSpPr>
            <p:nvPr/>
          </p:nvCxnSpPr>
          <p:spPr>
            <a:xfrm>
              <a:off x="4244450" y="4474480"/>
              <a:ext cx="0" cy="73973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26951408-259E-46E9-9C62-5737FE55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59" y="3639324"/>
              <a:ext cx="1651023" cy="82488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نظریه‌ سیستم‌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System Theory</a:t>
              </a:r>
              <a:endParaRPr lang="fa-IR" sz="10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CBFBBD-90E6-4350-B860-CC308D374990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>
              <a:off x="1974382" y="4051765"/>
              <a:ext cx="65826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6684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درآمدی بر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چارچوب</a:t>
            </a:r>
            <a:br>
              <a:rPr lang="en-US" dirty="0"/>
            </a:br>
            <a:r>
              <a:rPr lang="fa-IR" dirty="0"/>
              <a:t>نظری</a:t>
            </a:r>
            <a:br>
              <a:rPr lang="fa-IR" dirty="0"/>
            </a:br>
            <a:r>
              <a:rPr lang="fa-IR" dirty="0"/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160998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9BCE3-FF8A-4AEF-949D-A8ECE702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10" y="3452425"/>
            <a:ext cx="3573780" cy="23751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726518-C36A-4514-9588-383EAB8F9B41}"/>
              </a:ext>
            </a:extLst>
          </p:cNvPr>
          <p:cNvGrpSpPr/>
          <p:nvPr/>
        </p:nvGrpSpPr>
        <p:grpSpPr>
          <a:xfrm>
            <a:off x="1348378" y="2025400"/>
            <a:ext cx="6447244" cy="824881"/>
            <a:chOff x="1453538" y="2206555"/>
            <a:chExt cx="6447244" cy="824881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71E6A6C-86A9-4101-BD1D-25D2FF720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538" y="2206555"/>
              <a:ext cx="4762975" cy="824880"/>
            </a:xfrm>
            <a:prstGeom prst="bevel">
              <a:avLst>
                <a:gd name="adj" fmla="val 595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</a:t>
              </a: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= فضای 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تغذیه‌ی هدف‌مند اطلاعات</a:t>
              </a: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FFC28DCC-C56B-45F1-B351-89443DE1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91" y="2206555"/>
              <a:ext cx="1664391" cy="824881"/>
            </a:xfrm>
            <a:prstGeom prst="bevel">
              <a:avLst>
                <a:gd name="adj" fmla="val 4754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Cyberspace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456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64437C9A-930E-44FF-9C2F-92F70506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1DF43AF3-6C05-439E-A382-583E2F1D2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1575928D-C72F-4C99-BF90-9295EF12E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5951DF42-1121-4359-B230-2FAEC253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5241EC68-FAA6-47A1-9420-69A15A4B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78958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7ED91900-D996-4FF7-9186-8A3AC3C1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75359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82390779-52DE-4685-91AC-5A4382A8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71760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A6F0AD5F-E120-4D23-AE77-7420956B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6816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184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مصداق‌ها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A12D3B78-EBAD-41BC-B465-06FD41345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D68188E7-82EF-48C4-923A-C16699295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2F0DD926-41A1-4AD4-9E75-DD8CCB01D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2793E729-32D0-4957-B8BA-EE5033FA1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5D4FBE07-CE2B-4FC8-BDB5-9166676C6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7F9B8FE0-C05D-431C-A2CD-2400D61A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78958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ABDA9897-4187-427D-BD4C-11B7A05C3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75359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E9BFF107-A8DD-445F-9ECD-1A664118B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71760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0BF3E57E-F3D2-43DD-AF89-5599D1A6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6816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9F82DD05-5073-4322-BA27-972F71A74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5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کامپیوتر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(پردازش/حافظه)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9DA915B7-E89B-4B76-99EC-BFC4A7418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6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مخابرات و شبکه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7" name="AutoShape 3">
            <a:extLst>
              <a:ext uri="{FF2B5EF4-FFF2-40B4-BE49-F238E27FC236}">
                <a16:creationId xmlns:a16="http://schemas.microsoft.com/office/drawing/2014/main" id="{9673D752-86FC-44FD-A55B-532106DBF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7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فرماندهی و کنترل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C89AD180-77C5-45B7-BFFC-619A3BC90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582172"/>
            <a:ext cx="1664391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9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5667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کاربرد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F52C48-85CB-417E-92A9-45460E80113A}"/>
              </a:ext>
            </a:extLst>
          </p:cNvPr>
          <p:cNvGrpSpPr/>
          <p:nvPr/>
        </p:nvGrpSpPr>
        <p:grpSpPr>
          <a:xfrm>
            <a:off x="2016870" y="1317632"/>
            <a:ext cx="5110260" cy="5136955"/>
            <a:chOff x="1898382" y="1079418"/>
            <a:chExt cx="5347236" cy="53751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CF5BCD-5261-484D-BB8B-14480F1CC67B}"/>
                </a:ext>
              </a:extLst>
            </p:cNvPr>
            <p:cNvGrpSpPr/>
            <p:nvPr/>
          </p:nvGrpSpPr>
          <p:grpSpPr>
            <a:xfrm>
              <a:off x="1898382" y="1107351"/>
              <a:ext cx="5347236" cy="5347236"/>
              <a:chOff x="1887279" y="1492835"/>
              <a:chExt cx="5347236" cy="534723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E49BADE-5D4A-4F6D-97F2-5B7C29E04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1581" y="1837765"/>
                <a:ext cx="4200838" cy="3774090"/>
              </a:xfrm>
              <a:prstGeom prst="rect">
                <a:avLst/>
              </a:prstGeom>
            </p:spPr>
          </p:pic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DBF2E2B2-1415-4618-B5A4-1D63A618FF0C}"/>
                  </a:ext>
                </a:extLst>
              </p:cNvPr>
              <p:cNvSpPr/>
              <p:nvPr/>
            </p:nvSpPr>
            <p:spPr>
              <a:xfrm>
                <a:off x="1887279" y="1492835"/>
                <a:ext cx="5347236" cy="5347236"/>
              </a:xfrm>
              <a:prstGeom prst="blockArc">
                <a:avLst>
                  <a:gd name="adj1" fmla="val 10790342"/>
                  <a:gd name="adj2" fmla="val 10788946"/>
                  <a:gd name="adj3" fmla="val 5403"/>
                </a:avLst>
              </a:prstGeom>
              <a:solidFill>
                <a:srgbClr val="379D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E28570-A457-475F-962B-B22714ABD6FF}"/>
                </a:ext>
              </a:extLst>
            </p:cNvPr>
            <p:cNvSpPr txBox="1"/>
            <p:nvPr/>
          </p:nvSpPr>
          <p:spPr>
            <a:xfrm>
              <a:off x="3769303" y="1079418"/>
              <a:ext cx="1605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کاربرد</a:t>
              </a:r>
              <a:endParaRPr lang="en-US" sz="1600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D42F5C-9054-41EC-86D7-B7139233B376}"/>
                </a:ext>
              </a:extLst>
            </p:cNvPr>
            <p:cNvSpPr txBox="1"/>
            <p:nvPr/>
          </p:nvSpPr>
          <p:spPr>
            <a:xfrm>
              <a:off x="3513272" y="6135778"/>
              <a:ext cx="2139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49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9BCE3-FF8A-4AEF-949D-A8ECE702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10" y="3452425"/>
            <a:ext cx="3573780" cy="23751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726518-C36A-4514-9588-383EAB8F9B41}"/>
              </a:ext>
            </a:extLst>
          </p:cNvPr>
          <p:cNvGrpSpPr/>
          <p:nvPr/>
        </p:nvGrpSpPr>
        <p:grpSpPr>
          <a:xfrm>
            <a:off x="1348378" y="2025400"/>
            <a:ext cx="6447244" cy="824881"/>
            <a:chOff x="1453538" y="2206555"/>
            <a:chExt cx="6447244" cy="824881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71E6A6C-86A9-4101-BD1D-25D2FF720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538" y="2206555"/>
              <a:ext cx="4762975" cy="824880"/>
            </a:xfrm>
            <a:prstGeom prst="bevel">
              <a:avLst>
                <a:gd name="adj" fmla="val 595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کنترل = فضای تغذیه‌ی هدف‌مند اطلاعات</a:t>
              </a: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FFC28DCC-C56B-45F1-B351-89443DE1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91" y="2206555"/>
              <a:ext cx="1664391" cy="824881"/>
            </a:xfrm>
            <a:prstGeom prst="bevel">
              <a:avLst>
                <a:gd name="adj" fmla="val 4754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Cyberspace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449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روی‌کردهای اصلی در مدل‌سازی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F25B2-9FF8-4D01-B324-54C3395C2925}"/>
              </a:ext>
            </a:extLst>
          </p:cNvPr>
          <p:cNvGrpSpPr/>
          <p:nvPr/>
        </p:nvGrpSpPr>
        <p:grpSpPr>
          <a:xfrm>
            <a:off x="772642" y="3333257"/>
            <a:ext cx="3249009" cy="1524984"/>
            <a:chOff x="477367" y="1970691"/>
            <a:chExt cx="3249009" cy="152498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D331FE-FFF4-4BF0-A474-D85CAA051357}"/>
                </a:ext>
              </a:extLst>
            </p:cNvPr>
            <p:cNvSpPr/>
            <p:nvPr/>
          </p:nvSpPr>
          <p:spPr>
            <a:xfrm>
              <a:off x="477367" y="1970691"/>
              <a:ext cx="1524984" cy="1524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مجازی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E13317-EE69-471D-A85E-6CF0D3EA049E}"/>
                </a:ext>
              </a:extLst>
            </p:cNvPr>
            <p:cNvSpPr/>
            <p:nvPr/>
          </p:nvSpPr>
          <p:spPr>
            <a:xfrm>
              <a:off x="2201392" y="1970691"/>
              <a:ext cx="1524984" cy="1524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واقعی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0AB1D4-18B7-4B38-ADEE-042FA3E932E5}"/>
              </a:ext>
            </a:extLst>
          </p:cNvPr>
          <p:cNvGrpSpPr/>
          <p:nvPr/>
        </p:nvGrpSpPr>
        <p:grpSpPr>
          <a:xfrm>
            <a:off x="5192241" y="2595070"/>
            <a:ext cx="3001359" cy="3001359"/>
            <a:chOff x="5782791" y="1970690"/>
            <a:chExt cx="3001359" cy="30013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1DCCD0-C6BB-4F85-B114-1ADFC7D48C06}"/>
                </a:ext>
              </a:extLst>
            </p:cNvPr>
            <p:cNvSpPr/>
            <p:nvPr/>
          </p:nvSpPr>
          <p:spPr>
            <a:xfrm>
              <a:off x="5782791" y="1970690"/>
              <a:ext cx="3001359" cy="3001359"/>
            </a:xfrm>
            <a:prstGeom prst="ellipse">
              <a:avLst/>
            </a:prstGeom>
            <a:gradFill flip="none" rotWithShape="1">
              <a:gsLst>
                <a:gs pos="31000">
                  <a:srgbClr val="379D13"/>
                </a:gs>
                <a:gs pos="72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B5D203-D7AA-4F77-86D4-42F66BFB1B13}"/>
                </a:ext>
              </a:extLst>
            </p:cNvPr>
            <p:cNvSpPr/>
            <p:nvPr/>
          </p:nvSpPr>
          <p:spPr>
            <a:xfrm>
              <a:off x="6520978" y="2708877"/>
              <a:ext cx="1524984" cy="15249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فیزیکی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2E8E6-7215-47CE-9266-39586971AA2C}"/>
              </a:ext>
            </a:extLst>
          </p:cNvPr>
          <p:cNvCxnSpPr/>
          <p:nvPr/>
        </p:nvCxnSpPr>
        <p:spPr>
          <a:xfrm>
            <a:off x="4572000" y="1317632"/>
            <a:ext cx="0" cy="4810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3">
            <a:extLst>
              <a:ext uri="{FF2B5EF4-FFF2-40B4-BE49-F238E27FC236}">
                <a16:creationId xmlns:a16="http://schemas.microsoft.com/office/drawing/2014/main" id="{03746B2C-5F70-4C2E-9A37-FE07CEA0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85" y="1338643"/>
            <a:ext cx="3681582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روی‌کرد امتدادی</a:t>
            </a:r>
            <a:endParaRPr lang="fa-IR" sz="10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48F702A7-B181-4183-9B28-1130F4C4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34" y="1338643"/>
            <a:ext cx="3681582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روی‌کرد دوفضایی</a:t>
            </a:r>
            <a:endParaRPr lang="fa-IR" sz="10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88320-E1F0-4E7F-A360-10DD8BBC17A7}"/>
              </a:ext>
            </a:extLst>
          </p:cNvPr>
          <p:cNvSpPr txBox="1"/>
          <p:nvPr/>
        </p:nvSpPr>
        <p:spPr>
          <a:xfrm>
            <a:off x="5930428" y="2848375"/>
            <a:ext cx="1524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فضای سایبر</a:t>
            </a:r>
            <a:endParaRPr lang="en-US" sz="1400" b="1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7639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نقش تکنولوژی در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AC1A8F5F-3C41-4814-AD32-03A9424F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191B150-F720-4C98-89B8-8E4AF3006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B24235F-1885-40B2-834D-099129776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9DDF3C53-B851-4979-8749-53692986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D851853C-E0DB-4B7F-BDE8-00B6AF093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D7B59B7D-90B2-4C53-91D5-CC1648641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78958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7900A666-BED8-452C-9A78-6AAA509E5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75359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16837A02-BE27-4B9D-8FB4-F289C12E2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71760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FA700D7D-4836-4C0E-8FF0-2A3F105A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68161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26EBF24E-890F-4CAC-B3B9-699A21717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48" y="4017158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محاسبات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44235F5F-3F76-4F69-ABE6-0992D3ADD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738" y="4013559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ارتباطات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F27707C-6A63-49B7-AE57-13AFA4B4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128" y="4009960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کنترل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BF7EC33D-EF81-4184-855B-0A35F18C4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518" y="4006361"/>
            <a:ext cx="1598132" cy="399615"/>
          </a:xfrm>
          <a:prstGeom prst="bevel">
            <a:avLst>
              <a:gd name="adj" fmla="val 119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تکنولوژی اطلاعات</a:t>
            </a:r>
            <a:endParaRPr lang="fa-IR" sz="11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79511F-245D-449B-96CC-0ED4D707D5F5}"/>
              </a:ext>
            </a:extLst>
          </p:cNvPr>
          <p:cNvCxnSpPr>
            <a:cxnSpLocks/>
            <a:stCxn id="18" idx="6"/>
          </p:cNvCxnSpPr>
          <p:nvPr/>
        </p:nvCxnSpPr>
        <p:spPr>
          <a:xfrm flipH="1" flipV="1">
            <a:off x="7064342" y="3567777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6A8A37-5808-4ADE-B61D-6E1F573FFE37}"/>
              </a:ext>
            </a:extLst>
          </p:cNvPr>
          <p:cNvCxnSpPr>
            <a:cxnSpLocks/>
          </p:cNvCxnSpPr>
          <p:nvPr/>
        </p:nvCxnSpPr>
        <p:spPr>
          <a:xfrm flipH="1" flipV="1">
            <a:off x="5395710" y="3567776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BAC9BD6-8556-41D6-8945-B35A3655EEDC}"/>
              </a:ext>
            </a:extLst>
          </p:cNvPr>
          <p:cNvCxnSpPr>
            <a:cxnSpLocks/>
          </p:cNvCxnSpPr>
          <p:nvPr/>
        </p:nvCxnSpPr>
        <p:spPr>
          <a:xfrm flipH="1" flipV="1">
            <a:off x="3727078" y="3567775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E14F5C-C81F-40B4-9D98-CC8ADE19A46F}"/>
              </a:ext>
            </a:extLst>
          </p:cNvPr>
          <p:cNvCxnSpPr>
            <a:cxnSpLocks/>
          </p:cNvCxnSpPr>
          <p:nvPr/>
        </p:nvCxnSpPr>
        <p:spPr>
          <a:xfrm flipH="1" flipV="1">
            <a:off x="2058446" y="3567774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757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و ماشین‌ها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430F6A63-B957-4175-92A0-A76CE6D4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46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1061D920-D7EF-4D3E-A576-3CAD05729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613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D82C5-F0AF-49D4-B87C-BA7F7592827A}"/>
              </a:ext>
            </a:extLst>
          </p:cNvPr>
          <p:cNvSpPr txBox="1"/>
          <p:nvPr/>
        </p:nvSpPr>
        <p:spPr>
          <a:xfrm>
            <a:off x="5208613" y="4242848"/>
            <a:ext cx="233033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ماشین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CA811-A6B1-4A77-A6BF-C7B1BD493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317632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2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و انسان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BBB987B5-9A92-44FF-8156-A04759D3B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46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331CDC35-B7C1-4A49-9FF9-3A3B477E8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613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D4F3B-7EB4-4DB2-8D99-7BAECF1C3C89}"/>
              </a:ext>
            </a:extLst>
          </p:cNvPr>
          <p:cNvSpPr txBox="1"/>
          <p:nvPr/>
        </p:nvSpPr>
        <p:spPr>
          <a:xfrm>
            <a:off x="5208613" y="4242848"/>
            <a:ext cx="233033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انسان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17658-8875-45F3-9210-C9BD84B69C38}"/>
              </a:ext>
            </a:extLst>
          </p:cNvPr>
          <p:cNvSpPr txBox="1"/>
          <p:nvPr/>
        </p:nvSpPr>
        <p:spPr>
          <a:xfrm>
            <a:off x="5208613" y="4606178"/>
            <a:ext cx="112551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ذهن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8E9B5-DE46-4A97-AC5C-5B90BDAAA858}"/>
              </a:ext>
            </a:extLst>
          </p:cNvPr>
          <p:cNvSpPr txBox="1"/>
          <p:nvPr/>
        </p:nvSpPr>
        <p:spPr>
          <a:xfrm>
            <a:off x="6413433" y="4606177"/>
            <a:ext cx="112551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بدن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58890-C8D3-4325-9CB9-8DAAE6A27D98}"/>
              </a:ext>
            </a:extLst>
          </p:cNvPr>
          <p:cNvSpPr txBox="1"/>
          <p:nvPr/>
        </p:nvSpPr>
        <p:spPr>
          <a:xfrm>
            <a:off x="5208613" y="5130053"/>
            <a:ext cx="1125512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100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Cognitive Sc.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2B3E5-681A-4026-AA58-31CADB0EE5DE}"/>
              </a:ext>
            </a:extLst>
          </p:cNvPr>
          <p:cNvSpPr txBox="1"/>
          <p:nvPr/>
        </p:nvSpPr>
        <p:spPr>
          <a:xfrm>
            <a:off x="6413433" y="5130052"/>
            <a:ext cx="1125512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100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Biology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7FF96F-6D1C-4BB7-A97A-9C7400846459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>
            <a:off x="6976189" y="4913954"/>
            <a:ext cx="0" cy="21609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9AC59F-0421-4D58-92C9-D92546345F22}"/>
              </a:ext>
            </a:extLst>
          </p:cNvPr>
          <p:cNvCxnSpPr/>
          <p:nvPr/>
        </p:nvCxnSpPr>
        <p:spPr>
          <a:xfrm>
            <a:off x="5776039" y="4913954"/>
            <a:ext cx="0" cy="21609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1C10110-75BE-4B77-BD1C-A69EE697F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66" y="1435023"/>
            <a:ext cx="1259625" cy="1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5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و جامعه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A59B1868-6002-447B-95D1-BFC71817B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46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EF56BA6D-9E83-46F5-9C8B-E583E2E74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613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B9496-D1D5-4A39-BFB0-D391B8C1230C}"/>
              </a:ext>
            </a:extLst>
          </p:cNvPr>
          <p:cNvSpPr txBox="1"/>
          <p:nvPr/>
        </p:nvSpPr>
        <p:spPr>
          <a:xfrm>
            <a:off x="5208613" y="4242848"/>
            <a:ext cx="233033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جامعه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54282-BF2F-4D85-BA64-466A0D8F159B}"/>
              </a:ext>
            </a:extLst>
          </p:cNvPr>
          <p:cNvSpPr txBox="1"/>
          <p:nvPr/>
        </p:nvSpPr>
        <p:spPr>
          <a:xfrm>
            <a:off x="5208613" y="4606177"/>
            <a:ext cx="233033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روابط اجتماعی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F90887-8910-444C-9B3D-95DE73EECC49}"/>
              </a:ext>
            </a:extLst>
          </p:cNvPr>
          <p:cNvSpPr txBox="1"/>
          <p:nvPr/>
        </p:nvSpPr>
        <p:spPr>
          <a:xfrm>
            <a:off x="5208613" y="4969506"/>
            <a:ext cx="233033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نهادهای اجتماعی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EFA81-35EA-4EBA-9205-F6CABCC7E786}"/>
              </a:ext>
            </a:extLst>
          </p:cNvPr>
          <p:cNvSpPr txBox="1"/>
          <p:nvPr/>
        </p:nvSpPr>
        <p:spPr>
          <a:xfrm>
            <a:off x="5208613" y="5332835"/>
            <a:ext cx="233033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قراردادهای اجتماعی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8AB87-F8F7-4FCE-966C-C169622F0631}"/>
              </a:ext>
            </a:extLst>
          </p:cNvPr>
          <p:cNvSpPr txBox="1"/>
          <p:nvPr/>
        </p:nvSpPr>
        <p:spPr>
          <a:xfrm>
            <a:off x="5208613" y="5696164"/>
            <a:ext cx="2330332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. . .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9045B0-A8E5-499C-9A18-8374449FDE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" b="4416"/>
          <a:stretch/>
        </p:blipFill>
        <p:spPr>
          <a:xfrm>
            <a:off x="5630829" y="1371600"/>
            <a:ext cx="14859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62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و قدرت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EFAF49-1957-4600-9ECB-CB10D11EE5D8}"/>
              </a:ext>
            </a:extLst>
          </p:cNvPr>
          <p:cNvGrpSpPr/>
          <p:nvPr/>
        </p:nvGrpSpPr>
        <p:grpSpPr>
          <a:xfrm>
            <a:off x="822936" y="1971399"/>
            <a:ext cx="7498128" cy="3279615"/>
            <a:chOff x="590550" y="1971399"/>
            <a:chExt cx="7498128" cy="32796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7767A7-4E22-4CA9-B3FE-F656A3FBF4F3}"/>
                </a:ext>
              </a:extLst>
            </p:cNvPr>
            <p:cNvGrpSpPr/>
            <p:nvPr/>
          </p:nvGrpSpPr>
          <p:grpSpPr>
            <a:xfrm>
              <a:off x="5208678" y="1971399"/>
              <a:ext cx="2880000" cy="3279615"/>
              <a:chOff x="5075328" y="1818999"/>
              <a:chExt cx="2880000" cy="3279615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38D4CC1F-5A5F-41C2-9E12-3886B537E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328" y="1818999"/>
                <a:ext cx="2880000" cy="399615"/>
              </a:xfrm>
              <a:prstGeom prst="bevel">
                <a:avLst>
                  <a:gd name="adj" fmla="val 11943"/>
                </a:avLst>
              </a:prstGeom>
              <a:solidFill>
                <a:srgbClr val="C00000"/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Z Mitra" panose="00000400000000000000" pitchFamily="2" charset="-78"/>
                  </a:rPr>
                  <a:t>میدان تولید قدرت</a:t>
                </a:r>
                <a:endParaRPr lang="fa-IR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7BF83D-AF40-4ADF-9A88-E2C5A7ECB740}"/>
                  </a:ext>
                </a:extLst>
              </p:cNvPr>
              <p:cNvSpPr/>
              <p:nvPr/>
            </p:nvSpPr>
            <p:spPr>
              <a:xfrm>
                <a:off x="5075328" y="2218614"/>
                <a:ext cx="2880000" cy="288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8" name="AutoShape 3">
                <a:extLst>
                  <a:ext uri="{FF2B5EF4-FFF2-40B4-BE49-F238E27FC236}">
                    <a16:creationId xmlns:a16="http://schemas.microsoft.com/office/drawing/2014/main" id="{925C8912-ADFC-4EFC-A199-5EF45FC18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1003" y="2436591"/>
                <a:ext cx="628650" cy="399615"/>
              </a:xfrm>
              <a:prstGeom prst="bevel">
                <a:avLst>
                  <a:gd name="adj" fmla="val 11943"/>
                </a:avLst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ضعف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4FE7DDD4-DB8A-4298-A79F-5CACF7D4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1003" y="4481023"/>
                <a:ext cx="628650" cy="399615"/>
              </a:xfrm>
              <a:prstGeom prst="bevel">
                <a:avLst>
                  <a:gd name="adj" fmla="val 11943"/>
                </a:avLst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قوت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11" name="AutoShape 3">
                <a:extLst>
                  <a:ext uri="{FF2B5EF4-FFF2-40B4-BE49-F238E27FC236}">
                    <a16:creationId xmlns:a16="http://schemas.microsoft.com/office/drawing/2014/main" id="{AAE0C8B9-5B6D-4CB8-BBC6-5F877BCB8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78786" y="3458806"/>
                <a:ext cx="628650" cy="399615"/>
              </a:xfrm>
              <a:prstGeom prst="bevel">
                <a:avLst>
                  <a:gd name="adj" fmla="val 11943"/>
                </a:avLst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اراده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CAD578F-9DEC-4952-A8C0-2C6BB179BF7D}"/>
                  </a:ext>
                </a:extLst>
              </p:cNvPr>
              <p:cNvCxnSpPr>
                <a:cxnSpLocks/>
                <a:stCxn id="8" idx="2"/>
                <a:endCxn id="9" idx="6"/>
              </p:cNvCxnSpPr>
              <p:nvPr/>
            </p:nvCxnSpPr>
            <p:spPr>
              <a:xfrm>
                <a:off x="6515328" y="2836206"/>
                <a:ext cx="0" cy="16448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BF9EEB1-5640-485A-A363-EDB43A9163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515327" y="2845730"/>
                <a:ext cx="0" cy="16257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E18BABB5-9C3E-45DF-9C4E-442380746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223219" y="3458806"/>
                <a:ext cx="628650" cy="399615"/>
              </a:xfrm>
              <a:prstGeom prst="bevel">
                <a:avLst>
                  <a:gd name="adj" fmla="val 11943"/>
                </a:avLst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احتیاج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1B2896-1EFA-41F3-9968-D62E046DC8C9}"/>
                </a:ext>
              </a:extLst>
            </p:cNvPr>
            <p:cNvGrpSpPr/>
            <p:nvPr/>
          </p:nvGrpSpPr>
          <p:grpSpPr>
            <a:xfrm>
              <a:off x="590550" y="1971399"/>
              <a:ext cx="3941062" cy="820485"/>
              <a:chOff x="903490" y="1971399"/>
              <a:chExt cx="3628122" cy="820485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980533A9-A34B-4169-BB1A-574F0ACD5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490" y="1971399"/>
                <a:ext cx="3628122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قدرت از منظر صلابت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20" name="AutoShape 3">
                <a:extLst>
                  <a:ext uri="{FF2B5EF4-FFF2-40B4-BE49-F238E27FC236}">
                    <a16:creationId xmlns:a16="http://schemas.microsoft.com/office/drawing/2014/main" id="{6CFFC90D-910C-4B1C-A1ED-949587BA0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034" y="2392269"/>
                <a:ext cx="1192578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Z Mitra" panose="00000400000000000000" pitchFamily="2" charset="-78"/>
                  </a:rPr>
                  <a:t>سخت</a:t>
                </a:r>
                <a:endParaRPr lang="fa-IR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21" name="AutoShape 3">
                <a:extLst>
                  <a:ext uri="{FF2B5EF4-FFF2-40B4-BE49-F238E27FC236}">
                    <a16:creationId xmlns:a16="http://schemas.microsoft.com/office/drawing/2014/main" id="{74B7C528-772C-4F76-83FC-15FEDA0E9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1262" y="2392269"/>
                <a:ext cx="1192578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Z Mitra" panose="00000400000000000000" pitchFamily="2" charset="-78"/>
                  </a:rPr>
                  <a:t>نیمه‌سخت</a:t>
                </a:r>
                <a:endParaRPr lang="fa-IR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22" name="AutoShape 3">
                <a:extLst>
                  <a:ext uri="{FF2B5EF4-FFF2-40B4-BE49-F238E27FC236}">
                    <a16:creationId xmlns:a16="http://schemas.microsoft.com/office/drawing/2014/main" id="{44BEC2E0-6B36-4BC4-8B5B-17ED40301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490" y="2392269"/>
                <a:ext cx="1192578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نرم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5BD05B-215C-4151-A090-1A4922764A35}"/>
                </a:ext>
              </a:extLst>
            </p:cNvPr>
            <p:cNvGrpSpPr/>
            <p:nvPr/>
          </p:nvGrpSpPr>
          <p:grpSpPr>
            <a:xfrm>
              <a:off x="591060" y="3200964"/>
              <a:ext cx="3941062" cy="820485"/>
              <a:chOff x="590550" y="2990528"/>
              <a:chExt cx="3941062" cy="820485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72D15170-04AB-4694-A8E7-4686A6927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550" y="2990528"/>
                <a:ext cx="3941062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قدرت ارگانیکی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B6D1A48-A322-4627-BD9C-0FFFE24557A6}"/>
                  </a:ext>
                </a:extLst>
              </p:cNvPr>
              <p:cNvGrpSpPr/>
              <p:nvPr/>
            </p:nvGrpSpPr>
            <p:grpSpPr>
              <a:xfrm>
                <a:off x="590550" y="3411395"/>
                <a:ext cx="3941061" cy="399618"/>
                <a:chOff x="-290572" y="3411395"/>
                <a:chExt cx="4822183" cy="399618"/>
              </a:xfrm>
            </p:grpSpPr>
            <p:sp>
              <p:nvSpPr>
                <p:cNvPr id="26" name="AutoShape 3">
                  <a:extLst>
                    <a:ext uri="{FF2B5EF4-FFF2-40B4-BE49-F238E27FC236}">
                      <a16:creationId xmlns:a16="http://schemas.microsoft.com/office/drawing/2014/main" id="{C97990A7-572A-40DA-9A8A-22FACD0E0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0924" y="3411398"/>
                  <a:ext cx="940687" cy="399615"/>
                </a:xfrm>
                <a:prstGeom prst="bevel">
                  <a:avLst>
                    <a:gd name="adj" fmla="val 1194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a-IR" sz="14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Z Mitra" panose="00000400000000000000" pitchFamily="2" charset="-78"/>
                    </a:rPr>
                    <a:t>نظامی</a:t>
                  </a:r>
                  <a:endParaRPr lang="fa-IR" sz="105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Z Mitra" panose="00000400000000000000" pitchFamily="2" charset="-78"/>
                  </a:endParaRPr>
                </a:p>
              </p:txBody>
            </p:sp>
            <p:sp>
              <p:nvSpPr>
                <p:cNvPr id="29" name="AutoShape 3">
                  <a:extLst>
                    <a:ext uri="{FF2B5EF4-FFF2-40B4-BE49-F238E27FC236}">
                      <a16:creationId xmlns:a16="http://schemas.microsoft.com/office/drawing/2014/main" id="{2FADBFEC-7C5A-40BA-BE95-F6EB58868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1663" y="3411398"/>
                  <a:ext cx="940687" cy="399615"/>
                </a:xfrm>
                <a:prstGeom prst="bevel">
                  <a:avLst>
                    <a:gd name="adj" fmla="val 11943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a-IR" sz="14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Z Mitra" panose="00000400000000000000" pitchFamily="2" charset="-78"/>
                    </a:rPr>
                    <a:t>اقتصادی</a:t>
                  </a:r>
                  <a:endParaRPr lang="fa-IR" sz="105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Z Mitra" panose="00000400000000000000" pitchFamily="2" charset="-78"/>
                  </a:endParaRPr>
                </a:p>
              </p:txBody>
            </p:sp>
            <p:sp>
              <p:nvSpPr>
                <p:cNvPr id="30" name="AutoShape 3">
                  <a:extLst>
                    <a:ext uri="{FF2B5EF4-FFF2-40B4-BE49-F238E27FC236}">
                      <a16:creationId xmlns:a16="http://schemas.microsoft.com/office/drawing/2014/main" id="{C8D73BA8-6A36-46AF-8272-3597AEDC1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0918" y="3411397"/>
                  <a:ext cx="940687" cy="399615"/>
                </a:xfrm>
                <a:prstGeom prst="bevel">
                  <a:avLst>
                    <a:gd name="adj" fmla="val 11943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a-IR" sz="1400" b="1" dirty="0">
                      <a:latin typeface="Calibri" panose="020F0502020204030204" pitchFamily="34" charset="0"/>
                      <a:cs typeface="Z Mitra" panose="00000400000000000000" pitchFamily="2" charset="-78"/>
                    </a:rPr>
                    <a:t>اجتماعی</a:t>
                  </a:r>
                  <a:endParaRPr lang="fa-IR" sz="1050" b="1" dirty="0">
                    <a:latin typeface="Calibri" panose="020F0502020204030204" pitchFamily="34" charset="0"/>
                    <a:cs typeface="Z Mitra" panose="00000400000000000000" pitchFamily="2" charset="-78"/>
                  </a:endParaRPr>
                </a:p>
              </p:txBody>
            </p:sp>
            <p:sp>
              <p:nvSpPr>
                <p:cNvPr id="31" name="AutoShape 3">
                  <a:extLst>
                    <a:ext uri="{FF2B5EF4-FFF2-40B4-BE49-F238E27FC236}">
                      <a16:creationId xmlns:a16="http://schemas.microsoft.com/office/drawing/2014/main" id="{BB54694E-559B-4D70-B7A1-AD7E0E00D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173" y="3411396"/>
                  <a:ext cx="940687" cy="399615"/>
                </a:xfrm>
                <a:prstGeom prst="bevel">
                  <a:avLst>
                    <a:gd name="adj" fmla="val 11943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a-IR" sz="1400" b="1" dirty="0">
                      <a:latin typeface="Calibri" panose="020F0502020204030204" pitchFamily="34" charset="0"/>
                      <a:cs typeface="Z Mitra" panose="00000400000000000000" pitchFamily="2" charset="-78"/>
                    </a:rPr>
                    <a:t>سیاسی</a:t>
                  </a:r>
                  <a:endParaRPr lang="fa-IR" sz="1050" b="1" dirty="0">
                    <a:latin typeface="Calibri" panose="020F0502020204030204" pitchFamily="34" charset="0"/>
                    <a:cs typeface="Z Mitra" panose="00000400000000000000" pitchFamily="2" charset="-78"/>
                  </a:endParaRPr>
                </a:p>
              </p:txBody>
            </p:sp>
            <p:sp>
              <p:nvSpPr>
                <p:cNvPr id="32" name="AutoShape 3">
                  <a:extLst>
                    <a:ext uri="{FF2B5EF4-FFF2-40B4-BE49-F238E27FC236}">
                      <a16:creationId xmlns:a16="http://schemas.microsoft.com/office/drawing/2014/main" id="{52FB3D52-F9E9-4DCD-982F-1D0A45256F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290572" y="3411395"/>
                  <a:ext cx="940687" cy="399615"/>
                </a:xfrm>
                <a:prstGeom prst="bevel">
                  <a:avLst>
                    <a:gd name="adj" fmla="val 11943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a-IR" sz="1400" b="1" dirty="0">
                      <a:latin typeface="Calibri" panose="020F0502020204030204" pitchFamily="34" charset="0"/>
                      <a:cs typeface="Z Mitra" panose="00000400000000000000" pitchFamily="2" charset="-78"/>
                    </a:rPr>
                    <a:t>فرهنگی</a:t>
                  </a:r>
                  <a:endParaRPr lang="fa-IR" sz="1050" b="1" dirty="0">
                    <a:latin typeface="Calibri" panose="020F0502020204030204" pitchFamily="34" charset="0"/>
                    <a:cs typeface="Z Mitra" panose="00000400000000000000" pitchFamily="2" charset="-78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83DB824-7DCB-4E05-8700-C34CC50B40F4}"/>
                </a:ext>
              </a:extLst>
            </p:cNvPr>
            <p:cNvGrpSpPr/>
            <p:nvPr/>
          </p:nvGrpSpPr>
          <p:grpSpPr>
            <a:xfrm>
              <a:off x="590550" y="4430529"/>
              <a:ext cx="3941062" cy="820485"/>
              <a:chOff x="903490" y="1971399"/>
              <a:chExt cx="3628122" cy="820485"/>
            </a:xfrm>
          </p:grpSpPr>
          <p:sp>
            <p:nvSpPr>
              <p:cNvPr id="36" name="AutoShape 3">
                <a:extLst>
                  <a:ext uri="{FF2B5EF4-FFF2-40B4-BE49-F238E27FC236}">
                    <a16:creationId xmlns:a16="http://schemas.microsoft.com/office/drawing/2014/main" id="{0E633ECF-7B46-43B2-9D4C-85A3D6FB9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490" y="1971399"/>
                <a:ext cx="3628122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قدرت سایبرنتیکی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37" name="AutoShape 3">
                <a:extLst>
                  <a:ext uri="{FF2B5EF4-FFF2-40B4-BE49-F238E27FC236}">
                    <a16:creationId xmlns:a16="http://schemas.microsoft.com/office/drawing/2014/main" id="{0200A507-E24C-4065-B259-1A4060AD1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719" y="2392269"/>
                <a:ext cx="1802893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Z Mitra" panose="00000400000000000000" pitchFamily="2" charset="-78"/>
                  </a:rPr>
                  <a:t>انرژی</a:t>
                </a:r>
                <a:endParaRPr lang="fa-IR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  <p:sp>
            <p:nvSpPr>
              <p:cNvPr id="39" name="AutoShape 3">
                <a:extLst>
                  <a:ext uri="{FF2B5EF4-FFF2-40B4-BE49-F238E27FC236}">
                    <a16:creationId xmlns:a16="http://schemas.microsoft.com/office/drawing/2014/main" id="{6883C382-0A85-497F-9B85-F9573B983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491" y="2392269"/>
                <a:ext cx="1799579" cy="399615"/>
              </a:xfrm>
              <a:prstGeom prst="bevel">
                <a:avLst>
                  <a:gd name="adj" fmla="val 11943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36576" tIns="36576" rIns="36576" bIns="36576" numCol="1" anchor="ctr" anchorCtr="0" compatLnSpc="1">
                <a:prstTxWarp prst="textNoShape">
                  <a:avLst/>
                </a:prstTxWarp>
              </a:bodyPr>
              <a:lstStyle/>
              <a:p>
                <a:pPr lvl="0"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a-IR" sz="1400" b="1" dirty="0">
                    <a:latin typeface="Calibri" panose="020F0502020204030204" pitchFamily="34" charset="0"/>
                    <a:cs typeface="Z Mitra" panose="00000400000000000000" pitchFamily="2" charset="-78"/>
                  </a:rPr>
                  <a:t>اطلاعات</a:t>
                </a:r>
                <a:endParaRPr lang="fa-IR" sz="1050" b="1" dirty="0">
                  <a:latin typeface="Calibri" panose="020F0502020204030204" pitchFamily="34" charset="0"/>
                  <a:cs typeface="Z Mitra" panose="00000400000000000000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5511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A086E2-37B6-4EB8-9764-E22C054B7E89}"/>
              </a:ext>
            </a:extLst>
          </p:cNvPr>
          <p:cNvGrpSpPr/>
          <p:nvPr/>
        </p:nvGrpSpPr>
        <p:grpSpPr>
          <a:xfrm>
            <a:off x="4816332" y="2291470"/>
            <a:ext cx="3850302" cy="2818539"/>
            <a:chOff x="982301" y="1611522"/>
            <a:chExt cx="7179398" cy="52555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925DB3-9975-4A26-AD6B-011A451018BE}"/>
                </a:ext>
              </a:extLst>
            </p:cNvPr>
            <p:cNvSpPr/>
            <p:nvPr/>
          </p:nvSpPr>
          <p:spPr>
            <a:xfrm>
              <a:off x="982301" y="1611522"/>
              <a:ext cx="7179398" cy="4164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42B39D-09F6-4A1F-A350-32BC99A86F71}"/>
                </a:ext>
              </a:extLst>
            </p:cNvPr>
            <p:cNvSpPr/>
            <p:nvPr/>
          </p:nvSpPr>
          <p:spPr>
            <a:xfrm>
              <a:off x="982301" y="5889956"/>
              <a:ext cx="7179398" cy="97710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200" dirty="0">
                  <a:cs typeface="Q Khoramshahr" panose="00000400000000000000" pitchFamily="50" charset="-78"/>
                </a:rPr>
                <a:t>مسئله، امنیت خود زیرساخت و کاربرد فضای سایبر است.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33112D-470D-47C9-9340-34FCD392BECF}"/>
                </a:ext>
              </a:extLst>
            </p:cNvPr>
            <p:cNvSpPr/>
            <p:nvPr/>
          </p:nvSpPr>
          <p:spPr>
            <a:xfrm>
              <a:off x="982301" y="1705079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00" b="1" dirty="0">
                  <a:cs typeface="Q Khoramshahr" panose="00000400000000000000" pitchFamily="50" charset="-78"/>
                </a:rPr>
                <a:t>محیط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1137DA-B463-4C42-B7A7-53294AD36177}"/>
                </a:ext>
              </a:extLst>
            </p:cNvPr>
            <p:cNvGrpSpPr/>
            <p:nvPr/>
          </p:nvGrpSpPr>
          <p:grpSpPr>
            <a:xfrm>
              <a:off x="1294648" y="2295058"/>
              <a:ext cx="5911910" cy="2797521"/>
              <a:chOff x="1611517" y="2295058"/>
              <a:chExt cx="6247522" cy="27975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41ECD46-F756-43CF-A6A7-6DD485766E3F}"/>
                  </a:ext>
                </a:extLst>
              </p:cNvPr>
              <p:cNvSpPr/>
              <p:nvPr/>
            </p:nvSpPr>
            <p:spPr>
              <a:xfrm>
                <a:off x="1611517" y="2295058"/>
                <a:ext cx="3920151" cy="2797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BBDFC9-7F48-496E-AEBD-C0D041180355}"/>
                  </a:ext>
                </a:extLst>
              </p:cNvPr>
              <p:cNvSpPr/>
              <p:nvPr/>
            </p:nvSpPr>
            <p:spPr>
              <a:xfrm>
                <a:off x="2626959" y="2436231"/>
                <a:ext cx="1889266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100" b="1" dirty="0">
                    <a:solidFill>
                      <a:schemeClr val="accent6">
                        <a:lumMod val="50000"/>
                      </a:schemeClr>
                    </a:solidFill>
                    <a:cs typeface="Q Khoramshahr" panose="00000400000000000000" pitchFamily="50" charset="-78"/>
                  </a:rPr>
                  <a:t>فضای سایبر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39010C6-4258-4194-8A02-657CD0449319}"/>
                  </a:ext>
                </a:extLst>
              </p:cNvPr>
              <p:cNvGrpSpPr/>
              <p:nvPr/>
            </p:nvGrpSpPr>
            <p:grpSpPr>
              <a:xfrm>
                <a:off x="2919742" y="3386002"/>
                <a:ext cx="1303699" cy="615632"/>
                <a:chOff x="2919742" y="3657606"/>
                <a:chExt cx="1303699" cy="615632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8B9C9C0-533C-4450-BF86-C6629CF8D6D0}"/>
                    </a:ext>
                  </a:extLst>
                </p:cNvPr>
                <p:cNvSpPr/>
                <p:nvPr/>
              </p:nvSpPr>
              <p:spPr>
                <a:xfrm>
                  <a:off x="2919742" y="3657606"/>
                  <a:ext cx="1303699" cy="61563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a-IR" sz="90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6AB21F3-F743-471B-86E0-F073C293BB31}"/>
                    </a:ext>
                  </a:extLst>
                </p:cNvPr>
                <p:cNvSpPr/>
                <p:nvPr/>
              </p:nvSpPr>
              <p:spPr>
                <a:xfrm>
                  <a:off x="3139287" y="3763565"/>
                  <a:ext cx="864608" cy="47613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 rtl="1"/>
                  <a:r>
                    <a:rPr lang="fa-IR" sz="1000" b="1" dirty="0">
                      <a:cs typeface="Q Khoramshahr" panose="00000400000000000000" pitchFamily="50" charset="-78"/>
                    </a:rPr>
                    <a:t>آسیب</a:t>
                  </a:r>
                </a:p>
              </p:txBody>
            </p:sp>
          </p:grpSp>
          <p:sp>
            <p:nvSpPr>
              <p:cNvPr id="13" name="Left Arrow 12">
                <a:extLst>
                  <a:ext uri="{FF2B5EF4-FFF2-40B4-BE49-F238E27FC236}">
                    <a16:creationId xmlns:a16="http://schemas.microsoft.com/office/drawing/2014/main" id="{98F95B12-95FF-49F9-A461-6262A0376F1B}"/>
                  </a:ext>
                </a:extLst>
              </p:cNvPr>
              <p:cNvSpPr/>
              <p:nvPr/>
            </p:nvSpPr>
            <p:spPr>
              <a:xfrm>
                <a:off x="5554300" y="3030241"/>
                <a:ext cx="978408" cy="1327156"/>
              </a:xfrm>
              <a:prstGeom prst="lef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6F02F8-B89B-4621-91F3-8B1F36AFED62}"/>
                  </a:ext>
                </a:extLst>
              </p:cNvPr>
              <p:cNvGrpSpPr/>
              <p:nvPr/>
            </p:nvGrpSpPr>
            <p:grpSpPr>
              <a:xfrm>
                <a:off x="6555340" y="3367896"/>
                <a:ext cx="1303699" cy="615632"/>
                <a:chOff x="2919742" y="3657606"/>
                <a:chExt cx="1303699" cy="615632"/>
              </a:xfrm>
            </p:grpSpPr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9FAA2407-4537-4724-81F1-67794356CCC3}"/>
                    </a:ext>
                  </a:extLst>
                </p:cNvPr>
                <p:cNvSpPr/>
                <p:nvPr/>
              </p:nvSpPr>
              <p:spPr>
                <a:xfrm>
                  <a:off x="2919742" y="3657606"/>
                  <a:ext cx="1303699" cy="61563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a-IR" sz="90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37894E-568A-402D-A337-F12E36C94F6B}"/>
                    </a:ext>
                  </a:extLst>
                </p:cNvPr>
                <p:cNvSpPr/>
                <p:nvPr/>
              </p:nvSpPr>
              <p:spPr>
                <a:xfrm>
                  <a:off x="3139287" y="3763565"/>
                  <a:ext cx="864608" cy="47613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 rtl="1"/>
                  <a:r>
                    <a:rPr lang="fa-IR" sz="1000" b="1" dirty="0">
                      <a:solidFill>
                        <a:schemeClr val="bg1"/>
                      </a:solidFill>
                      <a:cs typeface="Q Khoramshahr" panose="00000400000000000000" pitchFamily="50" charset="-78"/>
                    </a:rPr>
                    <a:t>تهدید</a:t>
                  </a:r>
                </a:p>
              </p:txBody>
            </p:sp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D80948-8374-4EBC-BC03-6ABBE9CD4285}"/>
              </a:ext>
            </a:extLst>
          </p:cNvPr>
          <p:cNvGrpSpPr/>
          <p:nvPr/>
        </p:nvGrpSpPr>
        <p:grpSpPr>
          <a:xfrm>
            <a:off x="477367" y="2291470"/>
            <a:ext cx="3850302" cy="2818539"/>
            <a:chOff x="982301" y="1611522"/>
            <a:chExt cx="7179398" cy="52555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812DEC-6AEC-4FF3-8367-9248EC1598E7}"/>
                </a:ext>
              </a:extLst>
            </p:cNvPr>
            <p:cNvSpPr/>
            <p:nvPr/>
          </p:nvSpPr>
          <p:spPr>
            <a:xfrm>
              <a:off x="982301" y="1611522"/>
              <a:ext cx="7179398" cy="4164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0DC5AA-BFB4-4DDA-81E3-9E62686EB55E}"/>
                </a:ext>
              </a:extLst>
            </p:cNvPr>
            <p:cNvSpPr/>
            <p:nvPr/>
          </p:nvSpPr>
          <p:spPr>
            <a:xfrm>
              <a:off x="982301" y="5889956"/>
              <a:ext cx="7179398" cy="97710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200" dirty="0">
                  <a:cs typeface="Q Khoramshahr" panose="00000400000000000000" pitchFamily="50" charset="-78"/>
                </a:rPr>
                <a:t>مسئله امنیت سیستم دیگر (سیستم هدف) است </a:t>
              </a:r>
              <a:br>
                <a:rPr lang="fa-IR" sz="1200" dirty="0">
                  <a:cs typeface="Q Khoramshahr" panose="00000400000000000000" pitchFamily="50" charset="-78"/>
                </a:rPr>
              </a:br>
              <a:r>
                <a:rPr lang="fa-IR" sz="1200" dirty="0">
                  <a:cs typeface="Q Khoramshahr" panose="00000400000000000000" pitchFamily="50" charset="-78"/>
                </a:rPr>
                <a:t>که با تهدیدی از سوی فضای سایبر مواجه می‌شود.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974E8F-0CF2-44E8-ACF6-EC52ED6433B1}"/>
                </a:ext>
              </a:extLst>
            </p:cNvPr>
            <p:cNvSpPr/>
            <p:nvPr/>
          </p:nvSpPr>
          <p:spPr>
            <a:xfrm>
              <a:off x="982301" y="1705079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00" b="1" dirty="0">
                  <a:cs typeface="Q Khoramshahr" panose="00000400000000000000" pitchFamily="50" charset="-78"/>
                </a:rPr>
                <a:t>محیط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192DBE-D628-45BE-A632-6061B1A36018}"/>
                </a:ext>
              </a:extLst>
            </p:cNvPr>
            <p:cNvSpPr/>
            <p:nvPr/>
          </p:nvSpPr>
          <p:spPr>
            <a:xfrm>
              <a:off x="1294648" y="2295058"/>
              <a:ext cx="3709564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6ADAD3-107B-42A6-8BC3-49AD667E58C8}"/>
                </a:ext>
              </a:extLst>
            </p:cNvPr>
            <p:cNvSpPr/>
            <p:nvPr/>
          </p:nvSpPr>
          <p:spPr>
            <a:xfrm>
              <a:off x="2423975" y="2436232"/>
              <a:ext cx="14509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50" b="1" dirty="0">
                  <a:cs typeface="Q Khoramshahr" panose="00000400000000000000" pitchFamily="50" charset="-78"/>
                </a:rPr>
                <a:t>فضای سایبر</a:t>
              </a:r>
              <a:endParaRPr lang="fa-IR" sz="1050" dirty="0">
                <a:cs typeface="Q Khoramshahr" panose="00000400000000000000" pitchFamily="50" charset="-78"/>
              </a:endParaRPr>
            </a:p>
          </p:txBody>
        </p:sp>
        <p:sp>
          <p:nvSpPr>
            <p:cNvPr id="24" name="Left Arrow 10">
              <a:extLst>
                <a:ext uri="{FF2B5EF4-FFF2-40B4-BE49-F238E27FC236}">
                  <a16:creationId xmlns:a16="http://schemas.microsoft.com/office/drawing/2014/main" id="{9675ED81-E3A4-4202-A565-EFA5685939BC}"/>
                </a:ext>
              </a:extLst>
            </p:cNvPr>
            <p:cNvSpPr/>
            <p:nvPr/>
          </p:nvSpPr>
          <p:spPr>
            <a:xfrm flipH="1">
              <a:off x="4734941" y="3030241"/>
              <a:ext cx="1216535" cy="1327156"/>
            </a:xfrm>
            <a:prstGeom prst="leftArrow">
              <a:avLst>
                <a:gd name="adj1" fmla="val 50000"/>
                <a:gd name="adj2" fmla="val 403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15C26D-8684-406D-841C-B923631116B5}"/>
                </a:ext>
              </a:extLst>
            </p:cNvPr>
            <p:cNvGrpSpPr/>
            <p:nvPr/>
          </p:nvGrpSpPr>
          <p:grpSpPr>
            <a:xfrm>
              <a:off x="3558510" y="3386002"/>
              <a:ext cx="1233665" cy="615632"/>
              <a:chOff x="2919742" y="3657606"/>
              <a:chExt cx="1303699" cy="615632"/>
            </a:xfrm>
          </p:grpSpPr>
          <p:sp>
            <p:nvSpPr>
              <p:cNvPr id="26" name="Rounded Rectangle 12">
                <a:extLst>
                  <a:ext uri="{FF2B5EF4-FFF2-40B4-BE49-F238E27FC236}">
                    <a16:creationId xmlns:a16="http://schemas.microsoft.com/office/drawing/2014/main" id="{D113CD3B-827F-46D0-BF5F-0DF0754FF207}"/>
                  </a:ext>
                </a:extLst>
              </p:cNvPr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8BC1C4-D55A-4912-8DB6-96E33C2D085A}"/>
                  </a:ext>
                </a:extLst>
              </p:cNvPr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000" b="1" dirty="0">
                    <a:solidFill>
                      <a:schemeClr val="bg1"/>
                    </a:solidFill>
                    <a:cs typeface="Q Khoramshahr" panose="00000400000000000000" pitchFamily="50" charset="-78"/>
                  </a:rPr>
                  <a:t>تهدید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23232E-2A27-4EFB-8ED7-2DCE72F0980C}"/>
                </a:ext>
              </a:extLst>
            </p:cNvPr>
            <p:cNvSpPr/>
            <p:nvPr/>
          </p:nvSpPr>
          <p:spPr>
            <a:xfrm>
              <a:off x="5951476" y="2295058"/>
              <a:ext cx="1933430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474818-28A3-4376-83D8-C588E534A4FD}"/>
                </a:ext>
              </a:extLst>
            </p:cNvPr>
            <p:cNvGrpSpPr/>
            <p:nvPr/>
          </p:nvGrpSpPr>
          <p:grpSpPr>
            <a:xfrm>
              <a:off x="6301358" y="3422214"/>
              <a:ext cx="1233665" cy="615632"/>
              <a:chOff x="2919742" y="3657606"/>
              <a:chExt cx="1303699" cy="615632"/>
            </a:xfrm>
          </p:grpSpPr>
          <p:sp>
            <p:nvSpPr>
              <p:cNvPr id="30" name="Rounded Rectangle 16">
                <a:extLst>
                  <a:ext uri="{FF2B5EF4-FFF2-40B4-BE49-F238E27FC236}">
                    <a16:creationId xmlns:a16="http://schemas.microsoft.com/office/drawing/2014/main" id="{32E7D35C-E6CD-4885-9161-6EAA55CDDDAF}"/>
                  </a:ext>
                </a:extLst>
              </p:cNvPr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B22654-3C8A-4644-8722-1F53553E6288}"/>
                  </a:ext>
                </a:extLst>
              </p:cNvPr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000" b="1" dirty="0">
                    <a:cs typeface="Q Khoramshahr" panose="00000400000000000000" pitchFamily="50" charset="-78"/>
                  </a:rPr>
                  <a:t>آسیب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17FA96-0F32-49C1-BD4D-7E07DF60530D}"/>
                </a:ext>
              </a:extLst>
            </p:cNvPr>
            <p:cNvSpPr/>
            <p:nvPr/>
          </p:nvSpPr>
          <p:spPr>
            <a:xfrm>
              <a:off x="6301357" y="2429206"/>
              <a:ext cx="1233667" cy="60103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900" b="1" dirty="0">
                  <a:cs typeface="Q Khoramshahr" panose="00000400000000000000" pitchFamily="50" charset="-78"/>
                </a:rPr>
                <a:t>سیستم</a:t>
              </a:r>
              <a:br>
                <a:rPr lang="fa-IR" sz="900" b="1" dirty="0">
                  <a:cs typeface="Q Khoramshahr" panose="00000400000000000000" pitchFamily="50" charset="-78"/>
                </a:rPr>
              </a:br>
              <a:r>
                <a:rPr lang="fa-IR" sz="900" dirty="0">
                  <a:cs typeface="Q Khoramshahr" panose="00000400000000000000" pitchFamily="50" charset="-78"/>
                </a:rPr>
                <a:t>هدف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6F8810-BA60-4C49-8BF9-D81C1140DB67}"/>
              </a:ext>
            </a:extLst>
          </p:cNvPr>
          <p:cNvCxnSpPr/>
          <p:nvPr/>
        </p:nvCxnSpPr>
        <p:spPr>
          <a:xfrm>
            <a:off x="4572000" y="1457325"/>
            <a:ext cx="0" cy="4314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95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درآمدی بر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دکترین</a:t>
            </a:r>
            <a:br>
              <a:rPr lang="fa-IR" dirty="0"/>
            </a:br>
            <a:r>
              <a:rPr lang="fa-IR" dirty="0"/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454160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در چرخه‌ی باور مبتنی بر اندیشه‌ی یونانی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EDBE7A-9D10-49DF-96C4-8C0304C99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67" y="2342924"/>
            <a:ext cx="8189266" cy="30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2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E066091-C202-4E43-853B-071350BDDD33}"/>
              </a:ext>
            </a:extLst>
          </p:cNvPr>
          <p:cNvSpPr/>
          <p:nvPr/>
        </p:nvSpPr>
        <p:spPr>
          <a:xfrm>
            <a:off x="6336300" y="1381123"/>
            <a:ext cx="2330332" cy="4895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374B04-D764-491E-A26C-EF9175E53460}"/>
              </a:ext>
            </a:extLst>
          </p:cNvPr>
          <p:cNvSpPr/>
          <p:nvPr/>
        </p:nvSpPr>
        <p:spPr>
          <a:xfrm>
            <a:off x="477367" y="1381124"/>
            <a:ext cx="5551958" cy="4895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570E8-FB46-4377-AC1E-23D3D9B9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دکترین با استراتژی، تاکتیک و تکنیک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684CF-BB5B-483C-A751-2893F1244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A536C-3386-42B6-8AB8-DC4496336E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B0CD381-DDAC-4710-A0E3-92D049B91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301" y="3235326"/>
            <a:ext cx="2330332" cy="824881"/>
          </a:xfrm>
          <a:prstGeom prst="bevel">
            <a:avLst>
              <a:gd name="adj" fmla="val 4754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دکترین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Doctrine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DD690-F205-4107-A662-2937FAB99571}"/>
              </a:ext>
            </a:extLst>
          </p:cNvPr>
          <p:cNvSpPr txBox="1"/>
          <p:nvPr/>
        </p:nvSpPr>
        <p:spPr>
          <a:xfrm>
            <a:off x="6336301" y="4060207"/>
            <a:ext cx="2330332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قواعد بنیادی حاکم بر یک پدیده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8208D136-6129-43CF-9DEC-29757FD8F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25" y="1734896"/>
            <a:ext cx="1356070" cy="824881"/>
          </a:xfrm>
          <a:prstGeom prst="bevel">
            <a:avLst>
              <a:gd name="adj" fmla="val 4754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استراتژی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Strategy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07C33D38-5F80-4D77-AEFC-812379A1A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24" y="3235326"/>
            <a:ext cx="1356070" cy="824881"/>
          </a:xfrm>
          <a:prstGeom prst="bevel">
            <a:avLst>
              <a:gd name="adj" fmla="val 4754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تاکتیک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Tactic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B35A33B-135E-4FC2-AA0C-9A10C2E79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23" y="4735756"/>
            <a:ext cx="1356070" cy="824881"/>
          </a:xfrm>
          <a:prstGeom prst="bevel">
            <a:avLst>
              <a:gd name="adj" fmla="val 4754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تکنیک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Technic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2C95F-9B26-4DB6-8D8C-3EE8B7B5B1C4}"/>
              </a:ext>
            </a:extLst>
          </p:cNvPr>
          <p:cNvSpPr txBox="1"/>
          <p:nvPr/>
        </p:nvSpPr>
        <p:spPr>
          <a:xfrm>
            <a:off x="477367" y="1956974"/>
            <a:ext cx="3570758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r" rtl="1"/>
            <a:r>
              <a:rPr lang="fa-IR" sz="1600" dirty="0">
                <a:cs typeface="Q Khoramshahr" panose="00000400000000000000" pitchFamily="50" charset="-78"/>
              </a:rPr>
              <a:t>چگونگی به میدان آوردن یک پدیده (ایجاد، حفظ، بسط)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445B5C-EB6A-43E1-9E34-33679A3C7991}"/>
              </a:ext>
            </a:extLst>
          </p:cNvPr>
          <p:cNvSpPr txBox="1"/>
          <p:nvPr/>
        </p:nvSpPr>
        <p:spPr>
          <a:xfrm>
            <a:off x="477367" y="3467100"/>
            <a:ext cx="3570758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r" rtl="1"/>
            <a:r>
              <a:rPr lang="fa-IR" sz="1600" dirty="0">
                <a:cs typeface="Q Khoramshahr" panose="00000400000000000000" pitchFamily="50" charset="-78"/>
              </a:rPr>
              <a:t>چگونگی مدیریت یک پدیده در میدان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9EFAF-C132-4832-B0C0-6A9F6E067B9E}"/>
              </a:ext>
            </a:extLst>
          </p:cNvPr>
          <p:cNvSpPr txBox="1"/>
          <p:nvPr/>
        </p:nvSpPr>
        <p:spPr>
          <a:xfrm>
            <a:off x="477367" y="4967530"/>
            <a:ext cx="3570758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r" rtl="1"/>
            <a:r>
              <a:rPr lang="fa-IR" sz="1600" dirty="0">
                <a:cs typeface="Q Khoramshahr" panose="00000400000000000000" pitchFamily="50" charset="-78"/>
              </a:rPr>
              <a:t>چگونگی بهره‌برداری از یک پدیده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3AF8C4EF-82AC-4E95-8A59-25C7A4D5F2B0}"/>
              </a:ext>
            </a:extLst>
          </p:cNvPr>
          <p:cNvSpPr/>
          <p:nvPr/>
        </p:nvSpPr>
        <p:spPr>
          <a:xfrm>
            <a:off x="5403521" y="2136974"/>
            <a:ext cx="304800" cy="3016051"/>
          </a:xfrm>
          <a:prstGeom prst="rightBracket">
            <a:avLst>
              <a:gd name="adj" fmla="val 0"/>
            </a:avLst>
          </a:prstGeom>
          <a:ln w="12700">
            <a:solidFill>
              <a:srgbClr val="379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76D756-9B9B-4C4F-A01F-322363C24300}"/>
              </a:ext>
            </a:extLst>
          </p:cNvPr>
          <p:cNvCxnSpPr>
            <a:cxnSpLocks/>
            <a:endCxn id="8" idx="5"/>
          </p:cNvCxnSpPr>
          <p:nvPr/>
        </p:nvCxnSpPr>
        <p:spPr>
          <a:xfrm flipV="1">
            <a:off x="5403521" y="3647767"/>
            <a:ext cx="971995" cy="308"/>
          </a:xfrm>
          <a:prstGeom prst="line">
            <a:avLst/>
          </a:prstGeom>
          <a:ln w="12700">
            <a:solidFill>
              <a:srgbClr val="379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685F143-924F-425F-8742-D0E704ADB116}"/>
              </a:ext>
            </a:extLst>
          </p:cNvPr>
          <p:cNvSpPr txBox="1"/>
          <p:nvPr/>
        </p:nvSpPr>
        <p:spPr>
          <a:xfrm>
            <a:off x="6336300" y="5915076"/>
            <a:ext cx="2330332" cy="3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ctr" rtl="1"/>
            <a:r>
              <a:rPr lang="fa-IR" sz="1600" b="1" dirty="0">
                <a:cs typeface="Z Mitra" panose="00000400000000000000" pitchFamily="2" charset="-78"/>
              </a:rPr>
              <a:t>حوزه‌ی فکر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A4381F-5811-4CC5-9091-323CFE915046}"/>
              </a:ext>
            </a:extLst>
          </p:cNvPr>
          <p:cNvSpPr txBox="1"/>
          <p:nvPr/>
        </p:nvSpPr>
        <p:spPr>
          <a:xfrm>
            <a:off x="477365" y="5915076"/>
            <a:ext cx="5551957" cy="3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ctr" rtl="1"/>
            <a:r>
              <a:rPr lang="fa-IR" sz="1600" b="1" dirty="0">
                <a:cs typeface="Z Mitra" panose="00000400000000000000" pitchFamily="2" charset="-78"/>
              </a:rPr>
              <a:t>حوزه‌ی عمل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60CA3-ECF1-43B5-9A5E-3580CA4CA29B}"/>
              </a:ext>
            </a:extLst>
          </p:cNvPr>
          <p:cNvSpPr txBox="1"/>
          <p:nvPr/>
        </p:nvSpPr>
        <p:spPr>
          <a:xfrm>
            <a:off x="7134179" y="4798309"/>
            <a:ext cx="734574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Q Khoramshahr" panose="00000400000000000000" pitchFamily="50" charset="-78"/>
              </a:rPr>
              <a:t>چیستی</a:t>
            </a:r>
          </a:p>
          <a:p>
            <a:pPr algn="ctr" rtl="1"/>
            <a:r>
              <a:rPr lang="fa-IR" sz="1400" b="1" dirty="0">
                <a:cs typeface="Q Khoramshahr" panose="00000400000000000000" pitchFamily="50" charset="-78"/>
              </a:rPr>
              <a:t>چرایی</a:t>
            </a:r>
          </a:p>
          <a:p>
            <a:pPr algn="ctr" rtl="1"/>
            <a:r>
              <a:rPr lang="fa-IR" sz="1400" b="1" dirty="0">
                <a:cs typeface="Q Khoramshahr" panose="00000400000000000000" pitchFamily="50" charset="-78"/>
              </a:rPr>
              <a:t>چگونگی</a:t>
            </a:r>
            <a:endParaRPr lang="en-US" sz="1400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24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«ویرچوآل» با «مجازی»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7B54D4-81D5-4988-B8FD-508550602883}"/>
              </a:ext>
            </a:extLst>
          </p:cNvPr>
          <p:cNvCxnSpPr>
            <a:cxnSpLocks/>
          </p:cNvCxnSpPr>
          <p:nvPr/>
        </p:nvCxnSpPr>
        <p:spPr>
          <a:xfrm>
            <a:off x="4572000" y="2262822"/>
            <a:ext cx="0" cy="261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">
            <a:extLst>
              <a:ext uri="{FF2B5EF4-FFF2-40B4-BE49-F238E27FC236}">
                <a16:creationId xmlns:a16="http://schemas.microsoft.com/office/drawing/2014/main" id="{457D648B-152A-4678-BF4A-D3DB1FD6A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10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مجازی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6FA84BF1-CD1F-47FD-A835-C4A8222C3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643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D9899E-6E3B-404F-AF4F-E0059A7E94CC}"/>
              </a:ext>
            </a:extLst>
          </p:cNvPr>
          <p:cNvCxnSpPr/>
          <p:nvPr/>
        </p:nvCxnSpPr>
        <p:spPr>
          <a:xfrm>
            <a:off x="5784351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6CDCB-2799-47DC-A70A-882AF24995DD}"/>
              </a:ext>
            </a:extLst>
          </p:cNvPr>
          <p:cNvCxnSpPr/>
          <p:nvPr/>
        </p:nvCxnSpPr>
        <p:spPr>
          <a:xfrm>
            <a:off x="3357938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09ECCD-B93B-4F1B-8566-1E7C25D26979}"/>
              </a:ext>
            </a:extLst>
          </p:cNvPr>
          <p:cNvSpPr txBox="1"/>
          <p:nvPr/>
        </p:nvSpPr>
        <p:spPr>
          <a:xfrm>
            <a:off x="4716643" y="411512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ویرچوآل</a:t>
            </a:r>
          </a:p>
          <a:p>
            <a:pPr algn="ctr" rtl="1">
              <a:lnSpc>
                <a:spcPct val="120000"/>
              </a:lnSpc>
            </a:pPr>
            <a:r>
              <a:rPr lang="en-US" sz="105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Virtual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1C988-D275-4494-A5DC-19ED6CFF2677}"/>
              </a:ext>
            </a:extLst>
          </p:cNvPr>
          <p:cNvSpPr txBox="1"/>
          <p:nvPr/>
        </p:nvSpPr>
        <p:spPr>
          <a:xfrm>
            <a:off x="2294868" y="4115128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مجازی</a:t>
            </a:r>
            <a:endParaRPr lang="en-US" sz="1050" b="1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80017-6087-42E2-A2AD-609C0D3DAF46}"/>
              </a:ext>
            </a:extLst>
          </p:cNvPr>
          <p:cNvCxnSpPr>
            <a:cxnSpLocks/>
          </p:cNvCxnSpPr>
          <p:nvPr/>
        </p:nvCxnSpPr>
        <p:spPr>
          <a:xfrm>
            <a:off x="2052000" y="3671992"/>
            <a:ext cx="50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26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2906149" y="5571216"/>
            <a:ext cx="3214710" cy="642942"/>
          </a:xfrm>
          <a:prstGeom prst="rect">
            <a:avLst/>
          </a:prstGeom>
          <a:solidFill>
            <a:srgbClr val="E32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فلسفه</a:t>
            </a: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Z Mitra" panose="00000400000000000000" pitchFamily="2" charset="-78"/>
              </a:rPr>
              <a:t>Philosophy</a:t>
            </a:r>
            <a:endParaRPr lang="fa-IR" sz="1400" i="1" dirty="0"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6149" y="4213894"/>
            <a:ext cx="3214710" cy="642942"/>
          </a:xfrm>
          <a:prstGeom prst="rect">
            <a:avLst/>
          </a:prstGeom>
          <a:solidFill>
            <a:srgbClr val="E32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فلسفه‌ي مضاف</a:t>
            </a: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Z Mitra" panose="00000400000000000000" pitchFamily="2" charset="-78"/>
              </a:rPr>
              <a:t>Philosophy of</a:t>
            </a:r>
            <a:endParaRPr lang="fa-IR" sz="1400" i="1" dirty="0"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91967" y="2856572"/>
            <a:ext cx="1643074" cy="642942"/>
          </a:xfrm>
          <a:prstGeom prst="ellipse">
            <a:avLst/>
          </a:prstGeom>
          <a:solidFill>
            <a:srgbClr val="B80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دكترين</a:t>
            </a: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Z Mitra" panose="00000400000000000000" pitchFamily="2" charset="-78"/>
              </a:rPr>
              <a:t>Doctrine</a:t>
            </a:r>
            <a:endParaRPr lang="fa-IR" sz="1400" i="1" dirty="0"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97620" y="1409952"/>
            <a:ext cx="3831768" cy="648000"/>
            <a:chOff x="1928794" y="1339438"/>
            <a:chExt cx="3831768" cy="648000"/>
          </a:xfrm>
        </p:grpSpPr>
        <p:sp>
          <p:nvSpPr>
            <p:cNvPr id="10" name="Pentagon 9"/>
            <p:cNvSpPr/>
            <p:nvPr/>
          </p:nvSpPr>
          <p:spPr>
            <a:xfrm flipH="1">
              <a:off x="4500562" y="1339438"/>
              <a:ext cx="1260000" cy="648000"/>
            </a:xfrm>
            <a:prstGeom prst="homePlate">
              <a:avLst/>
            </a:prstGeom>
            <a:solidFill>
              <a:srgbClr val="E32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Times CE" panose="02040603030405090304" pitchFamily="18" charset="0"/>
                  <a:cs typeface="Z Mitra" panose="00000400000000000000" pitchFamily="2" charset="-78"/>
                </a:rPr>
                <a:t>استراتژي</a:t>
              </a:r>
            </a:p>
            <a:p>
              <a:pPr algn="ctr"/>
              <a:r>
                <a:rPr lang="en-US" sz="1400" i="1" dirty="0">
                  <a:latin typeface="Times CE" panose="02040603030405090304" pitchFamily="18" charset="0"/>
                  <a:cs typeface="Z Mitra" panose="00000400000000000000" pitchFamily="2" charset="-78"/>
                </a:rPr>
                <a:t>Strategy</a:t>
              </a:r>
              <a:endParaRPr lang="fa-IR" sz="1400" i="1" dirty="0"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 flipH="1">
              <a:off x="3214678" y="1339438"/>
              <a:ext cx="1260000" cy="648000"/>
            </a:xfrm>
            <a:prstGeom prst="homePlate">
              <a:avLst/>
            </a:prstGeom>
            <a:solidFill>
              <a:srgbClr val="E32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Times CE" panose="02040603030405090304" pitchFamily="18" charset="0"/>
                  <a:cs typeface="Z Mitra" panose="00000400000000000000" pitchFamily="2" charset="-78"/>
                </a:rPr>
                <a:t>تاكتيک</a:t>
              </a:r>
            </a:p>
            <a:p>
              <a:pPr algn="ctr"/>
              <a:r>
                <a:rPr lang="en-US" sz="1400" i="1" dirty="0">
                  <a:latin typeface="Times CE" panose="02040603030405090304" pitchFamily="18" charset="0"/>
                  <a:cs typeface="Z Mitra" panose="00000400000000000000" pitchFamily="2" charset="-78"/>
                </a:rPr>
                <a:t>Tactic</a:t>
              </a:r>
              <a:endParaRPr lang="fa-IR" sz="1400" i="1" dirty="0"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 flipH="1">
              <a:off x="1928794" y="1339438"/>
              <a:ext cx="1260000" cy="648000"/>
            </a:xfrm>
            <a:prstGeom prst="homePlate">
              <a:avLst/>
            </a:prstGeom>
            <a:solidFill>
              <a:srgbClr val="E32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Times CE" panose="02040603030405090304" pitchFamily="18" charset="0"/>
                  <a:cs typeface="Z Mitra" panose="00000400000000000000" pitchFamily="2" charset="-78"/>
                </a:rPr>
                <a:t>تكنيک</a:t>
              </a:r>
            </a:p>
            <a:p>
              <a:pPr algn="ctr"/>
              <a:r>
                <a:rPr lang="en-US" sz="1400" i="1" dirty="0" err="1">
                  <a:latin typeface="Times CE" panose="02040603030405090304" pitchFamily="18" charset="0"/>
                  <a:cs typeface="Z Mitra" panose="00000400000000000000" pitchFamily="2" charset="-78"/>
                </a:rPr>
                <a:t>Technic</a:t>
              </a:r>
              <a:endParaRPr lang="fa-IR" sz="1400" i="1" dirty="0"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214678" y="2499382"/>
            <a:ext cx="257176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4120992" y="2463266"/>
            <a:ext cx="785818" cy="794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000364" y="2285068"/>
            <a:ext cx="428628" cy="1588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585620" y="2284274"/>
            <a:ext cx="428628" cy="1588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</p:cNvCxnSpPr>
          <p:nvPr/>
        </p:nvCxnSpPr>
        <p:spPr>
          <a:xfrm rot="5400000" flipH="1" flipV="1">
            <a:off x="4156987" y="3856031"/>
            <a:ext cx="714381" cy="1347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4158334" y="5213353"/>
            <a:ext cx="714381" cy="1347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2906149" y="5571216"/>
            <a:ext cx="3214710" cy="642942"/>
          </a:xfrm>
          <a:prstGeom prst="rect">
            <a:avLst/>
          </a:prstGeom>
          <a:solidFill>
            <a:srgbClr val="E32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فلسفه</a:t>
            </a: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Z Mitra" panose="00000400000000000000" pitchFamily="2" charset="-78"/>
              </a:rPr>
              <a:t>Philosophy</a:t>
            </a:r>
            <a:endParaRPr lang="fa-IR" sz="1400" i="1" dirty="0"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6149" y="4213894"/>
            <a:ext cx="3214710" cy="642942"/>
          </a:xfrm>
          <a:prstGeom prst="rect">
            <a:avLst/>
          </a:prstGeom>
          <a:solidFill>
            <a:srgbClr val="E32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فلسفه‌ي فضای سایبر</a:t>
            </a: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Z Mitra" panose="00000400000000000000" pitchFamily="2" charset="-78"/>
              </a:rPr>
              <a:t>Philosophy of Cyberspace</a:t>
            </a:r>
            <a:endParaRPr lang="fa-IR" sz="1400" i="1" dirty="0"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30945" y="2856572"/>
            <a:ext cx="3365118" cy="642942"/>
          </a:xfrm>
          <a:prstGeom prst="ellipse">
            <a:avLst/>
          </a:prstGeom>
          <a:solidFill>
            <a:srgbClr val="B80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2000" b="1" dirty="0">
                <a:latin typeface="Times CE" panose="02040603030405090304" pitchFamily="18" charset="0"/>
                <a:cs typeface="Z Mitra" panose="00000400000000000000" pitchFamily="2" charset="-78"/>
              </a:rPr>
              <a:t>دكترين فضای سایبر</a:t>
            </a: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Z Mitra" panose="00000400000000000000" pitchFamily="2" charset="-78"/>
              </a:rPr>
              <a:t>Doctrine of Cyberspace</a:t>
            </a:r>
            <a:endParaRPr lang="fa-IR" sz="1400" i="1" dirty="0">
              <a:latin typeface="Times CE" panose="02040603030405090304" pitchFamily="18" charset="0"/>
              <a:cs typeface="Z Mitra" panose="000004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97620" y="1409952"/>
            <a:ext cx="3831768" cy="648000"/>
            <a:chOff x="1928794" y="1339438"/>
            <a:chExt cx="3831768" cy="648000"/>
          </a:xfrm>
        </p:grpSpPr>
        <p:sp>
          <p:nvSpPr>
            <p:cNvPr id="10" name="Pentagon 9"/>
            <p:cNvSpPr/>
            <p:nvPr/>
          </p:nvSpPr>
          <p:spPr>
            <a:xfrm flipH="1">
              <a:off x="4500562" y="1339438"/>
              <a:ext cx="1260000" cy="648000"/>
            </a:xfrm>
            <a:prstGeom prst="homePlate">
              <a:avLst/>
            </a:prstGeom>
            <a:solidFill>
              <a:srgbClr val="E32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Times CE" panose="02040603030405090304" pitchFamily="18" charset="0"/>
                  <a:cs typeface="Z Mitra" panose="00000400000000000000" pitchFamily="2" charset="-78"/>
                </a:rPr>
                <a:t>استراتژي</a:t>
              </a:r>
            </a:p>
            <a:p>
              <a:pPr algn="ctr"/>
              <a:r>
                <a:rPr lang="en-US" sz="1400" i="1" dirty="0">
                  <a:latin typeface="Times CE" panose="02040603030405090304" pitchFamily="18" charset="0"/>
                  <a:cs typeface="Z Mitra" panose="00000400000000000000" pitchFamily="2" charset="-78"/>
                </a:rPr>
                <a:t>Strategy</a:t>
              </a:r>
              <a:endParaRPr lang="fa-IR" sz="1400" i="1" dirty="0"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 flipH="1">
              <a:off x="3214678" y="1339438"/>
              <a:ext cx="1260000" cy="648000"/>
            </a:xfrm>
            <a:prstGeom prst="homePlate">
              <a:avLst/>
            </a:prstGeom>
            <a:solidFill>
              <a:srgbClr val="E32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Times CE" panose="02040603030405090304" pitchFamily="18" charset="0"/>
                  <a:cs typeface="Z Mitra" panose="00000400000000000000" pitchFamily="2" charset="-78"/>
                </a:rPr>
                <a:t>تاكتيک</a:t>
              </a:r>
            </a:p>
            <a:p>
              <a:pPr algn="ctr"/>
              <a:r>
                <a:rPr lang="en-US" sz="1400" i="1" dirty="0">
                  <a:latin typeface="Times CE" panose="02040603030405090304" pitchFamily="18" charset="0"/>
                  <a:cs typeface="Z Mitra" panose="00000400000000000000" pitchFamily="2" charset="-78"/>
                </a:rPr>
                <a:t>Tactic</a:t>
              </a:r>
              <a:endParaRPr lang="fa-IR" sz="1400" i="1" dirty="0"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 flipH="1">
              <a:off x="1928794" y="1339438"/>
              <a:ext cx="1260000" cy="648000"/>
            </a:xfrm>
            <a:prstGeom prst="homePlate">
              <a:avLst/>
            </a:prstGeom>
            <a:solidFill>
              <a:srgbClr val="E329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b="1" dirty="0">
                  <a:latin typeface="Times CE" panose="02040603030405090304" pitchFamily="18" charset="0"/>
                  <a:cs typeface="Z Mitra" panose="00000400000000000000" pitchFamily="2" charset="-78"/>
                </a:rPr>
                <a:t>تكنيک</a:t>
              </a:r>
            </a:p>
            <a:p>
              <a:pPr algn="ctr"/>
              <a:r>
                <a:rPr lang="en-US" sz="1400" i="1" dirty="0" err="1">
                  <a:latin typeface="Times CE" panose="02040603030405090304" pitchFamily="18" charset="0"/>
                  <a:cs typeface="Z Mitra" panose="00000400000000000000" pitchFamily="2" charset="-78"/>
                </a:rPr>
                <a:t>Technic</a:t>
              </a:r>
              <a:endParaRPr lang="fa-IR" sz="1400" i="1" dirty="0">
                <a:latin typeface="Times CE" panose="02040603030405090304" pitchFamily="18" charset="0"/>
                <a:cs typeface="Z Mitra" panose="00000400000000000000" pitchFamily="2" charset="-78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214678" y="2499382"/>
            <a:ext cx="257176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4120992" y="2463266"/>
            <a:ext cx="785818" cy="794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000364" y="2285068"/>
            <a:ext cx="428628" cy="1588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585620" y="2284274"/>
            <a:ext cx="428628" cy="1588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</p:cNvCxnSpPr>
          <p:nvPr/>
        </p:nvCxnSpPr>
        <p:spPr>
          <a:xfrm rot="5400000" flipH="1" flipV="1">
            <a:off x="4156987" y="3856031"/>
            <a:ext cx="714381" cy="1347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4158334" y="5213353"/>
            <a:ext cx="714381" cy="1347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5335D9-5B10-455D-884A-D3246D887FC9}"/>
              </a:ext>
            </a:extLst>
          </p:cNvPr>
          <p:cNvSpPr txBox="1"/>
          <p:nvPr/>
        </p:nvSpPr>
        <p:spPr>
          <a:xfrm>
            <a:off x="6908054" y="2808711"/>
            <a:ext cx="734574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چیستی</a:t>
            </a:r>
          </a:p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چرایی</a:t>
            </a:r>
          </a:p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چگونگی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C45AAA-AB3C-4032-9D8C-90A873A5E552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183399" y="3178043"/>
            <a:ext cx="714381" cy="1347"/>
          </a:xfrm>
          <a:prstGeom prst="line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3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سطوح تعامل با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10" name="Group 9"/>
          <p:cNvGrpSpPr/>
          <p:nvPr/>
        </p:nvGrpSpPr>
        <p:grpSpPr>
          <a:xfrm>
            <a:off x="2134329" y="2265917"/>
            <a:ext cx="4875343" cy="2865105"/>
            <a:chOff x="2068923" y="2265917"/>
            <a:chExt cx="4875343" cy="2865105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2068925" y="2265917"/>
              <a:ext cx="4875341" cy="717176"/>
            </a:xfrm>
            <a:prstGeom prst="bevel">
              <a:avLst>
                <a:gd name="adj" fmla="val 5959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سطح </a:t>
              </a:r>
              <a:r>
                <a:rPr lang="fa-I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استراتژیکی</a:t>
              </a:r>
              <a:endPara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Strategical</a:t>
              </a:r>
              <a:r>
                <a:rPr lang="en-US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Level</a:t>
              </a:r>
              <a:endParaRPr lang="fa-IR" sz="1050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2068923" y="2983093"/>
              <a:ext cx="4875341" cy="717176"/>
            </a:xfrm>
            <a:prstGeom prst="bevel">
              <a:avLst>
                <a:gd name="adj" fmla="val 595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سطح عملیاتی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Operational Level</a:t>
              </a:r>
              <a:endParaRPr lang="fa-IR" sz="1050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2068923" y="3696670"/>
              <a:ext cx="4875341" cy="717176"/>
            </a:xfrm>
            <a:prstGeom prst="bevel">
              <a:avLst>
                <a:gd name="adj" fmla="val 595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سطح </a:t>
              </a: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تاکتیکی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Tactical Level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2068923" y="4413846"/>
              <a:ext cx="4875341" cy="717176"/>
            </a:xfrm>
            <a:prstGeom prst="bevel">
              <a:avLst>
                <a:gd name="adj" fmla="val 5959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سطح تکنیکی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Technical Level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291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خط مشی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Gateway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104752" y="1394934"/>
            <a:ext cx="4934496" cy="4909045"/>
            <a:chOff x="2104752" y="1174847"/>
            <a:chExt cx="4934496" cy="4909045"/>
          </a:xfrm>
        </p:grpSpPr>
        <p:sp>
          <p:nvSpPr>
            <p:cNvPr id="13" name="Quad Arrow 12"/>
            <p:cNvSpPr/>
            <p:nvPr/>
          </p:nvSpPr>
          <p:spPr>
            <a:xfrm>
              <a:off x="2883477" y="1934443"/>
              <a:ext cx="3377046" cy="3377046"/>
            </a:xfrm>
            <a:prstGeom prst="quadArrow">
              <a:avLst>
                <a:gd name="adj1" fmla="val 32917"/>
                <a:gd name="adj2" fmla="val 22500"/>
                <a:gd name="adj3" fmla="val 22500"/>
              </a:avLst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18560" y="3417518"/>
              <a:ext cx="997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sz="2000" b="1" dirty="0">
                  <a:cs typeface="Q Khoramshahr" panose="00000400000000000000" pitchFamily="50" charset="-78"/>
                </a:rPr>
                <a:t>اطلاعات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38304" y="3417518"/>
              <a:ext cx="997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a-IR" sz="2000" b="1" dirty="0">
                  <a:cs typeface="Q Khoramshahr" panose="00000400000000000000" pitchFamily="50" charset="-78"/>
                </a:rPr>
                <a:t>ارتباطات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061280" y="2421755"/>
              <a:ext cx="1000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2000" b="1" dirty="0">
                  <a:cs typeface="Q Khoramshahr" panose="00000400000000000000" pitchFamily="50" charset="-78"/>
                </a:rPr>
                <a:t>محاسبات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4152037" y="4457668"/>
              <a:ext cx="8607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fa-IR" sz="2000" b="1" dirty="0">
                  <a:cs typeface="Q Khoramshahr" panose="00000400000000000000" pitchFamily="50" charset="-78"/>
                </a:rPr>
                <a:t>کنترل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2873086" y="5379868"/>
              <a:ext cx="3408220" cy="704024"/>
            </a:xfrm>
            <a:prstGeom prst="bevel">
              <a:avLst>
                <a:gd name="adj" fmla="val 49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کنترل </a:t>
              </a:r>
              <a:r>
                <a:rPr lang="fa-IR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(فضای سایبر)</a:t>
              </a:r>
              <a:endPara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Control-Space </a:t>
              </a:r>
              <a:r>
                <a:rPr lang="en-US" sz="1200" dirty="0">
                  <a:solidFill>
                    <a:srgbClr val="000000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(Cyberspace)</a:t>
              </a:r>
              <a:endParaRPr lang="fa-IR" sz="1200" dirty="0">
                <a:solidFill>
                  <a:srgbClr val="000000"/>
                </a:solidFill>
                <a:latin typeface="Times CE" panose="0204060303040509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 rot="16200000">
              <a:off x="4983126" y="3279579"/>
              <a:ext cx="3408220" cy="704024"/>
            </a:xfrm>
            <a:prstGeom prst="bevel">
              <a:avLst>
                <a:gd name="adj" fmla="val 49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ارتباطات</a:t>
              </a:r>
            </a:p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Communication-Space</a:t>
              </a:r>
              <a:endParaRPr lang="fa-IR" sz="1200" dirty="0">
                <a:solidFill>
                  <a:srgbClr val="000000"/>
                </a:solidFill>
                <a:latin typeface="Times CE" panose="0204060303040509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878281" y="1174847"/>
              <a:ext cx="3408220" cy="704024"/>
            </a:xfrm>
            <a:prstGeom prst="bevel">
              <a:avLst>
                <a:gd name="adj" fmla="val 49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محاسبات</a:t>
              </a:r>
            </a:p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Computation-Space</a:t>
              </a:r>
              <a:endParaRPr lang="fa-IR" sz="1200" dirty="0">
                <a:solidFill>
                  <a:srgbClr val="000000"/>
                </a:solidFill>
                <a:latin typeface="Times CE" panose="0204060303040509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 rot="16200000">
              <a:off x="752654" y="3255367"/>
              <a:ext cx="3408220" cy="704024"/>
            </a:xfrm>
            <a:prstGeom prst="bevel">
              <a:avLst>
                <a:gd name="adj" fmla="val 49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algn="ctr" rt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اطلاعات</a:t>
              </a:r>
            </a:p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Times CE" panose="02040603030405090304" pitchFamily="18" charset="0"/>
                  <a:cs typeface="Times New Roman" panose="02020603050405020304" pitchFamily="18" charset="0"/>
                </a:rPr>
                <a:t>Information-Space</a:t>
              </a:r>
              <a:endParaRPr lang="fa-IR" sz="1200" dirty="0">
                <a:solidFill>
                  <a:srgbClr val="000000"/>
                </a:solidFill>
                <a:latin typeface="Times CE" panose="0204060303040509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517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درآمدی بر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3070915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C8298-3BC8-4D44-A209-B0E98191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95" y="1311116"/>
            <a:ext cx="3377810" cy="5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44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F3BA-1237-4739-B851-C67FAEB7E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75" y="1580890"/>
            <a:ext cx="3075251" cy="4612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1354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11D57-D3D7-4594-B248-D9EAD6E7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99" y="1311116"/>
            <a:ext cx="3310402" cy="5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37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E5FEF-03AD-4935-A80E-2891A97D1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06" y="1580889"/>
            <a:ext cx="3034788" cy="46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4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78927-A5AF-4706-BC2A-16099AB4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6" y="1317632"/>
            <a:ext cx="3368848" cy="4985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0171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«ویرچوآل» با «سایبر»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A04963-8087-4D39-B3DD-B17536837153}"/>
              </a:ext>
            </a:extLst>
          </p:cNvPr>
          <p:cNvCxnSpPr>
            <a:cxnSpLocks/>
          </p:cNvCxnSpPr>
          <p:nvPr/>
        </p:nvCxnSpPr>
        <p:spPr>
          <a:xfrm>
            <a:off x="4572000" y="2262822"/>
            <a:ext cx="0" cy="261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">
            <a:extLst>
              <a:ext uri="{FF2B5EF4-FFF2-40B4-BE49-F238E27FC236}">
                <a16:creationId xmlns:a16="http://schemas.microsoft.com/office/drawing/2014/main" id="{E167184B-7B33-4920-B99F-84EA3C8AF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10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سایبر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Cyber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1CD3016-3185-43AE-A687-FB6EC8BA9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643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13D8F0-DD8A-49CB-911C-A698F4E48981}"/>
              </a:ext>
            </a:extLst>
          </p:cNvPr>
          <p:cNvCxnSpPr/>
          <p:nvPr/>
        </p:nvCxnSpPr>
        <p:spPr>
          <a:xfrm>
            <a:off x="5784351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A8590-4D81-4CDA-A5B3-55A4D87D2107}"/>
              </a:ext>
            </a:extLst>
          </p:cNvPr>
          <p:cNvCxnSpPr/>
          <p:nvPr/>
        </p:nvCxnSpPr>
        <p:spPr>
          <a:xfrm>
            <a:off x="3357938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A23150-763C-4E7A-A642-BC64E9B9EAA8}"/>
              </a:ext>
            </a:extLst>
          </p:cNvPr>
          <p:cNvSpPr txBox="1"/>
          <p:nvPr/>
        </p:nvSpPr>
        <p:spPr>
          <a:xfrm>
            <a:off x="4716643" y="411512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ویرچوآل</a:t>
            </a:r>
          </a:p>
          <a:p>
            <a:pPr algn="ctr" rtl="1">
              <a:lnSpc>
                <a:spcPct val="120000"/>
              </a:lnSpc>
            </a:pPr>
            <a:r>
              <a:rPr lang="en-US" sz="105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Virtual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06E16-DFC7-4541-9A74-FF81AEAF6B03}"/>
              </a:ext>
            </a:extLst>
          </p:cNvPr>
          <p:cNvSpPr txBox="1"/>
          <p:nvPr/>
        </p:nvSpPr>
        <p:spPr>
          <a:xfrm>
            <a:off x="2294868" y="4115128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Z Mitra" panose="00000400000000000000" pitchFamily="2" charset="-78"/>
              </a:rPr>
              <a:t>فضای سایبر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World" panose="020B0500040000020004" pitchFamily="34" charset="0"/>
                <a:ea typeface="+mn-ea"/>
                <a:cs typeface="Helvetica World" panose="020B0500040000020004" pitchFamily="34" charset="0"/>
              </a:rPr>
              <a:t>Cyberspace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9B71D2-F36D-4D30-B999-57917057FB30}"/>
              </a:ext>
            </a:extLst>
          </p:cNvPr>
          <p:cNvCxnSpPr>
            <a:cxnSpLocks/>
          </p:cNvCxnSpPr>
          <p:nvPr/>
        </p:nvCxnSpPr>
        <p:spPr>
          <a:xfrm>
            <a:off x="2052000" y="3671992"/>
            <a:ext cx="50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B788B6-8890-4A36-97DB-F304827DDCFA}"/>
              </a:ext>
            </a:extLst>
          </p:cNvPr>
          <p:cNvSpPr txBox="1"/>
          <p:nvPr/>
        </p:nvSpPr>
        <p:spPr>
          <a:xfrm>
            <a:off x="2294868" y="479621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Z Mitra" panose="00000400000000000000" pitchFamily="2" charset="-78"/>
              </a:rPr>
              <a:t>فضای سایبری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World" panose="020B0500040000020004" pitchFamily="34" charset="0"/>
                <a:ea typeface="+mn-ea"/>
                <a:cs typeface="Helvetica World" panose="020B0500040000020004" pitchFamily="34" charset="0"/>
              </a:rPr>
              <a:t>Cyber Space</a:t>
            </a:r>
          </a:p>
        </p:txBody>
      </p:sp>
    </p:spTree>
    <p:extLst>
      <p:ext uri="{BB962C8B-B14F-4D97-AF65-F5344CB8AC3E}">
        <p14:creationId xmlns:p14="http://schemas.microsoft.com/office/powerpoint/2010/main" val="226640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«ویرچوآل» با «اکچوآل»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43DBC-E1C5-4899-8A10-C3E7CDEC0876}"/>
              </a:ext>
            </a:extLst>
          </p:cNvPr>
          <p:cNvCxnSpPr>
            <a:cxnSpLocks/>
          </p:cNvCxnSpPr>
          <p:nvPr/>
        </p:nvCxnSpPr>
        <p:spPr>
          <a:xfrm>
            <a:off x="4572000" y="2262822"/>
            <a:ext cx="0" cy="261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">
            <a:extLst>
              <a:ext uri="{FF2B5EF4-FFF2-40B4-BE49-F238E27FC236}">
                <a16:creationId xmlns:a16="http://schemas.microsoft.com/office/drawing/2014/main" id="{D015C07C-D9AA-4FE9-90F3-8F4F569AB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10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اکچوآل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Actual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7E5CECA5-5572-466D-A4E8-DBFC3C5B3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643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27ECA1-F015-491A-9CF4-24CEAF503B9D}"/>
              </a:ext>
            </a:extLst>
          </p:cNvPr>
          <p:cNvCxnSpPr/>
          <p:nvPr/>
        </p:nvCxnSpPr>
        <p:spPr>
          <a:xfrm>
            <a:off x="5784351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1E7995-0169-4429-8B4D-849FCE3BD34E}"/>
              </a:ext>
            </a:extLst>
          </p:cNvPr>
          <p:cNvCxnSpPr/>
          <p:nvPr/>
        </p:nvCxnSpPr>
        <p:spPr>
          <a:xfrm>
            <a:off x="3357938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FB1-ED9E-4DC6-AB00-D6259A5E2A2A}"/>
              </a:ext>
            </a:extLst>
          </p:cNvPr>
          <p:cNvSpPr txBox="1"/>
          <p:nvPr/>
        </p:nvSpPr>
        <p:spPr>
          <a:xfrm>
            <a:off x="4716643" y="411512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ویرچوآل</a:t>
            </a:r>
          </a:p>
          <a:p>
            <a:pPr algn="ctr" rtl="1">
              <a:lnSpc>
                <a:spcPct val="120000"/>
              </a:lnSpc>
            </a:pPr>
            <a:r>
              <a:rPr lang="en-US" sz="105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Virtual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6DD8E-EEF4-488C-B9CB-99492353C46A}"/>
              </a:ext>
            </a:extLst>
          </p:cNvPr>
          <p:cNvSpPr txBox="1"/>
          <p:nvPr/>
        </p:nvSpPr>
        <p:spPr>
          <a:xfrm>
            <a:off x="2294868" y="4115128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Z Mitra" panose="00000400000000000000" pitchFamily="2" charset="-78"/>
              </a:rPr>
              <a:t>فضای اکچوآل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World" panose="020B0500040000020004" pitchFamily="34" charset="0"/>
                <a:ea typeface="+mn-ea"/>
                <a:cs typeface="Helvetica World" panose="020B0500040000020004" pitchFamily="34" charset="0"/>
              </a:rPr>
              <a:t>Actual Space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C2F85-3C64-4E1B-89F5-9208E6A4DC91}"/>
              </a:ext>
            </a:extLst>
          </p:cNvPr>
          <p:cNvCxnSpPr>
            <a:cxnSpLocks/>
          </p:cNvCxnSpPr>
          <p:nvPr/>
        </p:nvCxnSpPr>
        <p:spPr>
          <a:xfrm>
            <a:off x="2052000" y="3671992"/>
            <a:ext cx="50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1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05F38CF-7BF5-495E-BC3D-7DE42C92442D}"/>
              </a:ext>
            </a:extLst>
          </p:cNvPr>
          <p:cNvSpPr/>
          <p:nvPr/>
        </p:nvSpPr>
        <p:spPr>
          <a:xfrm>
            <a:off x="863029" y="2260315"/>
            <a:ext cx="2208944" cy="2804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نسبت‌شناسی مفاهیم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1B1B73-8057-4C1E-A7F3-968E0CD279D3}"/>
              </a:ext>
            </a:extLst>
          </p:cNvPr>
          <p:cNvSpPr/>
          <p:nvPr/>
        </p:nvSpPr>
        <p:spPr>
          <a:xfrm>
            <a:off x="3462394" y="2260314"/>
            <a:ext cx="2208944" cy="28048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6F89AE-A8E1-4402-B982-3949BD468B9E}"/>
              </a:ext>
            </a:extLst>
          </p:cNvPr>
          <p:cNvSpPr/>
          <p:nvPr/>
        </p:nvSpPr>
        <p:spPr>
          <a:xfrm>
            <a:off x="6082307" y="2260313"/>
            <a:ext cx="2208944" cy="2804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47B8F-DDB1-461E-A3DE-19C36B16F969}"/>
              </a:ext>
            </a:extLst>
          </p:cNvPr>
          <p:cNvGrpSpPr/>
          <p:nvPr/>
        </p:nvGrpSpPr>
        <p:grpSpPr>
          <a:xfrm>
            <a:off x="939332" y="2634969"/>
            <a:ext cx="7265337" cy="2020282"/>
            <a:chOff x="1386810" y="2347295"/>
            <a:chExt cx="6729774" cy="202028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04525502-E5D6-4F7B-8B2F-38EE81968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810" y="2347295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264FB06-CA3F-4712-8DDD-F297795A3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243" y="2347295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ویرچوآل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Virtual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E882103-6925-4DEF-AC85-B491CA79B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243" y="3650401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اکچوآل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Actual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261AC2C-906B-4353-8A4B-0B836250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810" y="3650401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فیزیکال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Physical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D943F15-FD6A-4F3B-BD1F-02CF535F1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7676" y="3650401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واقعی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DC48C0B6-8F73-4991-808A-A27E281B6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7676" y="2347295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مجازی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E7A4A7-F99E-417B-BECF-C19E8400F84B}"/>
              </a:ext>
            </a:extLst>
          </p:cNvPr>
          <p:cNvCxnSpPr>
            <a:cxnSpLocks/>
          </p:cNvCxnSpPr>
          <p:nvPr/>
        </p:nvCxnSpPr>
        <p:spPr>
          <a:xfrm>
            <a:off x="3267183" y="2260315"/>
            <a:ext cx="0" cy="2815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2ACB3F-0F9F-4C76-941C-D911A7DDC64A}"/>
              </a:ext>
            </a:extLst>
          </p:cNvPr>
          <p:cNvCxnSpPr>
            <a:cxnSpLocks/>
            <a:stCxn id="20" idx="1"/>
            <a:endCxn id="22" idx="3"/>
          </p:cNvCxnSpPr>
          <p:nvPr/>
        </p:nvCxnSpPr>
        <p:spPr>
          <a:xfrm flipV="1">
            <a:off x="863029" y="3662736"/>
            <a:ext cx="742822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452FAA-DF0F-4452-859C-CB2477C13677}"/>
              </a:ext>
            </a:extLst>
          </p:cNvPr>
          <p:cNvCxnSpPr>
            <a:cxnSpLocks/>
          </p:cNvCxnSpPr>
          <p:nvPr/>
        </p:nvCxnSpPr>
        <p:spPr>
          <a:xfrm>
            <a:off x="5875107" y="2260315"/>
            <a:ext cx="0" cy="2815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92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دانش سایبرنتیک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Cybernetics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2F852-EEEE-4EA5-8302-919BE30D5D5C}"/>
              </a:ext>
            </a:extLst>
          </p:cNvPr>
          <p:cNvSpPr txBox="1"/>
          <p:nvPr/>
        </p:nvSpPr>
        <p:spPr>
          <a:xfrm>
            <a:off x="1249543" y="4007720"/>
            <a:ext cx="6644915" cy="16225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rtl="1"/>
            <a:r>
              <a:rPr lang="fa-IR" sz="1600" dirty="0">
                <a:cs typeface="Q Khoramshahr" panose="00000400000000000000" pitchFamily="50" charset="-78"/>
              </a:rPr>
              <a:t>مفهوم </a:t>
            </a:r>
            <a:r>
              <a:rPr lang="fa-IR" sz="1600" b="1" dirty="0">
                <a:cs typeface="Q Khoramshahr" panose="00000400000000000000" pitchFamily="50" charset="-78"/>
              </a:rPr>
              <a:t>سایبرنتیک</a:t>
            </a:r>
            <a:r>
              <a:rPr lang="fa-IR" sz="1600" dirty="0">
                <a:cs typeface="Q Khoramshahr" panose="00000400000000000000" pitchFamily="50" charset="-78"/>
              </a:rPr>
              <a:t> که ریشه‌ی آن به واژه‌ی «کوبرنه‌تیس» در یونان باستان بر می‌گردد، توسط افلاطون به‌ معنای علم «اداره‌ی دولت ـ شهر» استفاده شده است و از نظر لغوی به معنای سکانداری کشتی است.</a:t>
            </a:r>
          </a:p>
          <a:p>
            <a:pPr algn="r" rtl="1"/>
            <a:r>
              <a:rPr lang="fa-IR" sz="1600" dirty="0">
                <a:cs typeface="Q Khoramshahr" panose="00000400000000000000" pitchFamily="50" charset="-78"/>
              </a:rPr>
              <a:t>این مفهوم در دوره‌ی مدرن در قالب همین واژه در حدود ۲۰۰۰ سال پس از افلاطون در آثار آمپر، دانشمند و فیلسوف فرانسوی با عنوان «علم حاکمیت مدنی»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(1834)</a:t>
            </a:r>
            <a:r>
              <a:rPr lang="fa-I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600" dirty="0">
                <a:cs typeface="Q Khoramshahr" panose="00000400000000000000" pitchFamily="50" charset="-78"/>
              </a:rPr>
              <a:t>تعریف شد و پس از او ترنتوفسکی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(1843)</a:t>
            </a:r>
            <a:r>
              <a:rPr lang="fa-I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600" dirty="0">
                <a:cs typeface="Q Khoramshahr" panose="00000400000000000000" pitchFamily="50" charset="-78"/>
              </a:rPr>
              <a:t>از آن با عنوان «هنر چگونگی حکومت بر یک ملت» یاد کرد.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E142E6-EEA4-462B-8E74-95B555F7B0ED}"/>
              </a:ext>
            </a:extLst>
          </p:cNvPr>
          <p:cNvGrpSpPr/>
          <p:nvPr/>
        </p:nvGrpSpPr>
        <p:grpSpPr>
          <a:xfrm>
            <a:off x="1348379" y="2025400"/>
            <a:ext cx="6447243" cy="824881"/>
            <a:chOff x="1453539" y="2206555"/>
            <a:chExt cx="6447243" cy="82488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75149546-047E-4E15-8CAB-FEC94D5E1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539" y="2206555"/>
              <a:ext cx="4507892" cy="824880"/>
            </a:xfrm>
            <a:prstGeom prst="bevel">
              <a:avLst>
                <a:gd name="adj" fmla="val 595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دانش حکومت</a:t>
              </a:r>
            </a:p>
            <a:p>
              <a:pPr lvl="0" algn="ctr" rt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دانش سلطه</a:t>
              </a: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1EE457C-B85F-4933-9307-ED05130EC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1431" y="2206555"/>
              <a:ext cx="1939351" cy="824881"/>
            </a:xfrm>
            <a:prstGeom prst="bevel">
              <a:avLst>
                <a:gd name="adj" fmla="val 4754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دانش سایبرنتیک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Cybernetics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1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7CB5-F1C3-4899-9CD8-7F034121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دانش سایبرنتیک با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BBE1F-3968-4990-8C98-AAB563E43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CAD74-6385-4046-A187-6D0B5643E3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7978CB-E8C6-4AEE-966D-3914657A3758}"/>
              </a:ext>
            </a:extLst>
          </p:cNvPr>
          <p:cNvGrpSpPr/>
          <p:nvPr/>
        </p:nvGrpSpPr>
        <p:grpSpPr>
          <a:xfrm>
            <a:off x="2960191" y="2508285"/>
            <a:ext cx="3223618" cy="2397710"/>
            <a:chOff x="2632645" y="2066496"/>
            <a:chExt cx="3223618" cy="2397710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9F85055-3741-4F7A-A2D1-83E110885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645" y="2066496"/>
              <a:ext cx="3223618" cy="824881"/>
            </a:xfrm>
            <a:prstGeom prst="bevel">
              <a:avLst>
                <a:gd name="adj" fmla="val 4754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دانش سایبرنتیک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Cybernetics</a:t>
              </a: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058C1045-F926-4DEB-B586-1CB139866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649" y="3639325"/>
              <a:ext cx="3223611" cy="824881"/>
            </a:xfrm>
            <a:prstGeom prst="bevel">
              <a:avLst>
                <a:gd name="adj" fmla="val 47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Cyberspace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49E377D-E7F8-4963-8674-48F71F95482E}"/>
                </a:ext>
              </a:extLst>
            </p:cNvPr>
            <p:cNvCxnSpPr>
              <a:cxnSpLocks/>
            </p:cNvCxnSpPr>
            <p:nvPr/>
          </p:nvCxnSpPr>
          <p:spPr>
            <a:xfrm>
              <a:off x="4244454" y="2901651"/>
              <a:ext cx="0" cy="73973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0107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3051</TotalTime>
  <Words>1154</Words>
  <Application>Microsoft Office PowerPoint</Application>
  <PresentationFormat>On-screen Show (4:3)</PresentationFormat>
  <Paragraphs>457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Calibri Light</vt:lpstr>
      <vt:lpstr>Consolas</vt:lpstr>
      <vt:lpstr>F_yaghot</vt:lpstr>
      <vt:lpstr>Helvetica World</vt:lpstr>
      <vt:lpstr>HelveticaNeueLT Arabic 55 Roman</vt:lpstr>
      <vt:lpstr>Qadi Linotype</vt:lpstr>
      <vt:lpstr>Times CE</vt:lpstr>
      <vt:lpstr>Times New Roman</vt:lpstr>
      <vt:lpstr>XB Niloofar</vt:lpstr>
      <vt:lpstr>Office Theme</vt:lpstr>
      <vt:lpstr>درآمدی بر فضای سایبر</vt:lpstr>
      <vt:lpstr>PowerPoint Presentation</vt:lpstr>
      <vt:lpstr>فضای سایبر</vt:lpstr>
      <vt:lpstr>نسبت «ویرچوآل» با «مجازی»</vt:lpstr>
      <vt:lpstr>نسبت «ویرچوآل» با «سایبر»</vt:lpstr>
      <vt:lpstr>نسبت «ویرچوآل» با «اکچوآل»</vt:lpstr>
      <vt:lpstr>نسبت‌شناسی مفاهیم</vt:lpstr>
      <vt:lpstr>دانش سایبرنتیک</vt:lpstr>
      <vt:lpstr>نسبت دانش سایبرنتیک با فضای سایبر</vt:lpstr>
      <vt:lpstr>PowerPoint Presentation</vt:lpstr>
      <vt:lpstr>سیستم‌ها</vt:lpstr>
      <vt:lpstr>نظریه‌ی سیستم‌ها</vt:lpstr>
      <vt:lpstr>سیستم سایبرنتیکی</vt:lpstr>
      <vt:lpstr>سیستم‌های سایبرنتیکی</vt:lpstr>
      <vt:lpstr>سیستم سایبرنتیکی</vt:lpstr>
      <vt:lpstr>سیستم سایبرنتیکی</vt:lpstr>
      <vt:lpstr>سیستم سایبرنتیکی</vt:lpstr>
      <vt:lpstr>سیستم سایبرنتیکی</vt:lpstr>
      <vt:lpstr>سیستم سایبرنتیکی</vt:lpstr>
      <vt:lpstr>سیستم سایبرنتیکی</vt:lpstr>
      <vt:lpstr>سیستم سایبرنتیکی</vt:lpstr>
      <vt:lpstr>سیستم سایبرنتیکی</vt:lpstr>
      <vt:lpstr>ارکان سایبرنتیک</vt:lpstr>
      <vt:lpstr>نسبت دانش سایبرنتیک و سیستم‌های سایبرنتیکی با فضای سایبر</vt:lpstr>
      <vt:lpstr>PowerPoint Presentation</vt:lpstr>
      <vt:lpstr>فضای سایبر</vt:lpstr>
      <vt:lpstr>مؤلفه‌های زیرساختی فضای سایبر</vt:lpstr>
      <vt:lpstr>مؤلفه‌های زیرساختی فضای سایبر</vt:lpstr>
      <vt:lpstr>کاربرد</vt:lpstr>
      <vt:lpstr>روی‌کردهای اصلی در مدل‌سازی فضای سایبر</vt:lpstr>
      <vt:lpstr>نقش تکنولوژی در فضای سایبر</vt:lpstr>
      <vt:lpstr>فضای سایبر و ماشین‌ها</vt:lpstr>
      <vt:lpstr>فضای سایبر و انسان</vt:lpstr>
      <vt:lpstr>فضای سایبر و جامعه</vt:lpstr>
      <vt:lpstr>فضای سایبر و قدرت</vt:lpstr>
      <vt:lpstr>فضای سایبر و امنیت</vt:lpstr>
      <vt:lpstr>PowerPoint Presentation</vt:lpstr>
      <vt:lpstr>دکترین</vt:lpstr>
      <vt:lpstr>نسبت دکترین با استراتژی، تاکتیک و تکنیک</vt:lpstr>
      <vt:lpstr>دکترین</vt:lpstr>
      <vt:lpstr>دکترین فضای سایبر</vt:lpstr>
      <vt:lpstr>سطوح تعامل با فضای سایبر</vt:lpstr>
      <vt:lpstr>خط مشی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244</cp:revision>
  <cp:lastPrinted>2017-01-28T13:27:17Z</cp:lastPrinted>
  <dcterms:created xsi:type="dcterms:W3CDTF">2013-12-25T07:22:03Z</dcterms:created>
  <dcterms:modified xsi:type="dcterms:W3CDTF">2023-09-29T18:09:04Z</dcterms:modified>
</cp:coreProperties>
</file>